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5/25/2019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5/25/2019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5/25/2019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5/25/2019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772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satan the puppet master"/>
          <p:cNvPicPr>
            <a:picLocks noChangeAspect="1" noChangeArrowheads="1"/>
          </p:cNvPicPr>
          <p:nvPr/>
        </p:nvPicPr>
        <p:blipFill rotWithShape="1">
          <a:blip r:embed="rId2">
            <a:extLst>
              <a:ext uri="{28A0092B-C50C-407E-A947-70E740481C1C}">
                <a14:useLocalDpi xmlns:a14="http://schemas.microsoft.com/office/drawing/2010/main" val="0"/>
              </a:ext>
            </a:extLst>
          </a:blip>
          <a:srcRect r="11451"/>
          <a:stretch/>
        </p:blipFill>
        <p:spPr bwMode="auto">
          <a:xfrm>
            <a:off x="6858000" y="0"/>
            <a:ext cx="533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39837" y="1074509"/>
            <a:ext cx="6719661" cy="4708981"/>
          </a:xfrm>
          <a:prstGeom prst="rect">
            <a:avLst/>
          </a:prstGeom>
          <a:noFill/>
        </p:spPr>
        <p:txBody>
          <a:bodyPr wrap="none" lIns="91440" tIns="45720" rIns="91440" bIns="45720">
            <a:spAutoFit/>
          </a:bodyPr>
          <a:lstStyle/>
          <a:p>
            <a:pPr algn="ctr"/>
            <a:r>
              <a:rPr lang="en-US" sz="15000" b="1" dirty="0" smtClean="0">
                <a:ln w="6600">
                  <a:solidFill>
                    <a:srgbClr val="FFFF00"/>
                  </a:solidFill>
                  <a:prstDash val="solid"/>
                </a:ln>
                <a:solidFill>
                  <a:srgbClr val="FFFFFF"/>
                </a:solidFill>
                <a:effectLst>
                  <a:outerShdw dist="38100" dir="2700000" algn="tl" rotWithShape="0">
                    <a:schemeClr val="accent2"/>
                  </a:outerShdw>
                </a:effectLst>
              </a:rPr>
              <a:t>How </a:t>
            </a:r>
            <a:r>
              <a:rPr lang="en-US" sz="15000" b="1" dirty="0" smtClean="0">
                <a:ln w="6600">
                  <a:solidFill>
                    <a:srgbClr val="FFFF00"/>
                  </a:solidFill>
                  <a:prstDash val="solid"/>
                </a:ln>
                <a:solidFill>
                  <a:srgbClr val="FFFFFF"/>
                </a:solidFill>
                <a:effectLst>
                  <a:outerShdw dist="38100" dir="2700000" algn="tl" rotWithShape="0">
                    <a:schemeClr val="accent2"/>
                  </a:outerShdw>
                </a:effectLst>
              </a:rPr>
              <a:t>Sin</a:t>
            </a:r>
          </a:p>
          <a:p>
            <a:pPr algn="ctr"/>
            <a:r>
              <a:rPr lang="en-US" sz="15000" b="1" dirty="0" smtClean="0">
                <a:ln w="6600">
                  <a:solidFill>
                    <a:srgbClr val="FFFF00"/>
                  </a:solidFill>
                  <a:prstDash val="solid"/>
                </a:ln>
                <a:solidFill>
                  <a:srgbClr val="FFFFFF"/>
                </a:solidFill>
                <a:effectLst>
                  <a:outerShdw dist="38100" dir="2700000" algn="tl" rotWithShape="0">
                    <a:schemeClr val="accent2"/>
                  </a:outerShdw>
                </a:effectLst>
              </a:rPr>
              <a:t>Plays </a:t>
            </a:r>
            <a:r>
              <a:rPr lang="en-US" sz="15000" b="1" cap="none" spc="0" dirty="0" smtClean="0">
                <a:ln w="6600">
                  <a:solidFill>
                    <a:srgbClr val="FFFF00"/>
                  </a:solidFill>
                  <a:prstDash val="solid"/>
                </a:ln>
                <a:solidFill>
                  <a:srgbClr val="FFFFFF"/>
                </a:solidFill>
                <a:effectLst>
                  <a:outerShdw dist="38100" dir="2700000" algn="tl" rotWithShape="0">
                    <a:schemeClr val="accent2"/>
                  </a:outerShdw>
                </a:effectLst>
              </a:rPr>
              <a:t>Us</a:t>
            </a:r>
            <a:endParaRPr lang="en-US" sz="15000" b="1" cap="none" spc="0" dirty="0">
              <a:ln w="6600">
                <a:solidFill>
                  <a:srgbClr val="FFFF00"/>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4085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121298"/>
            <a:ext cx="10058400" cy="1450757"/>
          </a:xfrm>
        </p:spPr>
        <p:txBody>
          <a:bodyPr>
            <a:noAutofit/>
          </a:bodyPr>
          <a:lstStyle/>
          <a:p>
            <a:r>
              <a:rPr lang="en-US" sz="8800" b="1" dirty="0" smtClean="0">
                <a:latin typeface="Tempus Sans ITC" panose="04020404030D07020202" pitchFamily="82" charset="0"/>
              </a:rPr>
              <a:t>Manipulations Of Sin</a:t>
            </a:r>
            <a:endParaRPr lang="en-US" sz="8800" b="1" dirty="0">
              <a:latin typeface="Tempus Sans ITC" panose="04020404030D07020202" pitchFamily="82" charset="0"/>
            </a:endParaRPr>
          </a:p>
        </p:txBody>
      </p:sp>
      <p:sp>
        <p:nvSpPr>
          <p:cNvPr id="5" name="Content Placeholder 4"/>
          <p:cNvSpPr>
            <a:spLocks noGrp="1"/>
          </p:cNvSpPr>
          <p:nvPr>
            <p:ph idx="1"/>
          </p:nvPr>
        </p:nvSpPr>
        <p:spPr>
          <a:xfrm>
            <a:off x="1097280" y="1737361"/>
            <a:ext cx="10058400" cy="4131734"/>
          </a:xfrm>
        </p:spPr>
        <p:txBody>
          <a:bodyPr/>
          <a:lstStyle/>
          <a:p>
            <a:pPr>
              <a:buFont typeface="Arial" panose="020B0604020202020204" pitchFamily="34" charset="0"/>
              <a:buChar char="•"/>
            </a:pPr>
            <a:r>
              <a:rPr lang="en-US" sz="3100" b="1" dirty="0" smtClean="0">
                <a:latin typeface="Tempus Sans ITC" panose="04020404030D07020202" pitchFamily="82" charset="0"/>
              </a:rPr>
              <a:t>Pride</a:t>
            </a:r>
          </a:p>
          <a:p>
            <a:pPr lvl="1">
              <a:buFont typeface="Courier New" panose="02070309020205020404" pitchFamily="49" charset="0"/>
              <a:buChar char="o"/>
            </a:pPr>
            <a:r>
              <a:rPr lang="en-US" sz="1700" b="1" dirty="0">
                <a:latin typeface="Tempus Sans ITC" panose="04020404030D07020202" pitchFamily="82" charset="0"/>
              </a:rPr>
              <a:t>Dan 6:3-5</a:t>
            </a:r>
            <a:r>
              <a:rPr lang="en-US" sz="1700" dirty="0">
                <a:latin typeface="Tempus Sans ITC" panose="04020404030D07020202" pitchFamily="82" charset="0"/>
              </a:rPr>
              <a:t> – “Then the commissioners and satraps began trying to find a ground of accusation against Daniel in regard to government affairs; but they could find no ground of accusation or </a:t>
            </a:r>
            <a:r>
              <a:rPr lang="en-US" sz="1700" dirty="0" smtClean="0">
                <a:latin typeface="Tempus Sans ITC" panose="04020404030D07020202" pitchFamily="82" charset="0"/>
              </a:rPr>
              <a:t>evidence of corruption, </a:t>
            </a:r>
            <a:r>
              <a:rPr lang="en-US" sz="1700" dirty="0">
                <a:latin typeface="Tempus Sans ITC" panose="04020404030D07020202" pitchFamily="82" charset="0"/>
              </a:rPr>
              <a:t>inasmuch as he was faithful, and no negligence or corruption was to be found in him. Then these men said, ‘We will not find any ground of accusation against this Daniel unless we find it against him with regard to the law of his God.’”</a:t>
            </a:r>
          </a:p>
        </p:txBody>
      </p:sp>
    </p:spTree>
    <p:extLst>
      <p:ext uri="{BB962C8B-B14F-4D97-AF65-F5344CB8AC3E}">
        <p14:creationId xmlns:p14="http://schemas.microsoft.com/office/powerpoint/2010/main" val="230536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121298"/>
            <a:ext cx="10058400" cy="1450757"/>
          </a:xfrm>
        </p:spPr>
        <p:txBody>
          <a:bodyPr>
            <a:noAutofit/>
          </a:bodyPr>
          <a:lstStyle/>
          <a:p>
            <a:r>
              <a:rPr lang="en-US" sz="8800" b="1" dirty="0" smtClean="0">
                <a:latin typeface="Tempus Sans ITC" panose="04020404030D07020202" pitchFamily="82" charset="0"/>
              </a:rPr>
              <a:t>Manipulations Of Sin</a:t>
            </a:r>
            <a:endParaRPr lang="en-US" sz="8800" b="1" dirty="0">
              <a:latin typeface="Tempus Sans ITC" panose="04020404030D07020202" pitchFamily="82" charset="0"/>
            </a:endParaRPr>
          </a:p>
        </p:txBody>
      </p:sp>
      <p:sp>
        <p:nvSpPr>
          <p:cNvPr id="5" name="Content Placeholder 4"/>
          <p:cNvSpPr>
            <a:spLocks noGrp="1"/>
          </p:cNvSpPr>
          <p:nvPr>
            <p:ph idx="1"/>
          </p:nvPr>
        </p:nvSpPr>
        <p:spPr>
          <a:xfrm>
            <a:off x="1097280" y="1737361"/>
            <a:ext cx="10058400" cy="4532810"/>
          </a:xfrm>
        </p:spPr>
        <p:txBody>
          <a:bodyPr>
            <a:normAutofit/>
          </a:bodyPr>
          <a:lstStyle/>
          <a:p>
            <a:pPr>
              <a:buFont typeface="Arial" panose="020B0604020202020204" pitchFamily="34" charset="0"/>
              <a:buChar char="•"/>
            </a:pPr>
            <a:r>
              <a:rPr lang="en-US" sz="3100" b="1" dirty="0" smtClean="0">
                <a:latin typeface="Tempus Sans ITC" panose="04020404030D07020202" pitchFamily="82" charset="0"/>
              </a:rPr>
              <a:t>Pride</a:t>
            </a:r>
          </a:p>
          <a:p>
            <a:pPr>
              <a:buFont typeface="Arial" panose="020B0604020202020204" pitchFamily="34" charset="0"/>
              <a:buChar char="•"/>
            </a:pPr>
            <a:r>
              <a:rPr lang="en-US" sz="3100" b="1" dirty="0" smtClean="0">
                <a:latin typeface="Tempus Sans ITC" panose="04020404030D07020202" pitchFamily="82" charset="0"/>
              </a:rPr>
              <a:t>Fear</a:t>
            </a:r>
          </a:p>
          <a:p>
            <a:pPr lvl="1">
              <a:buFont typeface="Courier New" panose="02070309020205020404" pitchFamily="49" charset="0"/>
              <a:buChar char="o"/>
            </a:pPr>
            <a:r>
              <a:rPr lang="en-US" sz="1700" b="1" dirty="0" smtClean="0">
                <a:latin typeface="Tempus Sans ITC" panose="04020404030D07020202" pitchFamily="82" charset="0"/>
              </a:rPr>
              <a:t>Prov 28:1</a:t>
            </a:r>
            <a:r>
              <a:rPr lang="en-US" sz="1700" dirty="0" smtClean="0">
                <a:latin typeface="Tempus Sans ITC" panose="04020404030D07020202" pitchFamily="82" charset="0"/>
              </a:rPr>
              <a:t> – “The wicked flee when no one is pursuing, but the righteous are bold as a lion”</a:t>
            </a:r>
          </a:p>
          <a:p>
            <a:pPr lvl="1">
              <a:buFont typeface="Courier New" panose="02070309020205020404" pitchFamily="49" charset="0"/>
              <a:buChar char="o"/>
            </a:pPr>
            <a:r>
              <a:rPr lang="en-US" sz="1700" b="1" dirty="0" smtClean="0">
                <a:latin typeface="Tempus Sans ITC" panose="04020404030D07020202" pitchFamily="82" charset="0"/>
              </a:rPr>
              <a:t>1 Kings 12:27</a:t>
            </a:r>
            <a:r>
              <a:rPr lang="en-US" sz="1700" dirty="0" smtClean="0">
                <a:latin typeface="Tempus Sans ITC" panose="04020404030D07020202" pitchFamily="82" charset="0"/>
              </a:rPr>
              <a:t> – “If this people go up to offer sacrifices in the house of the </a:t>
            </a:r>
            <a:r>
              <a:rPr lang="en-US" sz="1700" cap="small" dirty="0" smtClean="0">
                <a:latin typeface="Tempus Sans ITC" panose="04020404030D07020202" pitchFamily="82" charset="0"/>
              </a:rPr>
              <a:t>Lord</a:t>
            </a:r>
            <a:r>
              <a:rPr lang="en-US" sz="1700" dirty="0" smtClean="0">
                <a:latin typeface="Tempus Sans ITC" panose="04020404030D07020202" pitchFamily="82" charset="0"/>
              </a:rPr>
              <a:t> at Jerusalem, then the heart of this people will return to their lord, even to Rehoboam king of Judah; and they will kill me and </a:t>
            </a:r>
            <a:r>
              <a:rPr lang="en-US" sz="1700" dirty="0" smtClean="0">
                <a:latin typeface="Tempus Sans ITC" panose="04020404030D07020202" pitchFamily="82" charset="0"/>
              </a:rPr>
              <a:t>return </a:t>
            </a:r>
            <a:r>
              <a:rPr lang="en-US" sz="1700" dirty="0" smtClean="0">
                <a:latin typeface="Tempus Sans ITC" panose="04020404030D07020202" pitchFamily="82" charset="0"/>
              </a:rPr>
              <a:t>to Rehoboam king of Judah.”</a:t>
            </a:r>
          </a:p>
          <a:p>
            <a:pPr lvl="1">
              <a:buFont typeface="Courier New" panose="02070309020205020404" pitchFamily="49" charset="0"/>
              <a:buChar char="o"/>
            </a:pPr>
            <a:r>
              <a:rPr lang="en-US" sz="1700" b="1" dirty="0">
                <a:latin typeface="Tempus Sans ITC" panose="04020404030D07020202" pitchFamily="82" charset="0"/>
              </a:rPr>
              <a:t>2 Chron 11:13-14a</a:t>
            </a:r>
            <a:r>
              <a:rPr lang="en-US" sz="1700" dirty="0">
                <a:latin typeface="Tempus Sans ITC" panose="04020404030D07020202" pitchFamily="82" charset="0"/>
              </a:rPr>
              <a:t> – “Moreover, the priests and the Levites who were in all Israel stood with [Rehoboam] from all their districts. For the Levites left their pasture lands and their property and came to Judah and Jerusalem</a:t>
            </a:r>
            <a:r>
              <a:rPr lang="en-US" sz="1700" dirty="0" smtClean="0">
                <a:latin typeface="Tempus Sans ITC" panose="04020404030D07020202" pitchFamily="82" charset="0"/>
              </a:rPr>
              <a:t>”</a:t>
            </a:r>
          </a:p>
          <a:p>
            <a:pPr lvl="1">
              <a:buFont typeface="Courier New" panose="02070309020205020404" pitchFamily="49" charset="0"/>
              <a:buChar char="o"/>
            </a:pPr>
            <a:r>
              <a:rPr lang="en-US" sz="1700" b="1" dirty="0">
                <a:latin typeface="Tempus Sans ITC" panose="04020404030D07020202" pitchFamily="82" charset="0"/>
              </a:rPr>
              <a:t>2 Chron 11:14b-17</a:t>
            </a:r>
            <a:r>
              <a:rPr lang="en-US" sz="1700" dirty="0">
                <a:latin typeface="Tempus Sans ITC" panose="04020404030D07020202" pitchFamily="82" charset="0"/>
              </a:rPr>
              <a:t> – “for Jeroboam and his sons had excluded them from serving as priests to the </a:t>
            </a:r>
            <a:r>
              <a:rPr lang="en-US" sz="1700" cap="small" dirty="0">
                <a:latin typeface="Tempus Sans ITC" panose="04020404030D07020202" pitchFamily="82" charset="0"/>
              </a:rPr>
              <a:t>Lord</a:t>
            </a:r>
            <a:r>
              <a:rPr lang="en-US" sz="1700" dirty="0">
                <a:latin typeface="Tempus Sans ITC" panose="04020404030D07020202" pitchFamily="82" charset="0"/>
              </a:rPr>
              <a:t>. He set up priests of his own for the high places, for the satyrs and for the calves which he had made. Those from all the tribes of Israel who set their hearts on seeking the </a:t>
            </a:r>
            <a:r>
              <a:rPr lang="en-US" sz="1700" cap="small" dirty="0">
                <a:latin typeface="Tempus Sans ITC" panose="04020404030D07020202" pitchFamily="82" charset="0"/>
              </a:rPr>
              <a:t>Lord</a:t>
            </a:r>
            <a:r>
              <a:rPr lang="en-US" sz="1700" dirty="0">
                <a:latin typeface="Tempus Sans ITC" panose="04020404030D07020202" pitchFamily="82" charset="0"/>
              </a:rPr>
              <a:t> God of Israel followed them to Jerusalem, to sacrifice to the </a:t>
            </a:r>
            <a:r>
              <a:rPr lang="en-US" sz="1700" cap="small" dirty="0">
                <a:latin typeface="Tempus Sans ITC" panose="04020404030D07020202" pitchFamily="82" charset="0"/>
              </a:rPr>
              <a:t>Lord </a:t>
            </a:r>
            <a:r>
              <a:rPr lang="en-US" sz="1700" dirty="0">
                <a:latin typeface="Tempus Sans ITC" panose="04020404030D07020202" pitchFamily="82" charset="0"/>
              </a:rPr>
              <a:t>God of their fathers. They strengthened the kingdom of Judah and supported Rehoboam the son of Solomon for three years, for they walked in the way of David and Solomon for three years.”</a:t>
            </a:r>
          </a:p>
        </p:txBody>
      </p:sp>
    </p:spTree>
    <p:extLst>
      <p:ext uri="{BB962C8B-B14F-4D97-AF65-F5344CB8AC3E}">
        <p14:creationId xmlns:p14="http://schemas.microsoft.com/office/powerpoint/2010/main" val="2127614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121298"/>
            <a:ext cx="10058400" cy="1450757"/>
          </a:xfrm>
        </p:spPr>
        <p:txBody>
          <a:bodyPr>
            <a:noAutofit/>
          </a:bodyPr>
          <a:lstStyle/>
          <a:p>
            <a:r>
              <a:rPr lang="en-US" sz="8800" b="1" dirty="0" smtClean="0">
                <a:latin typeface="Tempus Sans ITC" panose="04020404030D07020202" pitchFamily="82" charset="0"/>
              </a:rPr>
              <a:t>Manipulations Of Sin</a:t>
            </a:r>
            <a:endParaRPr lang="en-US" sz="8800" b="1" dirty="0">
              <a:latin typeface="Tempus Sans ITC" panose="04020404030D07020202" pitchFamily="82" charset="0"/>
            </a:endParaRPr>
          </a:p>
        </p:txBody>
      </p:sp>
      <p:sp>
        <p:nvSpPr>
          <p:cNvPr id="5" name="Content Placeholder 4"/>
          <p:cNvSpPr>
            <a:spLocks noGrp="1"/>
          </p:cNvSpPr>
          <p:nvPr>
            <p:ph idx="1"/>
          </p:nvPr>
        </p:nvSpPr>
        <p:spPr>
          <a:xfrm>
            <a:off x="1097280" y="1737360"/>
            <a:ext cx="10058400" cy="4532810"/>
          </a:xfrm>
        </p:spPr>
        <p:txBody>
          <a:bodyPr>
            <a:normAutofit/>
          </a:bodyPr>
          <a:lstStyle/>
          <a:p>
            <a:pPr>
              <a:buFont typeface="Arial" panose="020B0604020202020204" pitchFamily="34" charset="0"/>
              <a:buChar char="•"/>
            </a:pPr>
            <a:r>
              <a:rPr lang="en-US" sz="3100" b="1" dirty="0" smtClean="0">
                <a:latin typeface="Tempus Sans ITC" panose="04020404030D07020202" pitchFamily="82" charset="0"/>
              </a:rPr>
              <a:t>Pride</a:t>
            </a:r>
          </a:p>
          <a:p>
            <a:pPr>
              <a:buFont typeface="Arial" panose="020B0604020202020204" pitchFamily="34" charset="0"/>
              <a:buChar char="•"/>
            </a:pPr>
            <a:r>
              <a:rPr lang="en-US" sz="3100" b="1" dirty="0" smtClean="0">
                <a:latin typeface="Tempus Sans ITC" panose="04020404030D07020202" pitchFamily="82" charset="0"/>
              </a:rPr>
              <a:t>Fear</a:t>
            </a:r>
          </a:p>
          <a:p>
            <a:pPr>
              <a:buFont typeface="Arial" panose="020B0604020202020204" pitchFamily="34" charset="0"/>
              <a:buChar char="•"/>
            </a:pPr>
            <a:r>
              <a:rPr lang="en-US" sz="3100" b="1" dirty="0" smtClean="0">
                <a:latin typeface="Tempus Sans ITC" panose="04020404030D07020202" pitchFamily="82" charset="0"/>
              </a:rPr>
              <a:t>Anger/Bitterness</a:t>
            </a:r>
          </a:p>
          <a:p>
            <a:pPr lvl="1">
              <a:buFont typeface="Courier New" panose="02070309020205020404" pitchFamily="49" charset="0"/>
              <a:buChar char="o"/>
            </a:pPr>
            <a:r>
              <a:rPr lang="en-US" sz="1700" b="1" dirty="0">
                <a:latin typeface="Tempus Sans ITC" panose="04020404030D07020202" pitchFamily="82" charset="0"/>
              </a:rPr>
              <a:t>Jon 4:3</a:t>
            </a:r>
            <a:r>
              <a:rPr lang="en-US" sz="1700" dirty="0">
                <a:latin typeface="Tempus Sans ITC" panose="04020404030D07020202" pitchFamily="82" charset="0"/>
              </a:rPr>
              <a:t> – “O </a:t>
            </a:r>
            <a:r>
              <a:rPr lang="en-US" sz="1700" cap="small" dirty="0">
                <a:latin typeface="Tempus Sans ITC" panose="04020404030D07020202" pitchFamily="82" charset="0"/>
              </a:rPr>
              <a:t>Lord</a:t>
            </a:r>
            <a:r>
              <a:rPr lang="en-US" sz="1700" dirty="0">
                <a:latin typeface="Tempus Sans ITC" panose="04020404030D07020202" pitchFamily="82" charset="0"/>
              </a:rPr>
              <a:t>, please take my life from me, for death is better to me than life.” Now to us that sounds like an overreaction, doesn’t it</a:t>
            </a:r>
            <a:r>
              <a:rPr lang="en-US" sz="1700" dirty="0" smtClean="0">
                <a:latin typeface="Tempus Sans ITC" panose="04020404030D07020202" pitchFamily="82" charset="0"/>
              </a:rPr>
              <a:t>?</a:t>
            </a:r>
          </a:p>
          <a:p>
            <a:pPr lvl="1">
              <a:buFont typeface="Courier New" panose="02070309020205020404" pitchFamily="49" charset="0"/>
              <a:buChar char="o"/>
            </a:pPr>
            <a:r>
              <a:rPr lang="en-US" sz="1700" b="1" dirty="0">
                <a:latin typeface="Tempus Sans ITC" panose="04020404030D07020202" pitchFamily="82" charset="0"/>
              </a:rPr>
              <a:t>Jon 4:9</a:t>
            </a:r>
            <a:r>
              <a:rPr lang="en-US" sz="1700" dirty="0">
                <a:latin typeface="Tempus Sans ITC" panose="04020404030D07020202" pitchFamily="82" charset="0"/>
              </a:rPr>
              <a:t> – “Then God said to Jonah, ‘Do you have good reason to be angry about the plant?’ And he said, ‘I have good reason to be angry, even to death</a:t>
            </a:r>
            <a:r>
              <a:rPr lang="en-US" sz="1700" dirty="0" smtClean="0">
                <a:latin typeface="Tempus Sans ITC" panose="04020404030D07020202" pitchFamily="82" charset="0"/>
              </a:rPr>
              <a:t>.’”</a:t>
            </a:r>
          </a:p>
          <a:p>
            <a:pPr lvl="1">
              <a:buFont typeface="Courier New" panose="02070309020205020404" pitchFamily="49" charset="0"/>
              <a:buChar char="o"/>
            </a:pPr>
            <a:r>
              <a:rPr lang="en-US" sz="1700" b="1" dirty="0">
                <a:latin typeface="Tempus Sans ITC" panose="04020404030D07020202" pitchFamily="82" charset="0"/>
              </a:rPr>
              <a:t>Jon 4:10-11</a:t>
            </a:r>
            <a:r>
              <a:rPr lang="en-US" sz="1700" dirty="0">
                <a:latin typeface="Tempus Sans ITC" panose="04020404030D07020202" pitchFamily="82" charset="0"/>
              </a:rPr>
              <a:t> – “Then the </a:t>
            </a:r>
            <a:r>
              <a:rPr lang="en-US" sz="1700" cap="small" dirty="0">
                <a:latin typeface="Tempus Sans ITC" panose="04020404030D07020202" pitchFamily="82" charset="0"/>
              </a:rPr>
              <a:t>Lord</a:t>
            </a:r>
            <a:r>
              <a:rPr lang="en-US" sz="1700" dirty="0">
                <a:latin typeface="Tempus Sans ITC" panose="04020404030D07020202" pitchFamily="82" charset="0"/>
              </a:rPr>
              <a:t> said, ‘You had compassion on the plant for which you did not </a:t>
            </a:r>
            <a:r>
              <a:rPr lang="en-US" sz="1700" dirty="0" smtClean="0">
                <a:latin typeface="Tempus Sans ITC" panose="04020404030D07020202" pitchFamily="82" charset="0"/>
              </a:rPr>
              <a:t>work and which you </a:t>
            </a:r>
            <a:r>
              <a:rPr lang="en-US" sz="1700" dirty="0">
                <a:latin typeface="Tempus Sans ITC" panose="04020404030D07020202" pitchFamily="82" charset="0"/>
              </a:rPr>
              <a:t>did not cause to grow, which came up overnight and perished overnight. Should I not have compassion on Nineveh, the great city in which there are more than 120,000 persons who </a:t>
            </a:r>
            <a:r>
              <a:rPr lang="en-US" sz="1700" dirty="0" smtClean="0">
                <a:latin typeface="Tempus Sans ITC" panose="04020404030D07020202" pitchFamily="82" charset="0"/>
              </a:rPr>
              <a:t>do not know the difference</a:t>
            </a:r>
            <a:r>
              <a:rPr lang="en-US" sz="1700" dirty="0">
                <a:latin typeface="Tempus Sans ITC" panose="04020404030D07020202" pitchFamily="82" charset="0"/>
              </a:rPr>
              <a:t> between their right and left hand, as well as many animals</a:t>
            </a:r>
            <a:r>
              <a:rPr lang="en-US" sz="1700" dirty="0" smtClean="0">
                <a:latin typeface="Tempus Sans ITC" panose="04020404030D07020202" pitchFamily="82" charset="0"/>
              </a:rPr>
              <a:t>?’”</a:t>
            </a:r>
          </a:p>
          <a:p>
            <a:pPr lvl="1">
              <a:buFont typeface="Courier New" panose="02070309020205020404" pitchFamily="49" charset="0"/>
              <a:buChar char="o"/>
            </a:pPr>
            <a:r>
              <a:rPr lang="en-US" sz="1700" b="1" dirty="0">
                <a:latin typeface="Tempus Sans ITC" panose="04020404030D07020202" pitchFamily="82" charset="0"/>
              </a:rPr>
              <a:t>2 Pet 2:14</a:t>
            </a:r>
            <a:r>
              <a:rPr lang="en-US" sz="1700" dirty="0">
                <a:latin typeface="Tempus Sans ITC" panose="04020404030D07020202" pitchFamily="82" charset="0"/>
              </a:rPr>
              <a:t> – “having eyes full of adultery that never cease from sin, </a:t>
            </a:r>
            <a:r>
              <a:rPr lang="en-US" sz="1700" u="sng" dirty="0">
                <a:latin typeface="Tempus Sans ITC" panose="04020404030D07020202" pitchFamily="82" charset="0"/>
              </a:rPr>
              <a:t>enticing unstable souls</a:t>
            </a:r>
            <a:r>
              <a:rPr lang="en-US" sz="1700" dirty="0">
                <a:latin typeface="Tempus Sans ITC" panose="04020404030D07020202" pitchFamily="82" charset="0"/>
              </a:rPr>
              <a:t>, having a heart trained in greed, accursed children”</a:t>
            </a:r>
            <a:endParaRPr lang="en-US" sz="1700" dirty="0" smtClean="0">
              <a:latin typeface="Tempus Sans ITC" panose="04020404030D07020202" pitchFamily="82" charset="0"/>
            </a:endParaRPr>
          </a:p>
          <a:p>
            <a:pPr lvl="1">
              <a:buFont typeface="Courier New" panose="02070309020205020404" pitchFamily="49" charset="0"/>
              <a:buChar char="o"/>
            </a:pPr>
            <a:endParaRPr lang="en-US" sz="1600" dirty="0">
              <a:latin typeface="Tempus Sans ITC" panose="04020404030D07020202" pitchFamily="82" charset="0"/>
            </a:endParaRPr>
          </a:p>
        </p:txBody>
      </p:sp>
    </p:spTree>
    <p:extLst>
      <p:ext uri="{BB962C8B-B14F-4D97-AF65-F5344CB8AC3E}">
        <p14:creationId xmlns:p14="http://schemas.microsoft.com/office/powerpoint/2010/main" val="1799747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121298"/>
            <a:ext cx="10058400" cy="1450757"/>
          </a:xfrm>
        </p:spPr>
        <p:txBody>
          <a:bodyPr>
            <a:noAutofit/>
          </a:bodyPr>
          <a:lstStyle/>
          <a:p>
            <a:r>
              <a:rPr lang="en-US" sz="8800" b="1" dirty="0" smtClean="0">
                <a:latin typeface="Tempus Sans ITC" panose="04020404030D07020202" pitchFamily="82" charset="0"/>
              </a:rPr>
              <a:t>Manipulations Of Sin</a:t>
            </a:r>
            <a:endParaRPr lang="en-US" sz="8800" b="1" dirty="0">
              <a:latin typeface="Tempus Sans ITC" panose="04020404030D07020202" pitchFamily="82" charset="0"/>
            </a:endParaRPr>
          </a:p>
        </p:txBody>
      </p:sp>
      <p:sp>
        <p:nvSpPr>
          <p:cNvPr id="5" name="Content Placeholder 4"/>
          <p:cNvSpPr>
            <a:spLocks noGrp="1"/>
          </p:cNvSpPr>
          <p:nvPr>
            <p:ph idx="1"/>
          </p:nvPr>
        </p:nvSpPr>
        <p:spPr>
          <a:xfrm>
            <a:off x="1097280" y="1737361"/>
            <a:ext cx="10058400" cy="4532810"/>
          </a:xfrm>
        </p:spPr>
        <p:txBody>
          <a:bodyPr>
            <a:normAutofit/>
          </a:bodyPr>
          <a:lstStyle/>
          <a:p>
            <a:pPr>
              <a:buFont typeface="Arial" panose="020B0604020202020204" pitchFamily="34" charset="0"/>
              <a:buChar char="•"/>
            </a:pPr>
            <a:r>
              <a:rPr lang="en-US" sz="3100" b="1" dirty="0" smtClean="0">
                <a:latin typeface="Tempus Sans ITC" panose="04020404030D07020202" pitchFamily="82" charset="0"/>
              </a:rPr>
              <a:t>Pride</a:t>
            </a:r>
          </a:p>
          <a:p>
            <a:pPr>
              <a:buFont typeface="Arial" panose="020B0604020202020204" pitchFamily="34" charset="0"/>
              <a:buChar char="•"/>
            </a:pPr>
            <a:r>
              <a:rPr lang="en-US" sz="3100" b="1" dirty="0" smtClean="0">
                <a:latin typeface="Tempus Sans ITC" panose="04020404030D07020202" pitchFamily="82" charset="0"/>
              </a:rPr>
              <a:t>Fear</a:t>
            </a:r>
          </a:p>
          <a:p>
            <a:pPr>
              <a:buFont typeface="Arial" panose="020B0604020202020204" pitchFamily="34" charset="0"/>
              <a:buChar char="•"/>
            </a:pPr>
            <a:r>
              <a:rPr lang="en-US" sz="3100" b="1" dirty="0" smtClean="0">
                <a:latin typeface="Tempus Sans ITC" panose="04020404030D07020202" pitchFamily="82" charset="0"/>
              </a:rPr>
              <a:t>Anger/Bitterness</a:t>
            </a:r>
          </a:p>
          <a:p>
            <a:pPr>
              <a:buFont typeface="Arial" panose="020B0604020202020204" pitchFamily="34" charset="0"/>
              <a:buChar char="•"/>
            </a:pPr>
            <a:r>
              <a:rPr lang="en-US" sz="3100" b="1" dirty="0" smtClean="0">
                <a:latin typeface="Tempus Sans ITC" panose="04020404030D07020202" pitchFamily="82" charset="0"/>
              </a:rPr>
              <a:t>Envy</a:t>
            </a:r>
          </a:p>
          <a:p>
            <a:pPr lvl="1">
              <a:buFont typeface="Courier New" panose="02070309020205020404" pitchFamily="49" charset="0"/>
              <a:buChar char="o"/>
            </a:pPr>
            <a:r>
              <a:rPr lang="en-US" sz="1700" b="1" dirty="0">
                <a:latin typeface="Tempus Sans ITC" panose="04020404030D07020202" pitchFamily="82" charset="0"/>
              </a:rPr>
              <a:t>1 Sam 18:8-9</a:t>
            </a:r>
            <a:r>
              <a:rPr lang="en-US" sz="1700" dirty="0">
                <a:latin typeface="Tempus Sans ITC" panose="04020404030D07020202" pitchFamily="82" charset="0"/>
              </a:rPr>
              <a:t> – “Then Saul became very angry, for this saying displeased him; and he said, ‘They </a:t>
            </a:r>
            <a:r>
              <a:rPr lang="en-US" sz="1700" dirty="0" smtClean="0">
                <a:latin typeface="Tempus Sans ITC" panose="04020404030D07020202" pitchFamily="82" charset="0"/>
              </a:rPr>
              <a:t>have ascribed to </a:t>
            </a:r>
            <a:r>
              <a:rPr lang="en-US" sz="1700" dirty="0">
                <a:latin typeface="Tempus Sans ITC" panose="04020404030D07020202" pitchFamily="82" charset="0"/>
              </a:rPr>
              <a:t>David ten thousands, but to me they have ascribed thousands. Now what more can he have but the kingdom?’ Saul looked at David with suspicion from that day on</a:t>
            </a:r>
            <a:r>
              <a:rPr lang="en-US" sz="1700" dirty="0" smtClean="0">
                <a:latin typeface="Tempus Sans ITC" panose="04020404030D07020202" pitchFamily="82" charset="0"/>
              </a:rPr>
              <a:t>.”</a:t>
            </a:r>
            <a:endParaRPr lang="en-US" sz="1700" dirty="0">
              <a:latin typeface="Tempus Sans ITC" panose="04020404030D07020202" pitchFamily="82" charset="0"/>
            </a:endParaRPr>
          </a:p>
        </p:txBody>
      </p:sp>
    </p:spTree>
    <p:extLst>
      <p:ext uri="{BB962C8B-B14F-4D97-AF65-F5344CB8AC3E}">
        <p14:creationId xmlns:p14="http://schemas.microsoft.com/office/powerpoint/2010/main" val="19631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121298"/>
            <a:ext cx="10058400" cy="1450757"/>
          </a:xfrm>
        </p:spPr>
        <p:txBody>
          <a:bodyPr>
            <a:noAutofit/>
          </a:bodyPr>
          <a:lstStyle/>
          <a:p>
            <a:r>
              <a:rPr lang="en-US" sz="8800" b="1" dirty="0" smtClean="0">
                <a:latin typeface="Tempus Sans ITC" panose="04020404030D07020202" pitchFamily="82" charset="0"/>
              </a:rPr>
              <a:t>Manipulations Of Sin</a:t>
            </a:r>
            <a:endParaRPr lang="en-US" sz="8800" b="1" dirty="0">
              <a:latin typeface="Tempus Sans ITC" panose="04020404030D07020202" pitchFamily="82" charset="0"/>
            </a:endParaRPr>
          </a:p>
        </p:txBody>
      </p:sp>
      <p:sp>
        <p:nvSpPr>
          <p:cNvPr id="5" name="Content Placeholder 4"/>
          <p:cNvSpPr>
            <a:spLocks noGrp="1"/>
          </p:cNvSpPr>
          <p:nvPr>
            <p:ph idx="1"/>
          </p:nvPr>
        </p:nvSpPr>
        <p:spPr>
          <a:xfrm>
            <a:off x="1097280" y="1737361"/>
            <a:ext cx="10058400" cy="4532810"/>
          </a:xfrm>
        </p:spPr>
        <p:txBody>
          <a:bodyPr>
            <a:normAutofit/>
          </a:bodyPr>
          <a:lstStyle/>
          <a:p>
            <a:pPr>
              <a:buFont typeface="Arial" panose="020B0604020202020204" pitchFamily="34" charset="0"/>
              <a:buChar char="•"/>
            </a:pPr>
            <a:r>
              <a:rPr lang="en-US" sz="3100" b="1" dirty="0" smtClean="0">
                <a:latin typeface="Tempus Sans ITC" panose="04020404030D07020202" pitchFamily="82" charset="0"/>
              </a:rPr>
              <a:t>Pride</a:t>
            </a:r>
          </a:p>
          <a:p>
            <a:pPr>
              <a:buFont typeface="Arial" panose="020B0604020202020204" pitchFamily="34" charset="0"/>
              <a:buChar char="•"/>
            </a:pPr>
            <a:r>
              <a:rPr lang="en-US" sz="3100" b="1" dirty="0" smtClean="0">
                <a:latin typeface="Tempus Sans ITC" panose="04020404030D07020202" pitchFamily="82" charset="0"/>
              </a:rPr>
              <a:t>Fear</a:t>
            </a:r>
          </a:p>
          <a:p>
            <a:pPr>
              <a:buFont typeface="Arial" panose="020B0604020202020204" pitchFamily="34" charset="0"/>
              <a:buChar char="•"/>
            </a:pPr>
            <a:r>
              <a:rPr lang="en-US" sz="3100" b="1" dirty="0" smtClean="0">
                <a:latin typeface="Tempus Sans ITC" panose="04020404030D07020202" pitchFamily="82" charset="0"/>
              </a:rPr>
              <a:t>Anger/Bitterness</a:t>
            </a:r>
          </a:p>
          <a:p>
            <a:pPr>
              <a:buFont typeface="Arial" panose="020B0604020202020204" pitchFamily="34" charset="0"/>
              <a:buChar char="•"/>
            </a:pPr>
            <a:r>
              <a:rPr lang="en-US" sz="3100" b="1" dirty="0" smtClean="0">
                <a:latin typeface="Tempus Sans ITC" panose="04020404030D07020202" pitchFamily="82" charset="0"/>
              </a:rPr>
              <a:t>Envy</a:t>
            </a:r>
          </a:p>
          <a:p>
            <a:pPr>
              <a:buFont typeface="Arial" panose="020B0604020202020204" pitchFamily="34" charset="0"/>
              <a:buChar char="•"/>
            </a:pPr>
            <a:r>
              <a:rPr lang="en-US" sz="3100" b="1" dirty="0" smtClean="0">
                <a:latin typeface="Tempus Sans ITC" panose="04020404030D07020202" pitchFamily="82" charset="0"/>
              </a:rPr>
              <a:t>Love of Money</a:t>
            </a:r>
          </a:p>
          <a:p>
            <a:pPr lvl="1">
              <a:buFont typeface="Courier New" panose="02070309020205020404" pitchFamily="49" charset="0"/>
              <a:buChar char="o"/>
            </a:pPr>
            <a:r>
              <a:rPr lang="en-US" sz="1700" b="1" dirty="0">
                <a:latin typeface="Tempus Sans ITC" panose="04020404030D07020202" pitchFamily="82" charset="0"/>
              </a:rPr>
              <a:t>1 Tim 6:10</a:t>
            </a:r>
            <a:r>
              <a:rPr lang="en-US" sz="1700" dirty="0">
                <a:latin typeface="Tempus Sans ITC" panose="04020404030D07020202" pitchFamily="82" charset="0"/>
              </a:rPr>
              <a:t> – “For the love of money is a root of all sorts of evil, and some by longing for it have wandered away from the faith and pierced themselves with many griefs</a:t>
            </a:r>
            <a:r>
              <a:rPr lang="en-US" sz="1700" dirty="0" smtClean="0">
                <a:latin typeface="Tempus Sans ITC" panose="04020404030D07020202" pitchFamily="82" charset="0"/>
              </a:rPr>
              <a:t>.”</a:t>
            </a:r>
          </a:p>
          <a:p>
            <a:pPr lvl="1">
              <a:buFont typeface="Courier New" panose="02070309020205020404" pitchFamily="49" charset="0"/>
              <a:buChar char="o"/>
            </a:pPr>
            <a:endParaRPr lang="en-US" sz="1600" dirty="0">
              <a:latin typeface="Tempus Sans ITC" panose="04020404030D07020202" pitchFamily="82" charset="0"/>
            </a:endParaRPr>
          </a:p>
        </p:txBody>
      </p:sp>
    </p:spTree>
    <p:extLst>
      <p:ext uri="{BB962C8B-B14F-4D97-AF65-F5344CB8AC3E}">
        <p14:creationId xmlns:p14="http://schemas.microsoft.com/office/powerpoint/2010/main" val="258447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fade">
                                      <p:cBhvr>
                                        <p:cTn id="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121298"/>
            <a:ext cx="10058400" cy="1450757"/>
          </a:xfrm>
        </p:spPr>
        <p:txBody>
          <a:bodyPr>
            <a:noAutofit/>
          </a:bodyPr>
          <a:lstStyle/>
          <a:p>
            <a:r>
              <a:rPr lang="en-US" sz="8800" b="1" dirty="0" smtClean="0">
                <a:latin typeface="Tempus Sans ITC" panose="04020404030D07020202" pitchFamily="82" charset="0"/>
              </a:rPr>
              <a:t>Practical Application</a:t>
            </a:r>
            <a:endParaRPr lang="en-US" sz="8800" b="1" dirty="0">
              <a:latin typeface="Tempus Sans ITC" panose="04020404030D07020202" pitchFamily="82" charset="0"/>
            </a:endParaRPr>
          </a:p>
        </p:txBody>
      </p:sp>
      <p:sp>
        <p:nvSpPr>
          <p:cNvPr id="5" name="Content Placeholder 4"/>
          <p:cNvSpPr>
            <a:spLocks noGrp="1"/>
          </p:cNvSpPr>
          <p:nvPr>
            <p:ph idx="1"/>
          </p:nvPr>
        </p:nvSpPr>
        <p:spPr>
          <a:xfrm>
            <a:off x="1097280" y="1737361"/>
            <a:ext cx="10058400" cy="4532810"/>
          </a:xfrm>
        </p:spPr>
        <p:txBody>
          <a:bodyPr>
            <a:normAutofit/>
          </a:bodyPr>
          <a:lstStyle/>
          <a:p>
            <a:pPr lvl="1">
              <a:buFont typeface="Arial" panose="020B0604020202020204" pitchFamily="34" charset="0"/>
              <a:buChar char="•"/>
            </a:pPr>
            <a:r>
              <a:rPr lang="en-US" sz="3100" b="1" dirty="0" smtClean="0">
                <a:latin typeface="Tempus Sans ITC" panose="04020404030D07020202" pitchFamily="82" charset="0"/>
              </a:rPr>
              <a:t>Satan Does Not Care About Us</a:t>
            </a:r>
          </a:p>
          <a:p>
            <a:pPr lvl="2">
              <a:buFont typeface="Courier New" panose="02070309020205020404" pitchFamily="49" charset="0"/>
              <a:buChar char="o"/>
            </a:pPr>
            <a:r>
              <a:rPr lang="en-US" sz="1700" b="1" dirty="0">
                <a:latin typeface="Tempus Sans ITC" panose="04020404030D07020202" pitchFamily="82" charset="0"/>
              </a:rPr>
              <a:t>1 Pet 5:8</a:t>
            </a:r>
            <a:r>
              <a:rPr lang="en-US" sz="1700" dirty="0">
                <a:latin typeface="Tempus Sans ITC" panose="04020404030D07020202" pitchFamily="82" charset="0"/>
              </a:rPr>
              <a:t> – “Be of sober spirit, be on the alert. Your adversary, the devil, prowls around like a roaring lion, seeking someone to </a:t>
            </a:r>
            <a:r>
              <a:rPr lang="en-US" sz="1700" u="sng" dirty="0">
                <a:latin typeface="Tempus Sans ITC" panose="04020404030D07020202" pitchFamily="82" charset="0"/>
              </a:rPr>
              <a:t>devour</a:t>
            </a:r>
            <a:r>
              <a:rPr lang="en-US" sz="1700" dirty="0" smtClean="0">
                <a:latin typeface="Tempus Sans ITC" panose="04020404030D07020202" pitchFamily="82" charset="0"/>
              </a:rPr>
              <a:t>.”</a:t>
            </a:r>
          </a:p>
          <a:p>
            <a:pPr lvl="2">
              <a:buFont typeface="Courier New" panose="02070309020205020404" pitchFamily="49" charset="0"/>
              <a:buChar char="o"/>
            </a:pPr>
            <a:endParaRPr lang="en-US" sz="1700" dirty="0" smtClean="0">
              <a:latin typeface="Tempus Sans ITC" panose="04020404030D07020202" pitchFamily="82" charset="0"/>
            </a:endParaRPr>
          </a:p>
          <a:p>
            <a:pPr lvl="1">
              <a:buFont typeface="Arial" panose="020B0604020202020204" pitchFamily="34" charset="0"/>
              <a:buChar char="•"/>
            </a:pPr>
            <a:r>
              <a:rPr lang="en-US" sz="3100" b="1" dirty="0" smtClean="0">
                <a:latin typeface="Tempus Sans ITC" panose="04020404030D07020202" pitchFamily="82" charset="0"/>
              </a:rPr>
              <a:t>We Reap What We Sow</a:t>
            </a:r>
          </a:p>
          <a:p>
            <a:pPr lvl="2">
              <a:buFont typeface="Courier New" panose="02070309020205020404" pitchFamily="49" charset="0"/>
              <a:buChar char="o"/>
            </a:pPr>
            <a:r>
              <a:rPr lang="en-US" sz="1700" b="1" dirty="0">
                <a:latin typeface="Tempus Sans ITC" panose="04020404030D07020202" pitchFamily="82" charset="0"/>
              </a:rPr>
              <a:t>Gal 6:7</a:t>
            </a:r>
            <a:r>
              <a:rPr lang="en-US" sz="1700" dirty="0">
                <a:latin typeface="Tempus Sans ITC" panose="04020404030D07020202" pitchFamily="82" charset="0"/>
              </a:rPr>
              <a:t> – “Do not be deceived, God is not mocked; for whatever a man sows, this he will also reap</a:t>
            </a:r>
            <a:r>
              <a:rPr lang="en-US" sz="1700" dirty="0" smtClean="0">
                <a:latin typeface="Tempus Sans ITC" panose="04020404030D07020202" pitchFamily="82" charset="0"/>
              </a:rPr>
              <a:t>.”</a:t>
            </a:r>
          </a:p>
          <a:p>
            <a:pPr lvl="2">
              <a:buFont typeface="Courier New" panose="02070309020205020404" pitchFamily="49" charset="0"/>
              <a:buChar char="o"/>
            </a:pPr>
            <a:r>
              <a:rPr lang="en-US" sz="1700" b="1" dirty="0">
                <a:latin typeface="Tempus Sans ITC" panose="04020404030D07020202" pitchFamily="82" charset="0"/>
              </a:rPr>
              <a:t>Gal 6:8</a:t>
            </a:r>
            <a:r>
              <a:rPr lang="en-US" sz="1700" dirty="0">
                <a:latin typeface="Tempus Sans ITC" panose="04020404030D07020202" pitchFamily="82" charset="0"/>
              </a:rPr>
              <a:t> – “For the one who sows to his own flesh will from the flesh reap corruption, but the one who sows to the Spirit will from the Spirit reap eternal life</a:t>
            </a:r>
            <a:r>
              <a:rPr lang="en-US" sz="1700" dirty="0" smtClean="0">
                <a:latin typeface="Tempus Sans ITC" panose="04020404030D07020202" pitchFamily="82" charset="0"/>
              </a:rPr>
              <a:t>”</a:t>
            </a:r>
          </a:p>
          <a:p>
            <a:pPr lvl="2">
              <a:buFont typeface="Courier New" panose="02070309020205020404" pitchFamily="49" charset="0"/>
              <a:buChar char="o"/>
            </a:pPr>
            <a:r>
              <a:rPr lang="en-US" sz="1700" b="1" dirty="0">
                <a:latin typeface="Tempus Sans ITC" panose="04020404030D07020202" pitchFamily="82" charset="0"/>
              </a:rPr>
              <a:t>Prov 13:5b</a:t>
            </a:r>
            <a:r>
              <a:rPr lang="en-US" sz="1700" dirty="0">
                <a:latin typeface="Tempus Sans ITC" panose="04020404030D07020202" pitchFamily="82" charset="0"/>
              </a:rPr>
              <a:t> – “the way of the transgressor is hard</a:t>
            </a:r>
            <a:r>
              <a:rPr lang="en-US" sz="1700" dirty="0" smtClean="0">
                <a:latin typeface="Tempus Sans ITC" panose="04020404030D07020202" pitchFamily="82" charset="0"/>
              </a:rPr>
              <a:t>”</a:t>
            </a:r>
          </a:p>
          <a:p>
            <a:pPr lvl="2">
              <a:buFont typeface="Courier New" panose="02070309020205020404" pitchFamily="49" charset="0"/>
              <a:buChar char="o"/>
            </a:pPr>
            <a:endParaRPr lang="en-US" sz="1700" dirty="0" smtClean="0">
              <a:latin typeface="Tempus Sans ITC" panose="04020404030D07020202" pitchFamily="82" charset="0"/>
            </a:endParaRPr>
          </a:p>
          <a:p>
            <a:pPr lvl="1">
              <a:buFont typeface="Arial" panose="020B0604020202020204" pitchFamily="34" charset="0"/>
              <a:buChar char="•"/>
            </a:pPr>
            <a:r>
              <a:rPr lang="en-US" sz="3100" b="1" dirty="0" smtClean="0">
                <a:latin typeface="Tempus Sans ITC" panose="04020404030D07020202" pitchFamily="82" charset="0"/>
              </a:rPr>
              <a:t>Let The Love Of Christ Compel You</a:t>
            </a:r>
          </a:p>
          <a:p>
            <a:pPr lvl="2">
              <a:buFont typeface="Courier New" panose="02070309020205020404" pitchFamily="49" charset="0"/>
              <a:buChar char="o"/>
            </a:pPr>
            <a:r>
              <a:rPr lang="en-US" sz="1700" b="1" dirty="0">
                <a:latin typeface="Tempus Sans ITC" panose="04020404030D07020202" pitchFamily="82" charset="0"/>
              </a:rPr>
              <a:t>2 Cor 5:14</a:t>
            </a:r>
            <a:r>
              <a:rPr lang="en-US" sz="1700" dirty="0">
                <a:latin typeface="Tempus Sans ITC" panose="04020404030D07020202" pitchFamily="82" charset="0"/>
              </a:rPr>
              <a:t> – “For the love of Christ controls us, having concluded this, that one died for all, therefore all died.”</a:t>
            </a:r>
          </a:p>
        </p:txBody>
      </p:sp>
    </p:spTree>
    <p:extLst>
      <p:ext uri="{BB962C8B-B14F-4D97-AF65-F5344CB8AC3E}">
        <p14:creationId xmlns:p14="http://schemas.microsoft.com/office/powerpoint/2010/main" val="841777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739</TotalTime>
  <Words>118</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Courier New</vt:lpstr>
      <vt:lpstr>Tempus Sans ITC</vt:lpstr>
      <vt:lpstr>Retrospect</vt:lpstr>
      <vt:lpstr>PowerPoint Presentation</vt:lpstr>
      <vt:lpstr>PowerPoint Presentation</vt:lpstr>
      <vt:lpstr>Manipulations Of Sin</vt:lpstr>
      <vt:lpstr>Manipulations Of Sin</vt:lpstr>
      <vt:lpstr>Manipulations Of Sin</vt:lpstr>
      <vt:lpstr>Manipulations Of Sin</vt:lpstr>
      <vt:lpstr>Manipulations Of Sin</vt:lpstr>
      <vt:lpstr>Practical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ryan.h.hasty@gmail.com</dc:creator>
  <cp:lastModifiedBy>ryan.h.hasty@gmail.com</cp:lastModifiedBy>
  <cp:revision>14</cp:revision>
  <dcterms:created xsi:type="dcterms:W3CDTF">2019-05-24T02:18:45Z</dcterms:created>
  <dcterms:modified xsi:type="dcterms:W3CDTF">2019-05-26T03:06:51Z</dcterms:modified>
</cp:coreProperties>
</file>