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2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DFA"/>
    <a:srgbClr val="9FD0EA"/>
    <a:srgbClr val="4AB3E7"/>
    <a:srgbClr val="93CBE7"/>
    <a:srgbClr val="46B0E6"/>
    <a:srgbClr val="E2EEFA"/>
    <a:srgbClr val="F1F1F1"/>
    <a:srgbClr val="EBF3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46"/>
  </p:normalViewPr>
  <p:slideViewPr>
    <p:cSldViewPr snapToGrid="0" snapToObjects="1">
      <p:cViewPr varScale="1">
        <p:scale>
          <a:sx n="98" d="100"/>
          <a:sy n="98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7E18-3DCC-0C44-810D-8C0BE633E056}" type="datetimeFigureOut">
              <a:rPr lang="en-US" smtClean="0"/>
              <a:t>8/24/19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ECA-F4CE-6D44-9204-ADD2688E4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7E18-3DCC-0C44-810D-8C0BE633E056}" type="datetimeFigureOut">
              <a:rPr lang="en-US" smtClean="0"/>
              <a:t>8/24/19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ECA-F4CE-6D44-9204-ADD2688E4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7E18-3DCC-0C44-810D-8C0BE633E056}" type="datetimeFigureOut">
              <a:rPr lang="en-US" smtClean="0"/>
              <a:t>8/24/19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ECA-F4CE-6D44-9204-ADD2688E4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839-C65A-894E-BB20-DD5FF3F7F09B}" type="datetimeFigureOut">
              <a:rPr lang="en-US" smtClean="0"/>
              <a:t>8/24/19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BD5B-B6EC-854F-ABEF-8C597B721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7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839-C65A-894E-BB20-DD5FF3F7F09B}" type="datetimeFigureOut">
              <a:rPr lang="en-US" smtClean="0"/>
              <a:t>8/24/19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BD5B-B6EC-854F-ABEF-8C597B721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839-C65A-894E-BB20-DD5FF3F7F09B}" type="datetimeFigureOut">
              <a:rPr lang="en-US" smtClean="0"/>
              <a:t>8/24/19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BD5B-B6EC-854F-ABEF-8C597B721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5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839-C65A-894E-BB20-DD5FF3F7F09B}" type="datetimeFigureOut">
              <a:rPr lang="en-US" smtClean="0"/>
              <a:t>8/24/19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BD5B-B6EC-854F-ABEF-8C597B721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76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839-C65A-894E-BB20-DD5FF3F7F09B}" type="datetimeFigureOut">
              <a:rPr lang="en-US" smtClean="0"/>
              <a:t>8/24/19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BD5B-B6EC-854F-ABEF-8C597B721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9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839-C65A-894E-BB20-DD5FF3F7F09B}" type="datetimeFigureOut">
              <a:rPr lang="en-US" smtClean="0"/>
              <a:t>8/24/19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BD5B-B6EC-854F-ABEF-8C597B721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1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839-C65A-894E-BB20-DD5FF3F7F09B}" type="datetimeFigureOut">
              <a:rPr lang="en-US" smtClean="0"/>
              <a:t>8/24/19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BD5B-B6EC-854F-ABEF-8C597B721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9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839-C65A-894E-BB20-DD5FF3F7F09B}" type="datetimeFigureOut">
              <a:rPr lang="en-US" smtClean="0"/>
              <a:t>8/24/19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BD5B-B6EC-854F-ABEF-8C597B721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1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7E18-3DCC-0C44-810D-8C0BE633E056}" type="datetimeFigureOut">
              <a:rPr lang="en-US" smtClean="0"/>
              <a:t>8/24/19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ECA-F4CE-6D44-9204-ADD2688E4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839-C65A-894E-BB20-DD5FF3F7F09B}" type="datetimeFigureOut">
              <a:rPr lang="en-US" smtClean="0"/>
              <a:t>8/24/19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BD5B-B6EC-854F-ABEF-8C597B721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0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839-C65A-894E-BB20-DD5FF3F7F09B}" type="datetimeFigureOut">
              <a:rPr lang="en-US" smtClean="0"/>
              <a:t>8/24/19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BD5B-B6EC-854F-ABEF-8C597B721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444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2839-C65A-894E-BB20-DD5FF3F7F09B}" type="datetimeFigureOut">
              <a:rPr lang="en-US" smtClean="0"/>
              <a:t>8/24/19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2BD5B-B6EC-854F-ABEF-8C597B721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3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7E18-3DCC-0C44-810D-8C0BE633E056}" type="datetimeFigureOut">
              <a:rPr lang="en-US" smtClean="0"/>
              <a:t>8/24/19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ECA-F4CE-6D44-9204-ADD2688E4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7E18-3DCC-0C44-810D-8C0BE633E056}" type="datetimeFigureOut">
              <a:rPr lang="en-US" smtClean="0"/>
              <a:t>8/24/19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ECA-F4CE-6D44-9204-ADD2688E4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7E18-3DCC-0C44-810D-8C0BE633E056}" type="datetimeFigureOut">
              <a:rPr lang="en-US" smtClean="0"/>
              <a:t>8/24/19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ECA-F4CE-6D44-9204-ADD2688E4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7E18-3DCC-0C44-810D-8C0BE633E056}" type="datetimeFigureOut">
              <a:rPr lang="en-US" smtClean="0"/>
              <a:t>8/24/19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ECA-F4CE-6D44-9204-ADD2688E4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7E18-3DCC-0C44-810D-8C0BE633E056}" type="datetimeFigureOut">
              <a:rPr lang="en-US" smtClean="0"/>
              <a:t>8/24/19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ECA-F4CE-6D44-9204-ADD2688E4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7E18-3DCC-0C44-810D-8C0BE633E056}" type="datetimeFigureOut">
              <a:rPr lang="en-US" smtClean="0"/>
              <a:t>8/24/19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ECA-F4CE-6D44-9204-ADD2688E4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7E18-3DCC-0C44-810D-8C0BE633E056}" type="datetimeFigureOut">
              <a:rPr lang="en-US" smtClean="0"/>
              <a:t>8/24/19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5AECA-F4CE-6D44-9204-ADD2688E4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82526" y="6088062"/>
            <a:ext cx="8567819" cy="544513"/>
          </a:xfrm>
          <a:prstGeom prst="rect">
            <a:avLst/>
          </a:prstGeom>
          <a:gradFill>
            <a:gsLst>
              <a:gs pos="0">
                <a:srgbClr val="2D5E98"/>
              </a:gs>
              <a:gs pos="100000">
                <a:srgbClr val="82A4D9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A7E18-3DCC-0C44-810D-8C0BE633E056}" type="datetimeFigureOut">
              <a:rPr lang="en-US" smtClean="0"/>
              <a:t>8/24/19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5AECA-F4CE-6D44-9204-ADD2688E4EE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orship Class Logo.pn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31" b="3203"/>
          <a:stretch/>
        </p:blipFill>
        <p:spPr>
          <a:xfrm>
            <a:off x="2400299" y="185167"/>
            <a:ext cx="4332275" cy="570219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200936" y="6081991"/>
            <a:ext cx="6731000" cy="523220"/>
          </a:xfrm>
          <a:prstGeom prst="rect">
            <a:avLst/>
          </a:prstGeom>
          <a:noFill/>
          <a:ln w="3175">
            <a:noFill/>
          </a:ln>
          <a:effectLst>
            <a:outerShdw blurRad="76200" dist="508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spc="400" dirty="0"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6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  <a:t>The God We</a:t>
            </a:r>
            <a:r>
              <a:rPr lang="en-US" sz="2800" spc="400" baseline="0" dirty="0">
                <a:solidFill>
                  <a:schemeClr val="bg1"/>
                </a:solidFill>
                <a:effectLst>
                  <a:outerShdw blurRad="50800" dist="50800" dir="2700000" algn="tl" rotWithShape="0">
                    <a:prstClr val="black">
                      <a:alpha val="76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  <a:t> Worship</a:t>
            </a:r>
            <a:endParaRPr lang="en-US" sz="2800" spc="400" dirty="0">
              <a:solidFill>
                <a:schemeClr val="bg1"/>
              </a:solidFill>
              <a:effectLst>
                <a:outerShdw blurRad="50800" dist="50800" dir="2700000" algn="tl" rotWithShape="0">
                  <a:prstClr val="black">
                    <a:alpha val="76000"/>
                  </a:prstClr>
                </a:outerShdw>
              </a:effectLst>
              <a:latin typeface="Cinzel" charset="0"/>
              <a:ea typeface="Cinzel" charset="0"/>
              <a:cs typeface="Cinz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7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C2839-C65A-894E-BB20-DD5FF3F7F09B}" type="datetimeFigureOut">
              <a:rPr lang="en-US" smtClean="0"/>
              <a:t>8/24/19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2BD5B-B6EC-854F-ABEF-8C597B721D5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orship Class Logo.pn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76" t="6284" r="18967" b="21906"/>
          <a:stretch/>
        </p:blipFill>
        <p:spPr>
          <a:xfrm>
            <a:off x="7781236" y="4989325"/>
            <a:ext cx="957816" cy="154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39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842" y="254000"/>
            <a:ext cx="8426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solidFill>
                  <a:srgbClr val="3D3D3D"/>
                </a:solidFill>
                <a:latin typeface="Open Sans" charset="0"/>
                <a:ea typeface="Open Sans" charset="0"/>
                <a:cs typeface="Open Sans" charset="0"/>
              </a:rPr>
              <a:t>Worship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840" y="1339000"/>
            <a:ext cx="8426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Our response to God’s presence.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7522" y="1985331"/>
            <a:ext cx="8116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A5A5A"/>
                </a:solidFill>
                <a:latin typeface="Open Sans Semibold" charset="0"/>
                <a:ea typeface="Open Sans Semibold" charset="0"/>
                <a:cs typeface="Open Sans Semibold" charset="0"/>
              </a:rPr>
              <a:t>Moses, Gideon, Isaiah, John</a:t>
            </a:r>
          </a:p>
        </p:txBody>
      </p:sp>
    </p:spTree>
    <p:extLst>
      <p:ext uri="{BB962C8B-B14F-4D97-AF65-F5344CB8AC3E}">
        <p14:creationId xmlns:p14="http://schemas.microsoft.com/office/powerpoint/2010/main" val="59232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842" y="254000"/>
            <a:ext cx="8426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solidFill>
                  <a:srgbClr val="3D3D3D"/>
                </a:solidFill>
                <a:latin typeface="Open Sans" charset="0"/>
                <a:ea typeface="Open Sans" charset="0"/>
                <a:cs typeface="Open Sans" charset="0"/>
              </a:rPr>
              <a:t>Worship: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840" y="1338997"/>
            <a:ext cx="84262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Our attempt to accurately understand, praise, thank, magnify, and even imitate the Lord of lords and King of kings.</a:t>
            </a:r>
          </a:p>
        </p:txBody>
      </p:sp>
    </p:spTree>
    <p:extLst>
      <p:ext uri="{BB962C8B-B14F-4D97-AF65-F5344CB8AC3E}">
        <p14:creationId xmlns:p14="http://schemas.microsoft.com/office/powerpoint/2010/main" val="210547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842" y="254000"/>
            <a:ext cx="8426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solidFill>
                  <a:srgbClr val="3D3D3D"/>
                </a:solidFill>
                <a:latin typeface="Open Sans" charset="0"/>
                <a:ea typeface="Open Sans" charset="0"/>
                <a:cs typeface="Open Sans" charset="0"/>
              </a:rPr>
              <a:t>Worship: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840" y="1338997"/>
            <a:ext cx="84262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Our attempt to accurately understand, praise, thank, </a:t>
            </a:r>
            <a:r>
              <a:rPr lang="en-US" sz="3600" b="1" u="sng" dirty="0">
                <a:solidFill>
                  <a:srgbClr val="5A5A5A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ma</a:t>
            </a:r>
            <a:r>
              <a:rPr lang="en-US" sz="3600" b="1" dirty="0">
                <a:solidFill>
                  <a:srgbClr val="5A5A5A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g</a:t>
            </a:r>
            <a:r>
              <a:rPr lang="en-US" sz="3600" b="1" u="sng" dirty="0">
                <a:solidFill>
                  <a:srgbClr val="5A5A5A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nify</a:t>
            </a:r>
            <a:r>
              <a:rPr lang="en-U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, and even imitate the Lord of lords and King of kings.</a:t>
            </a:r>
          </a:p>
        </p:txBody>
      </p:sp>
    </p:spTree>
    <p:extLst>
      <p:ext uri="{BB962C8B-B14F-4D97-AF65-F5344CB8AC3E}">
        <p14:creationId xmlns:p14="http://schemas.microsoft.com/office/powerpoint/2010/main" val="65408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magnify flower.jpg"/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4" b="10064"/>
          <a:stretch/>
        </p:blipFill>
        <p:spPr>
          <a:xfrm>
            <a:off x="854220" y="1284687"/>
            <a:ext cx="7553180" cy="4188876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  <a:softEdge rad="254000"/>
          </a:effectLst>
        </p:spPr>
      </p:pic>
    </p:spTree>
    <p:extLst>
      <p:ext uri="{BB962C8B-B14F-4D97-AF65-F5344CB8AC3E}">
        <p14:creationId xmlns:p14="http://schemas.microsoft.com/office/powerpoint/2010/main" val="128978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842" y="254000"/>
            <a:ext cx="8426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solidFill>
                  <a:srgbClr val="3D3D3D"/>
                </a:solidFill>
                <a:latin typeface="Open Sans" charset="0"/>
                <a:ea typeface="Open Sans" charset="0"/>
                <a:cs typeface="Open Sans" charset="0"/>
              </a:rPr>
              <a:t>Worship: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840" y="1338997"/>
            <a:ext cx="84262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Our attempt to accurately understand, praise, thank, </a:t>
            </a:r>
            <a:r>
              <a:rPr lang="en-US" sz="3600" b="1" u="sng" dirty="0">
                <a:solidFill>
                  <a:srgbClr val="5A5A5A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ma</a:t>
            </a:r>
            <a:r>
              <a:rPr lang="en-US" sz="3600" b="1" dirty="0">
                <a:solidFill>
                  <a:srgbClr val="5A5A5A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g</a:t>
            </a:r>
            <a:r>
              <a:rPr lang="en-US" sz="3600" b="1" u="sng" dirty="0">
                <a:solidFill>
                  <a:srgbClr val="5A5A5A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nify</a:t>
            </a:r>
            <a:r>
              <a:rPr lang="en-U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, and even imitate the Lord of lords and King of kings.</a:t>
            </a:r>
          </a:p>
        </p:txBody>
      </p:sp>
    </p:spTree>
    <p:extLst>
      <p:ext uri="{BB962C8B-B14F-4D97-AF65-F5344CB8AC3E}">
        <p14:creationId xmlns:p14="http://schemas.microsoft.com/office/powerpoint/2010/main" val="63593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842" y="254000"/>
            <a:ext cx="8426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solidFill>
                  <a:srgbClr val="3D3D3D"/>
                </a:solidFill>
                <a:latin typeface="Open Sans" charset="0"/>
                <a:ea typeface="Open Sans" charset="0"/>
                <a:cs typeface="Open Sans" charset="0"/>
              </a:rPr>
              <a:t>Worship: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840" y="1338997"/>
            <a:ext cx="84262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Our </a:t>
            </a:r>
            <a:r>
              <a:rPr lang="en-US" sz="3600" b="1" u="sng" dirty="0">
                <a:solidFill>
                  <a:srgbClr val="5A5A5A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attem</a:t>
            </a:r>
            <a:r>
              <a:rPr lang="en-US" sz="3600" b="1" dirty="0">
                <a:solidFill>
                  <a:srgbClr val="5A5A5A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p</a:t>
            </a:r>
            <a:r>
              <a:rPr lang="en-US" sz="3600" b="1" u="sng" dirty="0">
                <a:solidFill>
                  <a:srgbClr val="5A5A5A"/>
                </a:solidFill>
                <a:latin typeface="Open Sans Extrabold" charset="0"/>
                <a:ea typeface="Open Sans Extrabold" charset="0"/>
                <a:cs typeface="Open Sans Extrabold" charset="0"/>
              </a:rPr>
              <a:t>t</a:t>
            </a:r>
            <a:r>
              <a:rPr lang="en-U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 to accurately understand, praise, thank, magnify, and even imitate the Lord of lords and King of kings.</a:t>
            </a:r>
          </a:p>
        </p:txBody>
      </p:sp>
      <p:sp>
        <p:nvSpPr>
          <p:cNvPr id="4" name="Rectangle 3"/>
          <p:cNvSpPr/>
          <p:nvPr/>
        </p:nvSpPr>
        <p:spPr>
          <a:xfrm>
            <a:off x="373317" y="4228610"/>
            <a:ext cx="8426241" cy="1435590"/>
          </a:xfrm>
          <a:prstGeom prst="rect">
            <a:avLst/>
          </a:prstGeom>
          <a:gradFill>
            <a:gsLst>
              <a:gs pos="0">
                <a:srgbClr val="2D5E98"/>
              </a:gs>
              <a:gs pos="100000">
                <a:srgbClr val="82A4D9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366" y="4248598"/>
            <a:ext cx="83021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4000" dirty="0">
                <a:solidFill>
                  <a:schemeClr val="bg1"/>
                </a:solidFill>
                <a:effectLst>
                  <a:outerShdw blurRad="63500" dist="38100" dir="2700000" algn="tl" rotWithShape="0">
                    <a:prstClr val="black">
                      <a:alpha val="77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  <a:t>Even at our best, </a:t>
            </a:r>
            <a:br>
              <a:rPr lang="en-US" sz="4000" dirty="0">
                <a:solidFill>
                  <a:schemeClr val="bg1"/>
                </a:solidFill>
                <a:effectLst>
                  <a:outerShdw blurRad="63500" dist="38100" dir="2700000" algn="tl" rotWithShape="0">
                    <a:prstClr val="black">
                      <a:alpha val="77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63500" dist="38100" dir="2700000" algn="tl" rotWithShape="0">
                    <a:prstClr val="black">
                      <a:alpha val="77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  <a:t>God is always better.</a:t>
            </a:r>
            <a:endParaRPr lang="en-US" sz="3200" i="1" dirty="0">
              <a:solidFill>
                <a:schemeClr val="bg1"/>
              </a:solidFill>
              <a:effectLst>
                <a:outerShdw blurRad="63500" dist="38100" dir="2700000" algn="tl" rotWithShape="0">
                  <a:prstClr val="black">
                    <a:alpha val="77000"/>
                  </a:prstClr>
                </a:outerShdw>
              </a:effectLst>
              <a:latin typeface="Cinzel" charset="0"/>
              <a:ea typeface="Cinzel" charset="0"/>
              <a:cs typeface="Cinz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57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id valentine 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823" y="394857"/>
            <a:ext cx="4764354" cy="6134361"/>
          </a:xfrm>
          <a:prstGeom prst="rect">
            <a:avLst/>
          </a:prstGeom>
          <a:ln w="38100" cmpd="sng">
            <a:solidFill>
              <a:schemeClr val="tx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398391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id valentine 5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5"/>
          <a:stretch/>
        </p:blipFill>
        <p:spPr>
          <a:xfrm>
            <a:off x="1977057" y="401964"/>
            <a:ext cx="5189886" cy="6075036"/>
          </a:xfrm>
          <a:prstGeom prst="rect">
            <a:avLst/>
          </a:prstGeom>
          <a:ln w="38100" cmpd="sng">
            <a:solidFill>
              <a:schemeClr val="tx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0233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id valentine 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02" y="718952"/>
            <a:ext cx="7220197" cy="5415148"/>
          </a:xfrm>
          <a:prstGeom prst="rect">
            <a:avLst/>
          </a:prstGeom>
          <a:ln w="38100" cmpd="sng">
            <a:solidFill>
              <a:schemeClr val="tx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733727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8880" y="2551837"/>
            <a:ext cx="8426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 Semibold" charset="0"/>
                <a:ea typeface="Open Sans Semibold" charset="0"/>
                <a:cs typeface="Open Sans Semibold" charset="0"/>
              </a:rPr>
              <a:t>God is pleased with sincere worship.</a:t>
            </a:r>
          </a:p>
        </p:txBody>
      </p:sp>
    </p:spTree>
    <p:extLst>
      <p:ext uri="{BB962C8B-B14F-4D97-AF65-F5344CB8AC3E}">
        <p14:creationId xmlns:p14="http://schemas.microsoft.com/office/powerpoint/2010/main" val="166815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254000"/>
            <a:ext cx="8682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solidFill>
                  <a:srgbClr val="3D3D3D"/>
                </a:solidFill>
                <a:latin typeface="Open Sans" charset="0"/>
                <a:ea typeface="Open Sans" charset="0"/>
                <a:cs typeface="Open Sans" charset="0"/>
              </a:rPr>
              <a:t>Better Worship</a:t>
            </a:r>
            <a:r>
              <a:rPr lang="en-US" sz="5400" b="1" dirty="0">
                <a:solidFill>
                  <a:srgbClr val="3D3D3D"/>
                </a:solidFill>
                <a:latin typeface="Open Sans" charset="0"/>
                <a:ea typeface="Open Sans" charset="0"/>
                <a:cs typeface="Open Sans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6399" y="1338999"/>
            <a:ext cx="85176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Treating the symptoms 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     - vs -</a:t>
            </a: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	   addressing the core issue</a:t>
            </a:r>
          </a:p>
        </p:txBody>
      </p:sp>
    </p:spTree>
    <p:extLst>
      <p:ext uri="{BB962C8B-B14F-4D97-AF65-F5344CB8AC3E}">
        <p14:creationId xmlns:p14="http://schemas.microsoft.com/office/powerpoint/2010/main" val="70226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485" y="1076918"/>
            <a:ext cx="8567819" cy="3583982"/>
          </a:xfrm>
          <a:prstGeom prst="rect">
            <a:avLst/>
          </a:prstGeom>
          <a:gradFill>
            <a:gsLst>
              <a:gs pos="0">
                <a:srgbClr val="2D5E98"/>
              </a:gs>
              <a:gs pos="100000">
                <a:srgbClr val="82A4D9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73646" y="1233916"/>
            <a:ext cx="7795495" cy="3252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600"/>
              </a:spcAft>
            </a:pPr>
            <a:r>
              <a:rPr lang="en-US" sz="4000" dirty="0">
                <a:solidFill>
                  <a:schemeClr val="bg1"/>
                </a:solidFill>
                <a:effectLst>
                  <a:outerShdw blurRad="63500" dist="38100" dir="2700000" algn="tl" rotWithShape="0">
                    <a:prstClr val="black">
                      <a:alpha val="77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  <a:t>“Ascribe to the Lord the glory due his name; worship the Lord in the splendor of holiness.”</a:t>
            </a:r>
          </a:p>
          <a:p>
            <a:pPr algn="ctr">
              <a:spcAft>
                <a:spcPts val="1600"/>
              </a:spcAft>
            </a:pPr>
            <a:r>
              <a:rPr lang="en-US" sz="3200" i="1" dirty="0">
                <a:solidFill>
                  <a:schemeClr val="bg1"/>
                </a:solidFill>
                <a:effectLst>
                  <a:outerShdw blurRad="63500" dist="38100" dir="2700000" algn="tl" rotWithShape="0">
                    <a:prstClr val="black">
                      <a:alpha val="77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  <a:t>Psa. 29:2</a:t>
            </a:r>
          </a:p>
        </p:txBody>
      </p:sp>
    </p:spTree>
    <p:extLst>
      <p:ext uri="{BB962C8B-B14F-4D97-AF65-F5344CB8AC3E}">
        <p14:creationId xmlns:p14="http://schemas.microsoft.com/office/powerpoint/2010/main" val="62971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924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075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842" y="393700"/>
            <a:ext cx="8426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solidFill>
                  <a:srgbClr val="3D3D3D"/>
                </a:solidFill>
                <a:latin typeface="Open Sans" charset="0"/>
                <a:ea typeface="Open Sans" charset="0"/>
                <a:cs typeface="Open Sans" charset="0"/>
              </a:rPr>
              <a:t>The Foundation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840" y="1478699"/>
            <a:ext cx="7565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Jehovah God.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7840" y="2125030"/>
            <a:ext cx="7565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God deserves our worship.</a:t>
            </a:r>
          </a:p>
        </p:txBody>
      </p:sp>
    </p:spTree>
    <p:extLst>
      <p:ext uri="{BB962C8B-B14F-4D97-AF65-F5344CB8AC3E}">
        <p14:creationId xmlns:p14="http://schemas.microsoft.com/office/powerpoint/2010/main" val="188214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842" y="254000"/>
            <a:ext cx="8426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solidFill>
                  <a:srgbClr val="3D3D3D"/>
                </a:solidFill>
                <a:latin typeface="Open Sans" charset="0"/>
                <a:ea typeface="Open Sans" charset="0"/>
                <a:cs typeface="Open Sans" charset="0"/>
              </a:rPr>
              <a:t>God is HOLY.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840" y="1339000"/>
            <a:ext cx="8426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Lev. 10:1-3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7522" y="1985331"/>
            <a:ext cx="8116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A5A5A"/>
                </a:solidFill>
                <a:latin typeface="Open Sans Semibold" charset="0"/>
                <a:ea typeface="Open Sans Semibold" charset="0"/>
                <a:cs typeface="Open Sans Semibold" charset="0"/>
              </a:rPr>
              <a:t>God’s holiness matters.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7839" y="2631662"/>
            <a:ext cx="8426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What’s that mean?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7522" y="3277993"/>
            <a:ext cx="8116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A5A5A"/>
                </a:solidFill>
                <a:latin typeface="Open Sans Semibold" charset="0"/>
                <a:ea typeface="Open Sans Semibold" charset="0"/>
                <a:cs typeface="Open Sans Semibold" charset="0"/>
              </a:rPr>
              <a:t>God is unique.</a:t>
            </a:r>
          </a:p>
        </p:txBody>
      </p:sp>
      <p:sp>
        <p:nvSpPr>
          <p:cNvPr id="7" name="Rectangle 6"/>
          <p:cNvSpPr/>
          <p:nvPr/>
        </p:nvSpPr>
        <p:spPr>
          <a:xfrm>
            <a:off x="497840" y="1339000"/>
            <a:ext cx="8426241" cy="3541761"/>
          </a:xfrm>
          <a:prstGeom prst="rect">
            <a:avLst/>
          </a:prstGeom>
          <a:gradFill>
            <a:gsLst>
              <a:gs pos="0">
                <a:srgbClr val="2D5E98"/>
              </a:gs>
              <a:gs pos="100000">
                <a:srgbClr val="82A4D9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77620" y="1585965"/>
            <a:ext cx="7666678" cy="306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600"/>
              </a:spcAft>
            </a:pPr>
            <a:r>
              <a:rPr lang="en-US" sz="3800" dirty="0">
                <a:solidFill>
                  <a:schemeClr val="bg1"/>
                </a:solidFill>
                <a:effectLst>
                  <a:outerShdw blurRad="63500" dist="38100" dir="2700000" algn="tl" rotWithShape="0">
                    <a:prstClr val="black">
                      <a:alpha val="77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  <a:t>“I dwell in the high and holy place, and also with him who is of a contrite and lowly spirit.”</a:t>
            </a:r>
          </a:p>
          <a:p>
            <a:pPr algn="ctr">
              <a:spcAft>
                <a:spcPts val="1000"/>
              </a:spcAft>
            </a:pPr>
            <a:r>
              <a:rPr lang="en-US" sz="2800" i="1" dirty="0">
                <a:solidFill>
                  <a:schemeClr val="bg1"/>
                </a:solidFill>
                <a:effectLst>
                  <a:outerShdw blurRad="63500" dist="38100" dir="2700000" algn="tl" rotWithShape="0">
                    <a:prstClr val="black">
                      <a:alpha val="77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  <a:t>Isaiah 57:15</a:t>
            </a:r>
          </a:p>
        </p:txBody>
      </p:sp>
    </p:spTree>
    <p:extLst>
      <p:ext uri="{BB962C8B-B14F-4D97-AF65-F5344CB8AC3E}">
        <p14:creationId xmlns:p14="http://schemas.microsoft.com/office/powerpoint/2010/main" val="579389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  <p:bldP spid="7" grpId="1" animBg="1"/>
      <p:bldP spid="8" grpId="0"/>
      <p:bldP spid="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842" y="254000"/>
            <a:ext cx="8426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solidFill>
                  <a:srgbClr val="3D3D3D"/>
                </a:solidFill>
                <a:latin typeface="Open Sans" charset="0"/>
                <a:ea typeface="Open Sans" charset="0"/>
                <a:cs typeface="Open Sans" charset="0"/>
              </a:rPr>
              <a:t>God is HOLY.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840" y="1339000"/>
            <a:ext cx="8426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Lev. 10:1-3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7522" y="1985331"/>
            <a:ext cx="8116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A5A5A"/>
                </a:solidFill>
                <a:latin typeface="Open Sans Semibold" charset="0"/>
                <a:ea typeface="Open Sans Semibold" charset="0"/>
                <a:cs typeface="Open Sans Semibold" charset="0"/>
              </a:rPr>
              <a:t>God’s holiness matters.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7839" y="2631662"/>
            <a:ext cx="8426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What’s that mean?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7522" y="3277993"/>
            <a:ext cx="8116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A5A5A"/>
                </a:solidFill>
                <a:latin typeface="Open Sans Semibold" charset="0"/>
                <a:ea typeface="Open Sans Semibold" charset="0"/>
                <a:cs typeface="Open Sans Semibold" charset="0"/>
              </a:rPr>
              <a:t>God is “set apart.”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356263" y="1339000"/>
            <a:ext cx="8567819" cy="3541761"/>
          </a:xfrm>
          <a:prstGeom prst="rect">
            <a:avLst/>
          </a:prstGeom>
          <a:gradFill>
            <a:gsLst>
              <a:gs pos="0">
                <a:srgbClr val="2D5E98"/>
              </a:gs>
              <a:gs pos="100000">
                <a:srgbClr val="82A4D9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2424" y="2038293"/>
            <a:ext cx="7795495" cy="254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600"/>
              </a:spcAft>
            </a:pPr>
            <a:r>
              <a:rPr lang="en-US" sz="3800" dirty="0">
                <a:solidFill>
                  <a:schemeClr val="bg1"/>
                </a:solidFill>
                <a:effectLst>
                  <a:outerShdw blurRad="63500" dist="38100" dir="2700000" algn="tl" rotWithShape="0">
                    <a:prstClr val="black">
                      <a:alpha val="77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  <a:t>“Who is like the Lord </a:t>
            </a:r>
            <a:br>
              <a:rPr lang="en-US" sz="3800" dirty="0">
                <a:solidFill>
                  <a:schemeClr val="bg1"/>
                </a:solidFill>
                <a:effectLst>
                  <a:outerShdw blurRad="63500" dist="38100" dir="2700000" algn="tl" rotWithShape="0">
                    <a:prstClr val="black">
                      <a:alpha val="77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</a:br>
            <a:r>
              <a:rPr lang="en-US" sz="3800" dirty="0">
                <a:solidFill>
                  <a:schemeClr val="bg1"/>
                </a:solidFill>
                <a:effectLst>
                  <a:outerShdw blurRad="63500" dist="38100" dir="2700000" algn="tl" rotWithShape="0">
                    <a:prstClr val="black">
                      <a:alpha val="77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  <a:t>our God, who is seated </a:t>
            </a:r>
            <a:br>
              <a:rPr lang="en-US" sz="3800" dirty="0">
                <a:solidFill>
                  <a:schemeClr val="bg1"/>
                </a:solidFill>
                <a:effectLst>
                  <a:outerShdw blurRad="63500" dist="38100" dir="2700000" algn="tl" rotWithShape="0">
                    <a:prstClr val="black">
                      <a:alpha val="77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</a:br>
            <a:r>
              <a:rPr lang="en-US" sz="3800" dirty="0">
                <a:solidFill>
                  <a:schemeClr val="bg1"/>
                </a:solidFill>
                <a:effectLst>
                  <a:outerShdw blurRad="63500" dist="38100" dir="2700000" algn="tl" rotWithShape="0">
                    <a:prstClr val="black">
                      <a:alpha val="77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  <a:t>on high...?”</a:t>
            </a:r>
          </a:p>
          <a:p>
            <a:pPr algn="ctr">
              <a:spcAft>
                <a:spcPts val="1600"/>
              </a:spcAft>
            </a:pPr>
            <a:r>
              <a:rPr lang="en-US" sz="3200" i="1" dirty="0">
                <a:solidFill>
                  <a:schemeClr val="bg1"/>
                </a:solidFill>
                <a:effectLst>
                  <a:outerShdw blurRad="63500" dist="38100" dir="2700000" algn="tl" rotWithShape="0">
                    <a:prstClr val="black">
                      <a:alpha val="77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  <a:t>Psalm 113:4-5</a:t>
            </a:r>
          </a:p>
        </p:txBody>
      </p:sp>
    </p:spTree>
    <p:extLst>
      <p:ext uri="{BB962C8B-B14F-4D97-AF65-F5344CB8AC3E}">
        <p14:creationId xmlns:p14="http://schemas.microsoft.com/office/powerpoint/2010/main" val="110107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842" y="254000"/>
            <a:ext cx="8426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solidFill>
                  <a:srgbClr val="3D3D3D"/>
                </a:solidFill>
                <a:latin typeface="Open Sans" charset="0"/>
                <a:ea typeface="Open Sans" charset="0"/>
                <a:cs typeface="Open Sans" charset="0"/>
              </a:rPr>
              <a:t>God is HOLY.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840" y="1339000"/>
            <a:ext cx="8426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Perfectly</a:t>
            </a:r>
            <a:r>
              <a:rPr lang="is-I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…</a:t>
            </a:r>
            <a:endParaRPr lang="en-US" sz="3600" b="1" dirty="0">
              <a:solidFill>
                <a:srgbClr val="389FDD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7524" y="2049964"/>
            <a:ext cx="3740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A5A5A"/>
                </a:solidFill>
                <a:latin typeface="Open Sans Semibold" charset="0"/>
                <a:ea typeface="Open Sans Semibold" charset="0"/>
                <a:cs typeface="Open Sans Semibold" charset="0"/>
              </a:rPr>
              <a:t>Powerful.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7524" y="2760928"/>
            <a:ext cx="3740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A5A5A"/>
                </a:solidFill>
                <a:latin typeface="Open Sans Semibold" charset="0"/>
                <a:ea typeface="Open Sans Semibold" charset="0"/>
                <a:cs typeface="Open Sans Semibold" charset="0"/>
              </a:rPr>
              <a:t>Knowledgeable.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7524" y="3471892"/>
            <a:ext cx="3740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>
                <a:solidFill>
                  <a:srgbClr val="5A5A5A"/>
                </a:solidFill>
                <a:latin typeface="Open Sans Semibold" charset="0"/>
                <a:ea typeface="Open Sans Semibold" charset="0"/>
                <a:cs typeface="Open Sans Semibold" charset="0"/>
              </a:rPr>
              <a:t>Present.</a:t>
            </a:r>
            <a:endParaRPr lang="en-US" sz="3600" b="1" dirty="0">
              <a:solidFill>
                <a:srgbClr val="5A5A5A"/>
              </a:solidFill>
              <a:latin typeface="Open Sans Semibold" charset="0"/>
              <a:ea typeface="Open Sans Semibold" charset="0"/>
              <a:cs typeface="Open Sans Semibold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524" y="4182856"/>
            <a:ext cx="3740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A5A5A"/>
                </a:solidFill>
                <a:latin typeface="Open Sans Semibold" charset="0"/>
                <a:ea typeface="Open Sans Semibold" charset="0"/>
                <a:cs typeface="Open Sans Semibold" charset="0"/>
              </a:rPr>
              <a:t>Full of life.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7524" y="4893819"/>
            <a:ext cx="3740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A5A5A"/>
                </a:solidFill>
                <a:latin typeface="Open Sans Semibold" charset="0"/>
                <a:ea typeface="Open Sans Semibold" charset="0"/>
                <a:cs typeface="Open Sans Semibold" charset="0"/>
              </a:rPr>
              <a:t>Right.</a:t>
            </a:r>
          </a:p>
        </p:txBody>
      </p:sp>
    </p:spTree>
    <p:extLst>
      <p:ext uri="{BB962C8B-B14F-4D97-AF65-F5344CB8AC3E}">
        <p14:creationId xmlns:p14="http://schemas.microsoft.com/office/powerpoint/2010/main" val="37259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887" y="1690475"/>
            <a:ext cx="8567819" cy="2793616"/>
          </a:xfrm>
          <a:prstGeom prst="rect">
            <a:avLst/>
          </a:prstGeom>
          <a:gradFill>
            <a:gsLst>
              <a:gs pos="0">
                <a:srgbClr val="2D5E98"/>
              </a:gs>
              <a:gs pos="100000">
                <a:srgbClr val="82A4D9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3048" y="1847475"/>
            <a:ext cx="7795495" cy="2636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600"/>
              </a:spcAft>
            </a:pPr>
            <a:r>
              <a:rPr lang="en-US" sz="4000" dirty="0">
                <a:solidFill>
                  <a:schemeClr val="bg1"/>
                </a:solidFill>
                <a:effectLst>
                  <a:outerShdw blurRad="63500" dist="38100" dir="2700000" algn="tl" rotWithShape="0">
                    <a:prstClr val="black">
                      <a:alpha val="77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  <a:t>“Holy, holy, holy, is the </a:t>
            </a:r>
            <a:br>
              <a:rPr lang="en-US" sz="4000" dirty="0">
                <a:solidFill>
                  <a:schemeClr val="bg1"/>
                </a:solidFill>
                <a:effectLst>
                  <a:outerShdw blurRad="63500" dist="38100" dir="2700000" algn="tl" rotWithShape="0">
                    <a:prstClr val="black">
                      <a:alpha val="77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63500" dist="38100" dir="2700000" algn="tl" rotWithShape="0">
                    <a:prstClr val="black">
                      <a:alpha val="77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  <a:t>Lord of hosts; the whole </a:t>
            </a:r>
            <a:br>
              <a:rPr lang="en-US" sz="4000" dirty="0">
                <a:solidFill>
                  <a:schemeClr val="bg1"/>
                </a:solidFill>
                <a:effectLst>
                  <a:outerShdw blurRad="63500" dist="38100" dir="2700000" algn="tl" rotWithShape="0">
                    <a:prstClr val="black">
                      <a:alpha val="77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</a:br>
            <a:r>
              <a:rPr lang="en-US" sz="4000" dirty="0">
                <a:solidFill>
                  <a:schemeClr val="bg1"/>
                </a:solidFill>
                <a:effectLst>
                  <a:outerShdw blurRad="63500" dist="38100" dir="2700000" algn="tl" rotWithShape="0">
                    <a:prstClr val="black">
                      <a:alpha val="77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  <a:t>earth is full of his glory!” </a:t>
            </a:r>
          </a:p>
          <a:p>
            <a:pPr algn="ctr">
              <a:spcAft>
                <a:spcPts val="1600"/>
              </a:spcAft>
            </a:pPr>
            <a:r>
              <a:rPr lang="en-US" sz="3200" i="1" dirty="0">
                <a:solidFill>
                  <a:schemeClr val="bg1"/>
                </a:solidFill>
                <a:effectLst>
                  <a:outerShdw blurRad="63500" dist="38100" dir="2700000" algn="tl" rotWithShape="0">
                    <a:prstClr val="black">
                      <a:alpha val="77000"/>
                    </a:prstClr>
                  </a:outerShdw>
                </a:effectLst>
                <a:latin typeface="Cinzel" charset="0"/>
                <a:ea typeface="Cinzel" charset="0"/>
                <a:cs typeface="Cinzel" charset="0"/>
              </a:rPr>
              <a:t>Isaiah 6:3</a:t>
            </a:r>
          </a:p>
        </p:txBody>
      </p:sp>
    </p:spTree>
    <p:extLst>
      <p:ext uri="{BB962C8B-B14F-4D97-AF65-F5344CB8AC3E}">
        <p14:creationId xmlns:p14="http://schemas.microsoft.com/office/powerpoint/2010/main" val="39706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842" y="254000"/>
            <a:ext cx="8426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solidFill>
                  <a:srgbClr val="3D3D3D"/>
                </a:solidFill>
                <a:latin typeface="Open Sans" charset="0"/>
                <a:ea typeface="Open Sans" charset="0"/>
                <a:cs typeface="Open Sans" charset="0"/>
              </a:rPr>
              <a:t>God is GLORIOUS.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840" y="1427900"/>
            <a:ext cx="8426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Glory = importance.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8700" y="2289674"/>
            <a:ext cx="7895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A5A5A"/>
                </a:solidFill>
                <a:latin typeface="Open Sans Semibold" charset="0"/>
                <a:ea typeface="Open Sans Semibold" charset="0"/>
                <a:cs typeface="Open Sans Semibold" charset="0"/>
              </a:rPr>
              <a:t>Glory = weight/gravity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7839" y="3151448"/>
            <a:ext cx="8426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389FDD"/>
                </a:solidFill>
                <a:latin typeface="Open Sans Semibold" charset="0"/>
                <a:ea typeface="Open Sans Semibold" charset="0"/>
                <a:cs typeface="Open Sans Semibold" charset="0"/>
              </a:rPr>
              <a:t>God’s glory = Jesus of Nazareth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8700" y="4013222"/>
            <a:ext cx="7895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A5A5A"/>
                </a:solidFill>
                <a:latin typeface="Open Sans Semibold" charset="0"/>
                <a:ea typeface="Open Sans Semibold" charset="0"/>
                <a:cs typeface="Open Sans Semibold" charset="0"/>
              </a:rPr>
              <a:t>Heb. 1:3</a:t>
            </a:r>
          </a:p>
        </p:txBody>
      </p:sp>
    </p:spTree>
    <p:extLst>
      <p:ext uri="{BB962C8B-B14F-4D97-AF65-F5344CB8AC3E}">
        <p14:creationId xmlns:p14="http://schemas.microsoft.com/office/powerpoint/2010/main" val="120487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938</TotalTime>
  <Words>293</Words>
  <Application>Microsoft Macintosh PowerPoint</Application>
  <PresentationFormat>On-screen Show (4:3)</PresentationFormat>
  <Paragraphs>50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Cinzel</vt:lpstr>
      <vt:lpstr>Open Sans</vt:lpstr>
      <vt:lpstr>Open Sans Extrabold</vt:lpstr>
      <vt:lpstr>Open Sans Semibold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Lankford</dc:creator>
  <cp:lastModifiedBy>Daniel Lankford</cp:lastModifiedBy>
  <cp:revision>15</cp:revision>
  <dcterms:created xsi:type="dcterms:W3CDTF">2018-01-10T18:11:54Z</dcterms:created>
  <dcterms:modified xsi:type="dcterms:W3CDTF">2019-08-25T03:26:59Z</dcterms:modified>
</cp:coreProperties>
</file>