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4" r:id="rId3"/>
    <p:sldId id="268" r:id="rId4"/>
    <p:sldId id="269" r:id="rId5"/>
    <p:sldId id="270" r:id="rId6"/>
    <p:sldId id="265" r:id="rId7"/>
    <p:sldId id="266" r:id="rId8"/>
    <p:sldId id="2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4" autoAdjust="0"/>
  </p:normalViewPr>
  <p:slideViewPr>
    <p:cSldViewPr snapToGrid="0">
      <p:cViewPr varScale="1">
        <p:scale>
          <a:sx n="70" d="100"/>
          <a:sy n="70" d="100"/>
        </p:scale>
        <p:origin x="22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22/02/2019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Last week, we discussed the concept that love is not rude or </a:t>
            </a:r>
            <a:r>
              <a:rPr lang="en-US" sz="1200" i="0" kern="1200" dirty="0" smtClean="0">
                <a:solidFill>
                  <a:schemeClr val="tx1"/>
                </a:solidFill>
                <a:effectLst/>
                <a:latin typeface="+mn-lt"/>
                <a:ea typeface="+mn-ea"/>
                <a:cs typeface="+mn-cs"/>
              </a:rPr>
              <a:t>unbecomingly</a:t>
            </a:r>
            <a:r>
              <a:rPr lang="en-US" sz="1200" i="0" kern="1200" baseline="0" dirty="0" smtClean="0">
                <a:solidFill>
                  <a:schemeClr val="tx1"/>
                </a:solidFill>
                <a:effectLst/>
                <a:latin typeface="+mn-lt"/>
                <a:ea typeface="+mn-ea"/>
                <a:cs typeface="+mn-cs"/>
              </a:rPr>
              <a:t>. I </a:t>
            </a:r>
            <a:r>
              <a:rPr lang="en-US" sz="1200" i="0" kern="1200" baseline="0" dirty="0" smtClean="0">
                <a:solidFill>
                  <a:schemeClr val="tx1"/>
                </a:solidFill>
                <a:effectLst/>
                <a:latin typeface="+mn-lt"/>
                <a:ea typeface="+mn-ea"/>
                <a:cs typeface="+mn-cs"/>
              </a:rPr>
              <a:t>mentioned </a:t>
            </a:r>
            <a:r>
              <a:rPr lang="en-US" sz="1200" i="0" kern="1200" baseline="0" dirty="0" smtClean="0">
                <a:solidFill>
                  <a:schemeClr val="tx1"/>
                </a:solidFill>
                <a:effectLst/>
                <a:latin typeface="+mn-lt"/>
                <a:ea typeface="+mn-ea"/>
                <a:cs typeface="+mn-cs"/>
              </a:rPr>
              <a:t>that I believe it </a:t>
            </a:r>
            <a:r>
              <a:rPr lang="en-US" sz="1200" i="0" kern="1200" baseline="0" dirty="0" smtClean="0">
                <a:solidFill>
                  <a:schemeClr val="tx1"/>
                </a:solidFill>
                <a:effectLst/>
                <a:latin typeface="+mn-lt"/>
                <a:ea typeface="+mn-ea"/>
                <a:cs typeface="+mn-cs"/>
              </a:rPr>
              <a:t>to be one of the most difficult of these love characteristics to define, which translators also seem to think given how many different words are used when you compare different bible versions. But while the characteristic we’re going to discuss this </a:t>
            </a:r>
            <a:r>
              <a:rPr lang="en-US" sz="1200" i="0" kern="1200" baseline="0" dirty="0" smtClean="0">
                <a:solidFill>
                  <a:schemeClr val="tx1"/>
                </a:solidFill>
                <a:effectLst/>
                <a:latin typeface="+mn-lt"/>
                <a:ea typeface="+mn-ea"/>
                <a:cs typeface="+mn-cs"/>
              </a:rPr>
              <a:t>morning </a:t>
            </a:r>
            <a:r>
              <a:rPr lang="en-US" sz="1200" i="0" kern="1200" baseline="0" dirty="0" smtClean="0">
                <a:solidFill>
                  <a:schemeClr val="tx1"/>
                </a:solidFill>
                <a:effectLst/>
                <a:latin typeface="+mn-lt"/>
                <a:ea typeface="+mn-ea"/>
                <a:cs typeface="+mn-cs"/>
              </a:rPr>
              <a:t>is not difficult to define, it is, to me, the most difficult to apply, at least when I come face to face with it personally. </a:t>
            </a:r>
            <a:r>
              <a:rPr lang="en-US" sz="1200" i="0" kern="1200" baseline="0" dirty="0" smtClean="0">
                <a:solidFill>
                  <a:schemeClr val="tx1"/>
                </a:solidFill>
                <a:effectLst/>
                <a:latin typeface="+mn-lt"/>
                <a:ea typeface="+mn-ea"/>
                <a:cs typeface="+mn-cs"/>
              </a:rPr>
              <a:t>Whenever </a:t>
            </a:r>
            <a:r>
              <a:rPr lang="en-US" sz="1200" i="0" kern="1200" baseline="0" dirty="0" smtClean="0">
                <a:solidFill>
                  <a:schemeClr val="tx1"/>
                </a:solidFill>
                <a:effectLst/>
                <a:latin typeface="+mn-lt"/>
                <a:ea typeface="+mn-ea"/>
                <a:cs typeface="+mn-cs"/>
              </a:rPr>
              <a:t>conflict arises in </a:t>
            </a:r>
            <a:r>
              <a:rPr lang="en-US" sz="1200" i="0" kern="1200" baseline="0" dirty="0" smtClean="0">
                <a:solidFill>
                  <a:schemeClr val="tx1"/>
                </a:solidFill>
                <a:effectLst/>
                <a:latin typeface="+mn-lt"/>
                <a:ea typeface="+mn-ea"/>
                <a:cs typeface="+mn-cs"/>
              </a:rPr>
              <a:t>my own personal </a:t>
            </a:r>
            <a:r>
              <a:rPr lang="en-US" sz="1200" i="0" kern="1200" baseline="0" dirty="0" smtClean="0">
                <a:solidFill>
                  <a:schemeClr val="tx1"/>
                </a:solidFill>
                <a:effectLst/>
                <a:latin typeface="+mn-lt"/>
                <a:ea typeface="+mn-ea"/>
                <a:cs typeface="+mn-cs"/>
              </a:rPr>
              <a:t>life as a result of some bad choice I have made, </a:t>
            </a:r>
            <a:r>
              <a:rPr lang="en-US" sz="1200" i="0" kern="1200" baseline="0" dirty="0" smtClean="0">
                <a:solidFill>
                  <a:schemeClr val="tx1"/>
                </a:solidFill>
                <a:effectLst/>
                <a:latin typeface="+mn-lt"/>
                <a:ea typeface="+mn-ea"/>
                <a:cs typeface="+mn-cs"/>
              </a:rPr>
              <a:t>whether in my </a:t>
            </a:r>
            <a:r>
              <a:rPr lang="en-US" sz="1200" i="0" kern="1200" baseline="0" dirty="0" smtClean="0">
                <a:solidFill>
                  <a:schemeClr val="tx1"/>
                </a:solidFill>
                <a:effectLst/>
                <a:latin typeface="+mn-lt"/>
                <a:ea typeface="+mn-ea"/>
                <a:cs typeface="+mn-cs"/>
              </a:rPr>
              <a:t>marriage, my job, the church, </a:t>
            </a:r>
            <a:r>
              <a:rPr lang="en-US" sz="1200" i="0" kern="1200" baseline="0" dirty="0" smtClean="0">
                <a:solidFill>
                  <a:schemeClr val="tx1"/>
                </a:solidFill>
                <a:effectLst/>
                <a:latin typeface="+mn-lt"/>
                <a:ea typeface="+mn-ea"/>
                <a:cs typeface="+mn-cs"/>
              </a:rPr>
              <a:t>or a personal choice, once the dust settles and I step back and </a:t>
            </a:r>
            <a:r>
              <a:rPr lang="en-US" sz="1200" i="0" kern="1200" baseline="0" dirty="0" smtClean="0">
                <a:solidFill>
                  <a:schemeClr val="tx1"/>
                </a:solidFill>
                <a:effectLst/>
                <a:latin typeface="+mn-lt"/>
                <a:ea typeface="+mn-ea"/>
                <a:cs typeface="+mn-cs"/>
              </a:rPr>
              <a:t>perform an autopsy on the </a:t>
            </a:r>
            <a:r>
              <a:rPr lang="en-US" sz="1200" i="0" kern="1200" baseline="0" dirty="0" smtClean="0">
                <a:solidFill>
                  <a:schemeClr val="tx1"/>
                </a:solidFill>
                <a:effectLst/>
                <a:latin typeface="+mn-lt"/>
                <a:ea typeface="+mn-ea"/>
                <a:cs typeface="+mn-cs"/>
              </a:rPr>
              <a:t>situation, </a:t>
            </a:r>
            <a:r>
              <a:rPr lang="en-US" sz="1200" i="0" kern="1200" baseline="0" dirty="0" smtClean="0">
                <a:solidFill>
                  <a:schemeClr val="tx1"/>
                </a:solidFill>
                <a:effectLst/>
                <a:latin typeface="+mn-lt"/>
                <a:ea typeface="+mn-ea"/>
                <a:cs typeface="+mn-cs"/>
              </a:rPr>
              <a:t>it always </a:t>
            </a:r>
            <a:r>
              <a:rPr lang="en-US" sz="1200" i="0" kern="1200" baseline="0" dirty="0" smtClean="0">
                <a:solidFill>
                  <a:schemeClr val="tx1"/>
                </a:solidFill>
                <a:effectLst/>
                <a:latin typeface="+mn-lt"/>
                <a:ea typeface="+mn-ea"/>
                <a:cs typeface="+mn-cs"/>
              </a:rPr>
              <a:t>seems to come </a:t>
            </a:r>
            <a:r>
              <a:rPr lang="en-US" sz="1200" i="0" kern="1200" baseline="0" dirty="0" smtClean="0">
                <a:solidFill>
                  <a:schemeClr val="tx1"/>
                </a:solidFill>
                <a:effectLst/>
                <a:latin typeface="+mn-lt"/>
                <a:ea typeface="+mn-ea"/>
                <a:cs typeface="+mn-cs"/>
              </a:rPr>
              <a:t>back to this </a:t>
            </a:r>
            <a:r>
              <a:rPr lang="en-US" sz="1200" i="0" kern="1200" baseline="0" dirty="0" smtClean="0">
                <a:solidFill>
                  <a:schemeClr val="tx1"/>
                </a:solidFill>
                <a:effectLst/>
                <a:latin typeface="+mn-lt"/>
                <a:ea typeface="+mn-ea"/>
                <a:cs typeface="+mn-cs"/>
              </a:rPr>
              <a:t>idea </a:t>
            </a:r>
            <a:r>
              <a:rPr lang="en-US" sz="1200" i="0" kern="1200" baseline="0" dirty="0" smtClean="0">
                <a:solidFill>
                  <a:schemeClr val="tx1"/>
                </a:solidFill>
                <a:effectLst/>
                <a:latin typeface="+mn-lt"/>
                <a:ea typeface="+mn-ea"/>
                <a:cs typeface="+mn-cs"/>
              </a:rPr>
              <a:t>expressed in the second part of 1 Cor 13:5 - “</a:t>
            </a:r>
            <a:r>
              <a:rPr lang="en-US" sz="1200" b="0" i="0" u="none" strike="noStrike" kern="1200" baseline="0" dirty="0" smtClean="0">
                <a:solidFill>
                  <a:schemeClr val="tx1"/>
                </a:solidFill>
                <a:effectLst/>
                <a:latin typeface="+mn-lt"/>
                <a:ea typeface="+mn-ea"/>
                <a:cs typeface="+mn-cs"/>
              </a:rPr>
              <a:t>[love]</a:t>
            </a:r>
            <a:r>
              <a:rPr lang="en-US" sz="1200" b="0" i="0" u="none" strike="noStrike" kern="1200" dirty="0" smtClean="0">
                <a:solidFill>
                  <a:schemeClr val="tx1"/>
                </a:solidFill>
                <a:effectLst/>
                <a:latin typeface="+mn-lt"/>
                <a:ea typeface="+mn-ea"/>
                <a:cs typeface="+mn-cs"/>
              </a:rPr>
              <a:t> does not seek its own”.</a:t>
            </a:r>
          </a:p>
          <a:p>
            <a:pPr lvl="0"/>
            <a:endParaRPr lang="en-US" sz="1200" b="0" i="0" u="none" strike="noStrike" kern="1200" dirty="0" smtClean="0">
              <a:solidFill>
                <a:schemeClr val="tx1"/>
              </a:solidFill>
              <a:effectLst/>
              <a:latin typeface="+mn-lt"/>
              <a:ea typeface="+mn-ea"/>
              <a:cs typeface="+mn-cs"/>
            </a:endParaRPr>
          </a:p>
          <a:p>
            <a:pPr lvl="0"/>
            <a:r>
              <a:rPr lang="en-US" sz="1200" b="0" i="0" u="none" strike="noStrike" kern="1200" dirty="0" smtClean="0">
                <a:solidFill>
                  <a:schemeClr val="tx1"/>
                </a:solidFill>
                <a:effectLst/>
                <a:latin typeface="+mn-lt"/>
                <a:ea typeface="+mn-ea"/>
                <a:cs typeface="+mn-cs"/>
              </a:rPr>
              <a:t>Think </a:t>
            </a:r>
            <a:r>
              <a:rPr lang="en-US" sz="1200" b="0" i="0" u="none" strike="noStrike" kern="1200" dirty="0" smtClean="0">
                <a:solidFill>
                  <a:schemeClr val="tx1"/>
                </a:solidFill>
                <a:effectLst/>
                <a:latin typeface="+mn-lt"/>
                <a:ea typeface="+mn-ea"/>
                <a:cs typeface="+mn-cs"/>
              </a:rPr>
              <a:t>about all the things</a:t>
            </a:r>
            <a:r>
              <a:rPr lang="en-US" sz="1200" b="0" i="0" u="none" strike="noStrike" kern="1200" baseline="0" dirty="0" smtClean="0">
                <a:solidFill>
                  <a:schemeClr val="tx1"/>
                </a:solidFill>
                <a:effectLst/>
                <a:latin typeface="+mn-lt"/>
                <a:ea typeface="+mn-ea"/>
                <a:cs typeface="+mn-cs"/>
              </a:rPr>
              <a:t> we do, all the activities we engage in, where we’re seeking out our own without even thinking about it. </a:t>
            </a:r>
            <a:r>
              <a:rPr lang="en-US" sz="1200" b="0" i="0" u="none" strike="noStrike" kern="1200" dirty="0" smtClean="0">
                <a:solidFill>
                  <a:schemeClr val="tx1"/>
                </a:solidFill>
                <a:effectLst/>
                <a:latin typeface="+mn-lt"/>
                <a:ea typeface="+mn-ea"/>
                <a:cs typeface="+mn-cs"/>
              </a:rPr>
              <a:t>Where you go, how you go, who you talk with, how you talk with that person, how you use your credit card, your computer, your phone, what job you choose, where you vacation, what you read, how you dress, what time you get up in the mornings, what time you go to bed at night, what you eat, how or if you exercise, what time you get to church, what car you drive, how you train your children, how you respond to your parents, the seat you choose on an airplane, the parking spot you pick, how you pray, what you pray </a:t>
            </a:r>
            <a:r>
              <a:rPr lang="en-US" sz="1200" b="0" i="0" u="none" strike="noStrike" kern="1200" dirty="0" smtClean="0">
                <a:solidFill>
                  <a:schemeClr val="tx1"/>
                </a:solidFill>
                <a:effectLst/>
                <a:latin typeface="+mn-lt"/>
                <a:ea typeface="+mn-ea"/>
                <a:cs typeface="+mn-cs"/>
              </a:rPr>
              <a:t>for, and on and on it goes. </a:t>
            </a:r>
            <a:r>
              <a:rPr lang="en-US" sz="1200" b="0" i="0" u="none" strike="noStrike" kern="1200" dirty="0" smtClean="0">
                <a:solidFill>
                  <a:schemeClr val="tx1"/>
                </a:solidFill>
                <a:effectLst/>
                <a:latin typeface="+mn-lt"/>
                <a:ea typeface="+mn-ea"/>
                <a:cs typeface="+mn-cs"/>
              </a:rPr>
              <a:t>Every area of life, every activity, every thought is effected</a:t>
            </a:r>
            <a:r>
              <a:rPr lang="en-US" sz="1200" b="0" i="0" u="none" strike="noStrike" kern="1200" baseline="0" dirty="0" smtClean="0">
                <a:solidFill>
                  <a:schemeClr val="tx1"/>
                </a:solidFill>
                <a:effectLst/>
                <a:latin typeface="+mn-lt"/>
                <a:ea typeface="+mn-ea"/>
                <a:cs typeface="+mn-cs"/>
              </a:rPr>
              <a:t> by this. These decisions and a thousand more </a:t>
            </a:r>
            <a:r>
              <a:rPr lang="en-US" sz="1200" b="0" i="0" u="none" strike="noStrike" kern="1200" baseline="0" dirty="0" smtClean="0">
                <a:solidFill>
                  <a:schemeClr val="tx1"/>
                </a:solidFill>
                <a:effectLst/>
                <a:latin typeface="+mn-lt"/>
                <a:ea typeface="+mn-ea"/>
                <a:cs typeface="+mn-cs"/>
              </a:rPr>
              <a:t>generally tend to revolve around </a:t>
            </a:r>
            <a:r>
              <a:rPr lang="en-US" sz="1200" b="0" i="0" u="none" strike="noStrike" kern="1200" baseline="0" dirty="0" smtClean="0">
                <a:solidFill>
                  <a:schemeClr val="tx1"/>
                </a:solidFill>
                <a:effectLst/>
                <a:latin typeface="+mn-lt"/>
                <a:ea typeface="+mn-ea"/>
                <a:cs typeface="+mn-cs"/>
              </a:rPr>
              <a:t>some personal preference wherein it becomes about me</a:t>
            </a:r>
            <a:r>
              <a:rPr lang="en-US" sz="1200" b="0" i="0" u="none" strike="noStrike" kern="1200" baseline="0" dirty="0" smtClean="0">
                <a:solidFill>
                  <a:schemeClr val="tx1"/>
                </a:solidFill>
                <a:effectLst/>
                <a:latin typeface="+mn-lt"/>
                <a:ea typeface="+mn-ea"/>
                <a:cs typeface="+mn-cs"/>
              </a:rPr>
              <a:t>, even if not to a hole degree, </a:t>
            </a:r>
            <a:r>
              <a:rPr lang="en-US" sz="1200" b="0" i="0" u="none" strike="noStrike" kern="1200" baseline="0" dirty="0" smtClean="0">
                <a:solidFill>
                  <a:schemeClr val="tx1"/>
                </a:solidFill>
                <a:effectLst/>
                <a:latin typeface="+mn-lt"/>
                <a:ea typeface="+mn-ea"/>
                <a:cs typeface="+mn-cs"/>
              </a:rPr>
              <a:t>at least to some degree. So let’s talk </a:t>
            </a:r>
            <a:r>
              <a:rPr lang="en-US" sz="1200" b="0" i="0" u="none" strike="noStrike" kern="1200" baseline="0" dirty="0" smtClean="0">
                <a:solidFill>
                  <a:schemeClr val="tx1"/>
                </a:solidFill>
                <a:effectLst/>
                <a:latin typeface="+mn-lt"/>
                <a:ea typeface="+mn-ea"/>
                <a:cs typeface="+mn-cs"/>
              </a:rPr>
              <a:t>this morning about </a:t>
            </a:r>
            <a:r>
              <a:rPr lang="en-US" sz="1200" b="0" i="0" u="none" strike="noStrike" kern="1200" baseline="0" dirty="0" smtClean="0">
                <a:solidFill>
                  <a:schemeClr val="tx1"/>
                </a:solidFill>
                <a:effectLst/>
                <a:latin typeface="+mn-lt"/>
                <a:ea typeface="+mn-ea"/>
                <a:cs typeface="+mn-cs"/>
              </a:rPr>
              <a:t>this idea of love not seeking its own. I hope I can do a better job of </a:t>
            </a:r>
            <a:r>
              <a:rPr lang="en-US" sz="1200" b="0" i="0" u="none" strike="noStrike" kern="1200" baseline="0" dirty="0" smtClean="0">
                <a:solidFill>
                  <a:schemeClr val="tx1"/>
                </a:solidFill>
                <a:effectLst/>
                <a:latin typeface="+mn-lt"/>
                <a:ea typeface="+mn-ea"/>
                <a:cs typeface="+mn-cs"/>
              </a:rPr>
              <a:t>teaching on </a:t>
            </a:r>
            <a:r>
              <a:rPr lang="en-US" sz="1200" b="0" i="0" u="none" strike="noStrike" kern="1200" baseline="0" dirty="0" smtClean="0">
                <a:solidFill>
                  <a:schemeClr val="tx1"/>
                </a:solidFill>
                <a:effectLst/>
                <a:latin typeface="+mn-lt"/>
                <a:ea typeface="+mn-ea"/>
                <a:cs typeface="+mn-cs"/>
              </a:rPr>
              <a:t>it than I do of applying it.</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noProof="1" smtClean="0"/>
              <a:t>There is a relationship between love not behaving rudely and love not seeking its own. </a:t>
            </a:r>
            <a:r>
              <a:rPr lang="en-US" b="0" baseline="0" noProof="1" smtClean="0"/>
              <a:t>If </a:t>
            </a:r>
            <a:r>
              <a:rPr lang="en-US" b="0" baseline="0" noProof="1" smtClean="0"/>
              <a:t>love does not behave rudely, </a:t>
            </a:r>
            <a:r>
              <a:rPr lang="en-US" b="0" baseline="0" noProof="1" smtClean="0"/>
              <a:t>that means it </a:t>
            </a:r>
            <a:r>
              <a:rPr lang="en-US" b="0" baseline="0" noProof="1" smtClean="0"/>
              <a:t>will always consider others before it acts; and because love does not seek its own, it is not looking to </a:t>
            </a:r>
            <a:r>
              <a:rPr lang="en-US" b="0" baseline="0" noProof="1" smtClean="0"/>
              <a:t>solely meet </a:t>
            </a:r>
            <a:r>
              <a:rPr lang="en-US" b="0" baseline="0" noProof="1" smtClean="0"/>
              <a:t>its own needs. So not only does love consider others before it acts, it is also not motivated by </a:t>
            </a:r>
            <a:r>
              <a:rPr lang="en-US" b="0" baseline="0" noProof="1" smtClean="0"/>
              <a:t>selfish </a:t>
            </a:r>
            <a:r>
              <a:rPr lang="en-US" b="0" baseline="0" noProof="1" smtClean="0"/>
              <a:t>desires. </a:t>
            </a:r>
            <a:r>
              <a:rPr lang="en-US" b="0" baseline="0" noProof="1" smtClean="0"/>
              <a:t>These first two charactestics in vs. 5 truly are </a:t>
            </a:r>
            <a:r>
              <a:rPr lang="en-US" b="0" baseline="0" noProof="1" smtClean="0"/>
              <a:t>two sides of the same coin.</a:t>
            </a:r>
          </a:p>
          <a:p>
            <a:pPr marL="0" lvl="0" indent="0">
              <a:buNone/>
            </a:pPr>
            <a:endParaRPr lang="en-US" b="0" baseline="0" noProof="1" smtClean="0"/>
          </a:p>
          <a:p>
            <a:pPr marL="0" lvl="0" indent="0">
              <a:buNone/>
            </a:pPr>
            <a:r>
              <a:rPr lang="en-US" b="0" baseline="0" noProof="1" smtClean="0"/>
              <a:t>The Greek word for “seek” is the word “</a:t>
            </a:r>
            <a:r>
              <a:rPr lang="en-US" sz="1200" noProof="1" smtClean="0"/>
              <a:t>zéteó”.</a:t>
            </a:r>
            <a:r>
              <a:rPr lang="en-US" sz="1200" baseline="0" noProof="1" smtClean="0"/>
              <a:t> And if you study how this word is used in other verses, it is often used to depict the “seeking” of a person who is so put out by not getting what he wants, that he turns to the court system to sue or to demand the thing he is striving so hard to obtain. </a:t>
            </a:r>
            <a:r>
              <a:rPr lang="en-US" sz="1200" baseline="0" noProof="1" smtClean="0"/>
              <a:t>So this describing a person who </a:t>
            </a:r>
            <a:r>
              <a:rPr lang="en-US" sz="1200" baseline="0" noProof="1" smtClean="0"/>
              <a:t>can’t take “no” for an </a:t>
            </a:r>
            <a:r>
              <a:rPr lang="en-US" sz="1200" baseline="0" noProof="1" smtClean="0"/>
              <a:t>answer. He’s </a:t>
            </a:r>
            <a:r>
              <a:rPr lang="en-US" sz="1200" baseline="0" noProof="1" smtClean="0"/>
              <a:t>so intent on getting </a:t>
            </a:r>
            <a:r>
              <a:rPr lang="en-US" sz="1200" baseline="0" noProof="1" smtClean="0"/>
              <a:t>his </a:t>
            </a:r>
            <a:r>
              <a:rPr lang="en-US" sz="1200" baseline="0" noProof="1" smtClean="0"/>
              <a:t>own way that </a:t>
            </a:r>
            <a:r>
              <a:rPr lang="en-US" sz="1200" baseline="0" noProof="1" smtClean="0"/>
              <a:t>he </a:t>
            </a:r>
            <a:r>
              <a:rPr lang="en-US" sz="1200" baseline="0" noProof="1" smtClean="0"/>
              <a:t>will search, investigate, and never give up his pursuit to get what he wants. This person is so bent on getting his way, he’ll twist the facts, look for loopholes, put words in people’s mouths, try to hold others responsable for promises they never made, leap on mistakes to twists someone’s arm to their will, and various other manipulative methods. That’s the idea behind this word. And </a:t>
            </a:r>
            <a:r>
              <a:rPr lang="en-US" sz="1200" baseline="0" noProof="1" smtClean="0"/>
              <a:t>any </a:t>
            </a:r>
            <a:r>
              <a:rPr lang="en-US" sz="1200" baseline="0" noProof="1" smtClean="0"/>
              <a:t>person who demands his own way, who tramples </a:t>
            </a:r>
            <a:r>
              <a:rPr lang="en-US" sz="1200" baseline="0" noProof="1" smtClean="0"/>
              <a:t>on the rights of others </a:t>
            </a:r>
            <a:r>
              <a:rPr lang="en-US" sz="1200" baseline="0" noProof="1" smtClean="0"/>
              <a:t>for the sake of upholding his own, or who insists on having his due over another, that person is not showing love. </a:t>
            </a:r>
            <a:r>
              <a:rPr lang="en-US" sz="1200" baseline="0" noProof="1" smtClean="0"/>
              <a:t>Because agape </a:t>
            </a:r>
            <a:r>
              <a:rPr lang="en-US" sz="1200" baseline="0" noProof="1" smtClean="0"/>
              <a:t>love is not about </a:t>
            </a:r>
            <a:r>
              <a:rPr lang="en-US" sz="1200" baseline="0" noProof="1" smtClean="0"/>
              <a:t>us; </a:t>
            </a:r>
            <a:r>
              <a:rPr lang="en-US" sz="1200" baseline="0" noProof="1" smtClean="0"/>
              <a:t>its </a:t>
            </a:r>
            <a:r>
              <a:rPr lang="en-US" sz="1200" baseline="0" noProof="1" smtClean="0"/>
              <a:t>about what we can do for </a:t>
            </a:r>
            <a:r>
              <a:rPr lang="en-US" sz="1200" baseline="0" noProof="1" smtClean="0"/>
              <a:t>others.</a:t>
            </a:r>
          </a:p>
          <a:p>
            <a:pPr marL="0" lvl="0" indent="0">
              <a:buNone/>
            </a:pPr>
            <a:endParaRPr lang="en-US" sz="1200" b="0" baseline="0" noProof="1" smtClean="0"/>
          </a:p>
          <a:p>
            <a:pPr marL="0" lvl="0" indent="0">
              <a:buNone/>
            </a:pPr>
            <a:r>
              <a:rPr lang="en-US" sz="1200" b="0" baseline="0" noProof="1" smtClean="0"/>
              <a:t>And this was a behavior that was plaguing the Corinthians of that day, their divisiveness in regards to leadership, their attitude toward Paul, their attitude toward legal issues with Christians, their attitude towards the Lord’s Supper, and their attitude towards spiritual gifts. In each and every single one of those issues, you see that the root problem was they were focusing too much on their own needs and preferences rather than serving one another. And lest we say, “Yeah, those foolish Corinthians”, brethren, we know this is one of our biggest problems; not necessarily here in this church, but throughout society. We live in a culture of entitlements, where people are more interested in protecting their own interests than in working together to solve difficult issues. It’s paralyzing our government, polarizing our relationships, and destroying families. </a:t>
            </a:r>
            <a:r>
              <a:rPr lang="en-US" sz="1200" b="0" baseline="0" noProof="1" smtClean="0"/>
              <a:t>And if </a:t>
            </a:r>
            <a:r>
              <a:rPr lang="en-US" sz="1200" b="0" baseline="0" noProof="1" smtClean="0"/>
              <a:t>my part of the convseration in a relationship is focused on what I </a:t>
            </a:r>
            <a:r>
              <a:rPr lang="en-US" sz="1200" b="0" baseline="0" noProof="1" smtClean="0"/>
              <a:t>can get </a:t>
            </a:r>
            <a:r>
              <a:rPr lang="en-US" sz="1200" b="0" baseline="0" noProof="1" smtClean="0"/>
              <a:t>out of </a:t>
            </a:r>
            <a:r>
              <a:rPr lang="en-US" sz="1200" b="0" baseline="0" noProof="1" smtClean="0"/>
              <a:t>it, </a:t>
            </a:r>
            <a:r>
              <a:rPr lang="en-US" sz="1200" b="0" baseline="0" noProof="1" smtClean="0"/>
              <a:t>or </a:t>
            </a:r>
            <a:r>
              <a:rPr lang="en-US" sz="1200" b="0" baseline="0" noProof="1" smtClean="0"/>
              <a:t>if I’m interested in protecting </a:t>
            </a:r>
            <a:r>
              <a:rPr lang="en-US" sz="1200" b="0" baseline="0" noProof="1" smtClean="0"/>
              <a:t>my personal rights, it is not a relationship that I can say that I’m practicing agape love. So this was not a Corithian problem only. </a:t>
            </a:r>
            <a:r>
              <a:rPr lang="en-US" sz="1200" b="0" baseline="0" noProof="1" smtClean="0"/>
              <a:t>It truly is </a:t>
            </a:r>
            <a:r>
              <a:rPr lang="en-US" sz="1200" b="0" baseline="0" noProof="1" smtClean="0"/>
              <a:t>a problem of the human race. </a:t>
            </a:r>
            <a:endParaRPr lang="en-US" b="0" baseline="0" noProof="1"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12004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baseline="0" dirty="0" smtClean="0">
                <a:solidFill>
                  <a:schemeClr val="tx1"/>
                </a:solidFill>
                <a:effectLst/>
                <a:latin typeface="+mn-lt"/>
                <a:ea typeface="+mn-ea"/>
                <a:cs typeface="+mn-cs"/>
              </a:rPr>
              <a:t>Here’s a question, when we want to promote an evil practice, what is a very common method that we use to remove the stigma of that practice? Don’t we give it a respectable label? That’s why abortion is called “termination of pregnancy”, fornication is called “premarital sex, adultery is called “extra-marital affair”, and covetousness is called ambition. Society </a:t>
            </a:r>
            <a:r>
              <a:rPr lang="en-US" sz="1200" kern="1200" dirty="0" smtClean="0">
                <a:solidFill>
                  <a:schemeClr val="tx1"/>
                </a:solidFill>
                <a:effectLst/>
                <a:latin typeface="+mn-lt"/>
                <a:ea typeface="+mn-ea"/>
                <a:cs typeface="+mn-cs"/>
              </a:rPr>
              <a:t>assigns </a:t>
            </a:r>
            <a:r>
              <a:rPr lang="en-US" sz="1200" kern="1200" baseline="0" dirty="0" smtClean="0">
                <a:solidFill>
                  <a:schemeClr val="tx1"/>
                </a:solidFill>
                <a:effectLst/>
                <a:latin typeface="+mn-lt"/>
                <a:ea typeface="+mn-ea"/>
                <a:cs typeface="+mn-cs"/>
              </a:rPr>
              <a:t>these</a:t>
            </a:r>
            <a:r>
              <a:rPr lang="en-US" sz="1200" kern="1200" dirty="0" smtClean="0">
                <a:solidFill>
                  <a:schemeClr val="tx1"/>
                </a:solidFill>
                <a:effectLst/>
                <a:latin typeface="+mn-lt"/>
                <a:ea typeface="+mn-ea"/>
                <a:cs typeface="+mn-cs"/>
              </a:rPr>
              <a:t> alternative names to sin just to destigmatize</a:t>
            </a:r>
            <a:r>
              <a:rPr lang="en-US" sz="1200" kern="1200" baseline="0" dirty="0" smtClean="0">
                <a:solidFill>
                  <a:schemeClr val="tx1"/>
                </a:solidFill>
                <a:effectLst/>
                <a:latin typeface="+mn-lt"/>
                <a:ea typeface="+mn-ea"/>
                <a:cs typeface="+mn-cs"/>
              </a:rPr>
              <a:t> it</a:t>
            </a:r>
            <a:r>
              <a:rPr lang="en-US" sz="1200" kern="1200" dirty="0" smtClean="0">
                <a:solidFill>
                  <a:schemeClr val="tx1"/>
                </a:solidFill>
                <a:effectLst/>
                <a:latin typeface="+mn-lt"/>
                <a:ea typeface="+mn-ea"/>
                <a:cs typeface="+mn-cs"/>
              </a:rPr>
              <a:t> and to sugar coat it for their own self-gratification because calling sin “sin” for some people </a:t>
            </a:r>
            <a:r>
              <a:rPr lang="en-US" sz="1200" u="none" kern="1200" dirty="0" smtClean="0">
                <a:solidFill>
                  <a:schemeClr val="tx1"/>
                </a:solidFill>
                <a:effectLst/>
                <a:latin typeface="+mn-lt"/>
                <a:ea typeface="+mn-ea"/>
                <a:cs typeface="+mn-cs"/>
              </a:rPr>
              <a:t>is too hard. Some</a:t>
            </a:r>
            <a:r>
              <a:rPr lang="en-US" sz="1200" u="none" kern="1200" baseline="0" dirty="0" smtClean="0">
                <a:solidFill>
                  <a:schemeClr val="tx1"/>
                </a:solidFill>
                <a:effectLst/>
                <a:latin typeface="+mn-lt"/>
                <a:ea typeface="+mn-ea"/>
                <a:cs typeface="+mn-cs"/>
              </a:rPr>
              <a:t> would rather lie to themselves about what they’re doing than to admit.</a:t>
            </a:r>
          </a:p>
          <a:p>
            <a:pPr marL="0" lvl="0" indent="0">
              <a:buNone/>
            </a:pPr>
            <a:endParaRPr lang="en-US" sz="1200" b="0" i="0" u="none" strike="noStrike" kern="1200" baseline="0" dirty="0" smtClean="0">
              <a:solidFill>
                <a:schemeClr val="tx1"/>
              </a:solidFill>
              <a:effectLst/>
              <a:latin typeface="+mn-lt"/>
              <a:ea typeface="+mn-ea"/>
              <a:cs typeface="+mn-cs"/>
            </a:endParaRPr>
          </a:p>
          <a:p>
            <a:pPr marL="0" lvl="0" indent="0">
              <a:buNone/>
            </a:pPr>
            <a:r>
              <a:rPr lang="en-US" sz="1200" b="0" i="0" u="none" strike="noStrike" kern="1200" baseline="0" dirty="0" smtClean="0">
                <a:solidFill>
                  <a:schemeClr val="tx1"/>
                </a:solidFill>
                <a:effectLst/>
                <a:latin typeface="+mn-lt"/>
                <a:ea typeface="+mn-ea"/>
                <a:cs typeface="+mn-cs"/>
              </a:rPr>
              <a:t>Selfishness works the same way. Rare is the man that wants to admit when he is merely seeking his own, that he is being selfish. And </a:t>
            </a:r>
            <a:r>
              <a:rPr lang="en-US" sz="1200" b="0" i="0" u="none" strike="noStrike" kern="1200" baseline="0" dirty="0" smtClean="0">
                <a:solidFill>
                  <a:schemeClr val="tx1"/>
                </a:solidFill>
                <a:effectLst/>
                <a:latin typeface="+mn-lt"/>
                <a:ea typeface="+mn-ea"/>
                <a:cs typeface="+mn-cs"/>
              </a:rPr>
              <a:t>so </a:t>
            </a:r>
            <a:r>
              <a:rPr lang="en-US" sz="1200" b="0" i="0" u="none" strike="noStrike" kern="1200" baseline="0" dirty="0" smtClean="0">
                <a:solidFill>
                  <a:schemeClr val="tx1"/>
                </a:solidFill>
                <a:effectLst/>
                <a:latin typeface="+mn-lt"/>
                <a:ea typeface="+mn-ea"/>
                <a:cs typeface="+mn-cs"/>
              </a:rPr>
              <a:t>the way we deceive ourselves regarding this sin is </a:t>
            </a:r>
            <a:r>
              <a:rPr lang="en-US" sz="1200" b="0" i="0" u="none" strike="noStrike" kern="1200" baseline="0" dirty="0" smtClean="0">
                <a:solidFill>
                  <a:schemeClr val="tx1"/>
                </a:solidFill>
                <a:effectLst/>
                <a:latin typeface="+mn-lt"/>
                <a:ea typeface="+mn-ea"/>
                <a:cs typeface="+mn-cs"/>
              </a:rPr>
              <a:t>by wearing a thousand different masks to cover </a:t>
            </a:r>
            <a:r>
              <a:rPr lang="en-US" sz="1200" b="0" i="0" u="none" strike="noStrike" kern="1200" baseline="0" dirty="0" smtClean="0">
                <a:solidFill>
                  <a:schemeClr val="tx1"/>
                </a:solidFill>
                <a:effectLst/>
                <a:latin typeface="+mn-lt"/>
                <a:ea typeface="+mn-ea"/>
                <a:cs typeface="+mn-cs"/>
              </a:rPr>
              <a:t>up our motive. Self-seeking </a:t>
            </a:r>
            <a:r>
              <a:rPr lang="en-US" sz="1200" b="0" i="0" u="none" strike="noStrike" kern="1200" baseline="0" dirty="0" smtClean="0">
                <a:solidFill>
                  <a:schemeClr val="tx1"/>
                </a:solidFill>
                <a:effectLst/>
                <a:latin typeface="+mn-lt"/>
                <a:ea typeface="+mn-ea"/>
                <a:cs typeface="+mn-cs"/>
              </a:rPr>
              <a:t>is a master chameleon</a:t>
            </a:r>
            <a:r>
              <a:rPr lang="en-US" sz="1200" b="0" i="0" u="none" strike="noStrike" kern="1200" baseline="0" dirty="0" smtClean="0">
                <a:solidFill>
                  <a:schemeClr val="tx1"/>
                </a:solidFill>
                <a:effectLst/>
                <a:latin typeface="+mn-lt"/>
                <a:ea typeface="+mn-ea"/>
                <a:cs typeface="+mn-cs"/>
              </a:rPr>
              <a:t>. </a:t>
            </a:r>
            <a:r>
              <a:rPr lang="en-US" b="0" baseline="0" noProof="1" smtClean="0"/>
              <a:t>Selishness is a </a:t>
            </a:r>
            <a:r>
              <a:rPr lang="en-US" sz="1200" b="0" i="0" u="none" strike="noStrike" kern="1200" dirty="0" smtClean="0">
                <a:solidFill>
                  <a:schemeClr val="tx1"/>
                </a:solidFill>
                <a:effectLst/>
                <a:latin typeface="+mn-lt"/>
                <a:ea typeface="+mn-ea"/>
                <a:cs typeface="+mn-cs"/>
              </a:rPr>
              <a:t>master of disguise.</a:t>
            </a:r>
            <a:r>
              <a:rPr lang="en-US" sz="1200" b="0" i="0" u="none" strike="noStrike" kern="1200" baseline="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a:p>
            <a:pPr marL="0" lvl="0" indent="0">
              <a:buNone/>
            </a:pPr>
            <a:endParaRPr lang="en-US" sz="1200" b="0" i="0" u="none" strike="noStrike" kern="1200" dirty="0" smtClean="0">
              <a:solidFill>
                <a:schemeClr val="tx1"/>
              </a:solidFill>
              <a:effectLst/>
              <a:latin typeface="+mn-lt"/>
              <a:ea typeface="+mn-ea"/>
              <a:cs typeface="+mn-cs"/>
            </a:endParaRPr>
          </a:p>
          <a:p>
            <a:pPr marL="0" lvl="0" indent="0">
              <a:buNone/>
            </a:pPr>
            <a:r>
              <a:rPr lang="en-US" sz="1200" b="0" i="0" u="none" strike="noStrike" kern="1200" dirty="0" smtClean="0">
                <a:solidFill>
                  <a:schemeClr val="tx1"/>
                </a:solidFill>
                <a:effectLst/>
                <a:latin typeface="+mn-lt"/>
                <a:ea typeface="+mn-ea"/>
                <a:cs typeface="+mn-cs"/>
              </a:rPr>
              <a:t>One mask that our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selfishness wears is</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the mask of </a:t>
            </a:r>
            <a:r>
              <a:rPr lang="en-US" sz="1200" b="0" i="0" u="none" strike="noStrike" kern="1200" dirty="0" smtClean="0">
                <a:solidFill>
                  <a:schemeClr val="tx1"/>
                </a:solidFill>
                <a:effectLst/>
                <a:latin typeface="+mn-lt"/>
                <a:ea typeface="+mn-ea"/>
                <a:cs typeface="+mn-cs"/>
              </a:rPr>
              <a:t>a wordsmith.</a:t>
            </a:r>
            <a:r>
              <a:rPr lang="en-US" sz="1200" b="0" i="0" u="none" strike="noStrike" kern="1200" baseline="0" dirty="0" smtClean="0">
                <a:solidFill>
                  <a:schemeClr val="tx1"/>
                </a:solidFill>
                <a:effectLst/>
                <a:latin typeface="+mn-lt"/>
                <a:ea typeface="+mn-ea"/>
                <a:cs typeface="+mn-cs"/>
              </a:rPr>
              <a:t> Do you want to get your way? Do you want to manipulate someone into taking your self-indulgent position on a matter or giving into your wants and whims? We can do </a:t>
            </a:r>
            <a:r>
              <a:rPr lang="en-US" sz="1200" b="0" i="0" u="none" strike="noStrike" kern="1200" baseline="0" dirty="0" smtClean="0">
                <a:solidFill>
                  <a:schemeClr val="tx1"/>
                </a:solidFill>
                <a:effectLst/>
                <a:latin typeface="+mn-lt"/>
                <a:ea typeface="+mn-ea"/>
                <a:cs typeface="+mn-cs"/>
              </a:rPr>
              <a:t>this when in out push for something, we bend </a:t>
            </a:r>
            <a:r>
              <a:rPr lang="en-US" sz="1200" b="0" i="0" u="none" strike="noStrike" kern="1200" baseline="0" dirty="0" smtClean="0">
                <a:solidFill>
                  <a:schemeClr val="tx1"/>
                </a:solidFill>
                <a:effectLst/>
                <a:latin typeface="+mn-lt"/>
                <a:ea typeface="+mn-ea"/>
                <a:cs typeface="+mn-cs"/>
              </a:rPr>
              <a:t>and </a:t>
            </a:r>
            <a:r>
              <a:rPr lang="en-US" sz="1200" b="0" i="0" u="none" strike="noStrike" kern="1200" baseline="0" dirty="0" smtClean="0">
                <a:solidFill>
                  <a:schemeClr val="tx1"/>
                </a:solidFill>
                <a:effectLst/>
                <a:latin typeface="+mn-lt"/>
                <a:ea typeface="+mn-ea"/>
                <a:cs typeface="+mn-cs"/>
              </a:rPr>
              <a:t>shape </a:t>
            </a:r>
            <a:r>
              <a:rPr lang="en-US" sz="1200" b="0" i="0" u="none" strike="noStrike" kern="1200" baseline="0" dirty="0" smtClean="0">
                <a:solidFill>
                  <a:schemeClr val="tx1"/>
                </a:solidFill>
                <a:effectLst/>
                <a:latin typeface="+mn-lt"/>
                <a:ea typeface="+mn-ea"/>
                <a:cs typeface="+mn-cs"/>
              </a:rPr>
              <a:t>our words, </a:t>
            </a:r>
            <a:r>
              <a:rPr lang="en-US" sz="1200" b="0" i="0" u="none" strike="noStrike" kern="1200" baseline="0" dirty="0" smtClean="0">
                <a:solidFill>
                  <a:schemeClr val="tx1"/>
                </a:solidFill>
                <a:effectLst/>
                <a:latin typeface="+mn-lt"/>
                <a:ea typeface="+mn-ea"/>
                <a:cs typeface="+mn-cs"/>
              </a:rPr>
              <a:t>palter, </a:t>
            </a:r>
            <a:r>
              <a:rPr lang="en-US" sz="1200" b="0" i="0" u="none" strike="noStrike" kern="1200" dirty="0" smtClean="0">
                <a:solidFill>
                  <a:schemeClr val="tx1"/>
                </a:solidFill>
                <a:effectLst/>
                <a:latin typeface="+mn-lt"/>
                <a:ea typeface="+mn-ea"/>
                <a:cs typeface="+mn-cs"/>
              </a:rPr>
              <a:t>or twist our rationales </a:t>
            </a:r>
            <a:r>
              <a:rPr lang="en-US" sz="1200" b="0" i="0" u="none" strike="noStrike" kern="1200" dirty="0" smtClean="0">
                <a:solidFill>
                  <a:schemeClr val="tx1"/>
                </a:solidFill>
                <a:effectLst/>
                <a:latin typeface="+mn-lt"/>
                <a:ea typeface="+mn-ea"/>
                <a:cs typeface="+mn-cs"/>
              </a:rPr>
              <a:t>for why our personal preferences are reasonable,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right and even best.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Many of us remember a president</a:t>
            </a:r>
            <a:r>
              <a:rPr lang="en-US" sz="1200" b="0" i="0" u="none" strike="noStrike" kern="1200" baseline="0" dirty="0" smtClean="0">
                <a:solidFill>
                  <a:schemeClr val="tx1"/>
                </a:solidFill>
                <a:effectLst/>
                <a:latin typeface="+mn-lt"/>
                <a:ea typeface="+mn-ea"/>
                <a:cs typeface="+mn-cs"/>
              </a:rPr>
              <a:t> who was an excellent wordsmith – Bill Clinton. </a:t>
            </a:r>
            <a:r>
              <a:rPr lang="en-US" sz="1200" b="0" i="0" u="none" strike="noStrike" kern="1200" dirty="0" smtClean="0">
                <a:solidFill>
                  <a:schemeClr val="tx1"/>
                </a:solidFill>
                <a:effectLst/>
                <a:latin typeface="+mn-lt"/>
                <a:ea typeface="+mn-ea"/>
                <a:cs typeface="+mn-cs"/>
              </a:rPr>
              <a:t>"It depends upon what the meaning of the word 'is' is. We also see it in the use of flattery, which is an attempt</a:t>
            </a:r>
            <a:r>
              <a:rPr lang="en-US" sz="1200" b="0" i="0" u="none" strike="noStrike" kern="1200" baseline="0" dirty="0" smtClean="0">
                <a:solidFill>
                  <a:schemeClr val="tx1"/>
                </a:solidFill>
                <a:effectLst/>
                <a:latin typeface="+mn-lt"/>
                <a:ea typeface="+mn-ea"/>
                <a:cs typeface="+mn-cs"/>
              </a:rPr>
              <a:t> to get someone to believe or do something they never wanted to do or believe in the first place. W</a:t>
            </a:r>
            <a:r>
              <a:rPr lang="en-US" sz="1200" kern="1200" dirty="0" smtClean="0">
                <a:solidFill>
                  <a:schemeClr val="tx1"/>
                </a:solidFill>
                <a:effectLst/>
                <a:latin typeface="+mn-lt"/>
                <a:ea typeface="+mn-ea"/>
                <a:cs typeface="+mn-cs"/>
              </a:rPr>
              <a:t>e’re appealing to a person’s sense of self-doubt so that they’ll be more obliged to give</a:t>
            </a:r>
            <a:r>
              <a:rPr lang="en-US" sz="1200" kern="1200" baseline="0" dirty="0" smtClean="0">
                <a:solidFill>
                  <a:schemeClr val="tx1"/>
                </a:solidFill>
                <a:effectLst/>
                <a:latin typeface="+mn-lt"/>
                <a:ea typeface="+mn-ea"/>
                <a:cs typeface="+mn-cs"/>
              </a:rPr>
              <a:t> into my point of view</a:t>
            </a:r>
            <a:r>
              <a:rPr lang="en-US" sz="1200" kern="1200" dirty="0" smtClean="0">
                <a:solidFill>
                  <a:schemeClr val="tx1"/>
                </a:solidFill>
                <a:effectLst/>
                <a:latin typeface="+mn-lt"/>
                <a:ea typeface="+mn-ea"/>
                <a:cs typeface="+mn-cs"/>
              </a:rPr>
              <a:t> because I make them feel good about themselves. If I can pick just the right words to compliment</a:t>
            </a:r>
            <a:r>
              <a:rPr lang="en-US" sz="1200" kern="1200" baseline="0" dirty="0" smtClean="0">
                <a:solidFill>
                  <a:schemeClr val="tx1"/>
                </a:solidFill>
                <a:effectLst/>
                <a:latin typeface="+mn-lt"/>
                <a:ea typeface="+mn-ea"/>
                <a:cs typeface="+mn-cs"/>
              </a:rPr>
              <a:t> someone with, I can get them on my self-seeking side of things. </a:t>
            </a:r>
          </a:p>
          <a:p>
            <a:pPr marL="0" lvl="0" indent="0">
              <a:buNone/>
            </a:pPr>
            <a:endParaRPr lang="en-US" sz="1200" kern="1200" baseline="0" dirty="0" smtClean="0">
              <a:solidFill>
                <a:schemeClr val="tx1"/>
              </a:solidFill>
              <a:effectLst/>
              <a:latin typeface="+mn-lt"/>
              <a:ea typeface="+mn-ea"/>
              <a:cs typeface="+mn-cs"/>
            </a:endParaRPr>
          </a:p>
          <a:p>
            <a:pPr marL="0" lvl="0" indent="0">
              <a:buNone/>
            </a:pPr>
            <a:r>
              <a:rPr lang="en-US" sz="1200" kern="1200" baseline="0" dirty="0" smtClean="0">
                <a:solidFill>
                  <a:schemeClr val="tx1"/>
                </a:solidFill>
                <a:effectLst/>
                <a:latin typeface="+mn-lt"/>
                <a:ea typeface="+mn-ea"/>
                <a:cs typeface="+mn-cs"/>
              </a:rPr>
              <a:t>Remember when the Pharisees attempted this with Jesus? - </a:t>
            </a:r>
            <a:r>
              <a:rPr lang="en-US" sz="1200" b="1" i="0" dirty="0" smtClean="0"/>
              <a:t>Matt 22:15-16</a:t>
            </a:r>
            <a:r>
              <a:rPr lang="en-US" sz="1200" i="0" dirty="0" smtClean="0"/>
              <a:t> – “Then the Pharisees went and plotted together how they might trap Him in what He said. And they sent their disciples to Him, along with the Herodians, saying, “Teacher, we know that You are truthful and teach the way of God in truth, and defer to no one; for You are not partial to any.” They were not interested in Jesus. They were self-seeking, plotting</a:t>
            </a:r>
            <a:r>
              <a:rPr lang="en-US" sz="1200" i="0" baseline="0" dirty="0" smtClean="0"/>
              <a:t> to trap Him, hoping they may find a weakness in His character in perhaps a sense of self doubt, by which to flatter Him into incriminating Him and thereby get what they wanted. </a:t>
            </a:r>
            <a:endParaRPr lang="en-US" sz="1200" kern="1200" dirty="0" smtClean="0">
              <a:solidFill>
                <a:schemeClr val="tx1"/>
              </a:solidFill>
              <a:effectLst/>
              <a:latin typeface="+mn-lt"/>
              <a:ea typeface="+mn-ea"/>
              <a:cs typeface="+mn-cs"/>
            </a:endParaRPr>
          </a:p>
          <a:p>
            <a:pPr marL="0" lvl="0" indent="0">
              <a:buNone/>
            </a:pPr>
            <a:endParaRPr lang="en-US" sz="1200" b="0" i="0" u="none" strike="noStrike" kern="1200" dirty="0" smtClean="0">
              <a:solidFill>
                <a:schemeClr val="tx1"/>
              </a:solidFill>
              <a:effectLst/>
              <a:latin typeface="+mn-lt"/>
              <a:ea typeface="+mn-ea"/>
              <a:cs typeface="+mn-cs"/>
            </a:endParaRPr>
          </a:p>
          <a:p>
            <a:pPr marL="0" lvl="0" indent="0">
              <a:buNone/>
            </a:pPr>
            <a:r>
              <a:rPr lang="en-US" sz="1200" b="0" i="0" u="none" strike="noStrike" kern="1200" dirty="0" smtClean="0">
                <a:solidFill>
                  <a:schemeClr val="tx1"/>
                </a:solidFill>
                <a:effectLst/>
                <a:latin typeface="+mn-lt"/>
                <a:ea typeface="+mn-ea"/>
                <a:cs typeface="+mn-cs"/>
              </a:rPr>
              <a:t>So a</a:t>
            </a:r>
            <a:r>
              <a:rPr lang="en-US" sz="1200" b="0" i="0" u="none" strike="noStrike" kern="1200" baseline="0" dirty="0" smtClean="0">
                <a:solidFill>
                  <a:schemeClr val="tx1"/>
                </a:solidFill>
                <a:effectLst/>
                <a:latin typeface="+mn-lt"/>
                <a:ea typeface="+mn-ea"/>
                <a:cs typeface="+mn-cs"/>
              </a:rPr>
              <a:t> self-seeking person often wears the mask of a wordsmith. But t</a:t>
            </a:r>
            <a:r>
              <a:rPr lang="en-US" sz="1200" b="0" i="0" u="none" strike="noStrike" kern="1200" dirty="0" smtClean="0">
                <a:solidFill>
                  <a:schemeClr val="tx1"/>
                </a:solidFill>
                <a:effectLst/>
                <a:latin typeface="+mn-lt"/>
                <a:ea typeface="+mn-ea"/>
                <a:cs typeface="+mn-cs"/>
              </a:rPr>
              <a:t>his is nothing more than</a:t>
            </a:r>
            <a:r>
              <a:rPr lang="en-US" sz="1200" b="0" i="0" u="none" strike="noStrike" kern="1200" baseline="0" dirty="0" smtClean="0">
                <a:solidFill>
                  <a:schemeClr val="tx1"/>
                </a:solidFill>
                <a:effectLst/>
                <a:latin typeface="+mn-lt"/>
                <a:ea typeface="+mn-ea"/>
                <a:cs typeface="+mn-cs"/>
              </a:rPr>
              <a:t> psychological manipulation at its core, that rather than confront my selfish </a:t>
            </a:r>
            <a:r>
              <a:rPr lang="en-US" sz="1200" b="0" i="0" u="none" strike="noStrike" kern="1200" baseline="0" dirty="0" smtClean="0">
                <a:solidFill>
                  <a:schemeClr val="tx1"/>
                </a:solidFill>
                <a:effectLst/>
                <a:latin typeface="+mn-lt"/>
                <a:ea typeface="+mn-ea"/>
                <a:cs typeface="+mn-cs"/>
              </a:rPr>
              <a:t>nature head on, I must insist </a:t>
            </a:r>
            <a:r>
              <a:rPr lang="en-US" sz="1200" b="0" i="0" u="none" strike="noStrike" kern="1200" baseline="0" dirty="0" smtClean="0">
                <a:solidFill>
                  <a:schemeClr val="tx1"/>
                </a:solidFill>
                <a:effectLst/>
                <a:latin typeface="+mn-lt"/>
                <a:ea typeface="+mn-ea"/>
                <a:cs typeface="+mn-cs"/>
              </a:rPr>
              <a:t>on having my way, </a:t>
            </a:r>
            <a:r>
              <a:rPr lang="en-US" sz="1200" b="0" i="0" u="none" strike="noStrike" kern="1200" baseline="0" dirty="0" smtClean="0">
                <a:solidFill>
                  <a:schemeClr val="tx1"/>
                </a:solidFill>
                <a:effectLst/>
                <a:latin typeface="+mn-lt"/>
                <a:ea typeface="+mn-ea"/>
                <a:cs typeface="+mn-cs"/>
              </a:rPr>
              <a:t>resorting </a:t>
            </a:r>
            <a:r>
              <a:rPr lang="en-US" sz="1200" b="0" i="0" u="none" strike="noStrike" kern="1200" baseline="0" dirty="0" smtClean="0">
                <a:solidFill>
                  <a:schemeClr val="tx1"/>
                </a:solidFill>
                <a:effectLst/>
                <a:latin typeface="+mn-lt"/>
                <a:ea typeface="+mn-ea"/>
                <a:cs typeface="+mn-cs"/>
              </a:rPr>
              <a:t>to tactics of verbal manipulation in order to </a:t>
            </a:r>
            <a:r>
              <a:rPr lang="en-US" sz="1200" b="0" i="0" u="none" strike="noStrike" kern="1200" baseline="0" dirty="0" smtClean="0">
                <a:solidFill>
                  <a:schemeClr val="tx1"/>
                </a:solidFill>
                <a:effectLst/>
                <a:latin typeface="+mn-lt"/>
                <a:ea typeface="+mn-ea"/>
                <a:cs typeface="+mn-cs"/>
              </a:rPr>
              <a:t>fulfill </a:t>
            </a:r>
            <a:r>
              <a:rPr lang="en-US" sz="1200" b="0" i="0" u="none" strike="noStrike" kern="1200" baseline="0" dirty="0" smtClean="0">
                <a:solidFill>
                  <a:schemeClr val="tx1"/>
                </a:solidFill>
                <a:effectLst/>
                <a:latin typeface="+mn-lt"/>
                <a:ea typeface="+mn-ea"/>
                <a:cs typeface="+mn-cs"/>
              </a:rPr>
              <a:t>my desires and cravings. We need to be on guard against this mask and if we find ourselves guilty it needs to be removed and flung into perdition where it belongs. </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263980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smtClean="0">
                <a:solidFill>
                  <a:schemeClr val="tx1"/>
                </a:solidFill>
                <a:effectLst/>
                <a:latin typeface="+mn-lt"/>
                <a:ea typeface="+mn-ea"/>
                <a:cs typeface="+mn-cs"/>
              </a:rPr>
              <a:t>Our selfishness can wear the mask of an attorney, an expert</a:t>
            </a:r>
            <a:r>
              <a:rPr lang="en-US" sz="1200" b="0" i="0" u="none" strike="noStrike" kern="1200" baseline="0" dirty="0" smtClean="0">
                <a:solidFill>
                  <a:schemeClr val="tx1"/>
                </a:solidFill>
                <a:effectLst/>
                <a:latin typeface="+mn-lt"/>
                <a:ea typeface="+mn-ea"/>
                <a:cs typeface="+mn-cs"/>
              </a:rPr>
              <a:t> litigator </a:t>
            </a:r>
            <a:r>
              <a:rPr lang="en-US" sz="1200" b="0" i="0" u="none" strike="noStrike" kern="1200" dirty="0" smtClean="0">
                <a:solidFill>
                  <a:schemeClr val="tx1"/>
                </a:solidFill>
                <a:effectLst/>
                <a:latin typeface="+mn-lt"/>
                <a:ea typeface="+mn-ea"/>
                <a:cs typeface="+mn-cs"/>
              </a:rPr>
              <a:t>trained in both defense and prosecution, bent on persuading judge and jury on behalf of itself.</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This mask does two things: First, it </a:t>
            </a:r>
            <a:r>
              <a:rPr lang="en-US" sz="1200" b="0" i="0" u="none" strike="noStrike" kern="1200" baseline="0" dirty="0" smtClean="0">
                <a:solidFill>
                  <a:schemeClr val="tx1"/>
                </a:solidFill>
                <a:effectLst/>
                <a:latin typeface="+mn-lt"/>
                <a:ea typeface="+mn-ea"/>
                <a:cs typeface="+mn-cs"/>
              </a:rPr>
              <a:t>knows how to accuse in order to get its way through nit-picking or </a:t>
            </a:r>
            <a:r>
              <a:rPr lang="en-US" sz="1200" b="0" i="0" u="none" strike="noStrike" kern="1200" baseline="0" dirty="0" smtClean="0">
                <a:solidFill>
                  <a:schemeClr val="tx1"/>
                </a:solidFill>
                <a:effectLst/>
                <a:latin typeface="+mn-lt"/>
                <a:ea typeface="+mn-ea"/>
                <a:cs typeface="+mn-cs"/>
              </a:rPr>
              <a:t>blame-gaming. Secondly, it </a:t>
            </a:r>
            <a:r>
              <a:rPr lang="en-US" sz="1200" b="0" i="0" u="none" strike="noStrike" kern="1200" baseline="0" dirty="0" smtClean="0">
                <a:solidFill>
                  <a:schemeClr val="tx1"/>
                </a:solidFill>
                <a:effectLst/>
                <a:latin typeface="+mn-lt"/>
                <a:ea typeface="+mn-ea"/>
                <a:cs typeface="+mn-cs"/>
              </a:rPr>
              <a:t>knows how to mount a sturdy defense by playing the guilt card, exaggerating the issue, or dwelling on unfairness. Selfishness is so </a:t>
            </a:r>
            <a:r>
              <a:rPr lang="en-US" sz="1200" b="0" i="0" u="none" strike="noStrike" kern="1200" baseline="0" dirty="0" smtClean="0">
                <a:solidFill>
                  <a:schemeClr val="tx1"/>
                </a:solidFill>
                <a:effectLst/>
                <a:latin typeface="+mn-lt"/>
                <a:ea typeface="+mn-ea"/>
                <a:cs typeface="+mn-cs"/>
              </a:rPr>
              <a:t>easily </a:t>
            </a:r>
            <a:r>
              <a:rPr lang="en-US" sz="1200" b="0" i="0" u="none" strike="noStrike" kern="1200" baseline="0" dirty="0" smtClean="0">
                <a:solidFill>
                  <a:schemeClr val="tx1"/>
                </a:solidFill>
                <a:effectLst/>
                <a:latin typeface="+mn-lt"/>
                <a:ea typeface="+mn-ea"/>
                <a:cs typeface="+mn-cs"/>
              </a:rPr>
              <a:t>disguised as a master litigator bent solely on achieving self-indulgent victory rather than expressing the kind of love that gives and serves another. </a:t>
            </a:r>
          </a:p>
          <a:p>
            <a:pPr marL="0" lvl="0" indent="0">
              <a:buNone/>
            </a:pPr>
            <a:endParaRPr lang="en-US" sz="1200" b="0" i="0" u="none" strike="noStrike" kern="1200" baseline="0" dirty="0" smtClean="0">
              <a:solidFill>
                <a:schemeClr val="tx1"/>
              </a:solidFill>
              <a:effectLst/>
              <a:latin typeface="+mn-lt"/>
              <a:ea typeface="+mn-ea"/>
              <a:cs typeface="+mn-cs"/>
            </a:endParaRPr>
          </a:p>
          <a:p>
            <a:pPr marL="0" lvl="0" indent="0">
              <a:buNone/>
            </a:pPr>
            <a:r>
              <a:rPr lang="en-US" sz="1200" b="0" i="0" u="none" strike="noStrike" kern="1200" baseline="0" dirty="0" smtClean="0">
                <a:solidFill>
                  <a:schemeClr val="tx1"/>
                </a:solidFill>
                <a:effectLst/>
                <a:latin typeface="+mn-lt"/>
                <a:ea typeface="+mn-ea"/>
                <a:cs typeface="+mn-cs"/>
              </a:rPr>
              <a:t>Brethren, I could tell you horror stories of </a:t>
            </a:r>
            <a:r>
              <a:rPr lang="en-US" sz="1200" b="0" i="0" u="none" strike="noStrike" kern="1200" baseline="0" dirty="0" smtClean="0">
                <a:solidFill>
                  <a:schemeClr val="tx1"/>
                </a:solidFill>
                <a:effectLst/>
                <a:latin typeface="+mn-lt"/>
                <a:ea typeface="+mn-ea"/>
                <a:cs typeface="+mn-cs"/>
              </a:rPr>
              <a:t>a </a:t>
            </a:r>
            <a:r>
              <a:rPr lang="en-US" sz="1200" b="0" i="0" u="none" strike="noStrike" kern="1200" baseline="0" dirty="0" smtClean="0">
                <a:solidFill>
                  <a:schemeClr val="tx1"/>
                </a:solidFill>
                <a:effectLst/>
                <a:latin typeface="+mn-lt"/>
                <a:ea typeface="+mn-ea"/>
                <a:cs typeface="+mn-cs"/>
              </a:rPr>
              <a:t>factious man </a:t>
            </a:r>
            <a:r>
              <a:rPr lang="en-US" sz="1200" b="0" i="0" u="none" strike="noStrike" kern="1200" baseline="0" dirty="0" smtClean="0">
                <a:solidFill>
                  <a:schemeClr val="tx1"/>
                </a:solidFill>
                <a:effectLst/>
                <a:latin typeface="+mn-lt"/>
                <a:ea typeface="+mn-ea"/>
                <a:cs typeface="+mn-cs"/>
              </a:rPr>
              <a:t>that is a part of a church I once </a:t>
            </a:r>
            <a:r>
              <a:rPr lang="en-US" sz="1200" b="0" i="0" u="none" strike="noStrike" kern="1200" baseline="0" dirty="0" smtClean="0">
                <a:solidFill>
                  <a:schemeClr val="tx1"/>
                </a:solidFill>
                <a:effectLst/>
                <a:latin typeface="+mn-lt"/>
                <a:ea typeface="+mn-ea"/>
                <a:cs typeface="+mn-cs"/>
              </a:rPr>
              <a:t>preached </a:t>
            </a:r>
            <a:r>
              <a:rPr lang="en-US" sz="1200" b="0" i="0" u="none" strike="noStrike" kern="1200" baseline="0" dirty="0" smtClean="0">
                <a:solidFill>
                  <a:schemeClr val="tx1"/>
                </a:solidFill>
                <a:effectLst/>
                <a:latin typeface="+mn-lt"/>
                <a:ea typeface="+mn-ea"/>
                <a:cs typeface="+mn-cs"/>
              </a:rPr>
              <a:t>at in </a:t>
            </a:r>
            <a:r>
              <a:rPr lang="en-US" sz="1200" b="0" i="0" u="none" strike="noStrike" kern="1200" baseline="0" dirty="0" smtClean="0">
                <a:solidFill>
                  <a:schemeClr val="tx1"/>
                </a:solidFill>
                <a:effectLst/>
                <a:latin typeface="+mn-lt"/>
                <a:ea typeface="+mn-ea"/>
                <a:cs typeface="+mn-cs"/>
              </a:rPr>
              <a:t>which I had regular clashes with. He was a power-hungry, self-seeking individual who so desired to have his way that if he didn’t get it, he would </a:t>
            </a:r>
            <a:r>
              <a:rPr lang="en-US" sz="1200" b="0" i="0" u="none" strike="noStrike" kern="1200" baseline="0" dirty="0" smtClean="0">
                <a:solidFill>
                  <a:schemeClr val="tx1"/>
                </a:solidFill>
                <a:effectLst/>
                <a:latin typeface="+mn-lt"/>
                <a:ea typeface="+mn-ea"/>
                <a:cs typeface="+mn-cs"/>
              </a:rPr>
              <a:t>go behind </a:t>
            </a:r>
            <a:r>
              <a:rPr lang="en-US" sz="1200" b="0" i="0" u="none" strike="noStrike" kern="1200" baseline="0" dirty="0" smtClean="0">
                <a:solidFill>
                  <a:schemeClr val="tx1"/>
                </a:solidFill>
                <a:effectLst/>
                <a:latin typeface="+mn-lt"/>
                <a:ea typeface="+mn-ea"/>
                <a:cs typeface="+mn-cs"/>
              </a:rPr>
              <a:t>the scenes with every person at that church </a:t>
            </a:r>
            <a:r>
              <a:rPr lang="en-US" sz="1200" b="0" i="0" u="none" strike="noStrike" kern="1200" baseline="0" dirty="0" smtClean="0">
                <a:solidFill>
                  <a:schemeClr val="tx1"/>
                </a:solidFill>
                <a:effectLst/>
                <a:latin typeface="+mn-lt"/>
                <a:ea typeface="+mn-ea"/>
                <a:cs typeface="+mn-cs"/>
              </a:rPr>
              <a:t>that he </a:t>
            </a:r>
            <a:r>
              <a:rPr lang="en-US" sz="1200" b="0" i="0" u="none" strike="noStrike" kern="1200" baseline="0" dirty="0" smtClean="0">
                <a:solidFill>
                  <a:schemeClr val="tx1"/>
                </a:solidFill>
                <a:effectLst/>
                <a:latin typeface="+mn-lt"/>
                <a:ea typeface="+mn-ea"/>
                <a:cs typeface="+mn-cs"/>
              </a:rPr>
              <a:t>thought he could manipulate, either giving his defense if he was on the hot bed, or making his case as a prosecutor if he had a personal agenda to achieve. </a:t>
            </a:r>
            <a:r>
              <a:rPr lang="en-US" sz="1200" b="1" i="0" dirty="0" smtClean="0"/>
              <a:t>Tit 3:10-11</a:t>
            </a:r>
            <a:r>
              <a:rPr lang="en-US" sz="1200" i="0" dirty="0" smtClean="0"/>
              <a:t> – “Reject a factious man after a first and second warning, knowing that such a man is perverted and is sinning, being self-condemned.”</a:t>
            </a:r>
            <a:r>
              <a:rPr lang="en-US" sz="1200" b="0" i="0" u="none" strike="noStrike" kern="1200" baseline="0" dirty="0" smtClean="0">
                <a:solidFill>
                  <a:schemeClr val="tx1"/>
                </a:solidFill>
                <a:effectLst/>
                <a:latin typeface="+mn-lt"/>
                <a:ea typeface="+mn-ea"/>
                <a:cs typeface="+mn-cs"/>
              </a:rPr>
              <a:t> It’s </a:t>
            </a:r>
            <a:r>
              <a:rPr lang="en-US" sz="1200" b="0" i="0" u="none" strike="noStrike" kern="1200" baseline="0" dirty="0" smtClean="0">
                <a:solidFill>
                  <a:schemeClr val="tx1"/>
                </a:solidFill>
                <a:effectLst/>
                <a:latin typeface="+mn-lt"/>
                <a:ea typeface="+mn-ea"/>
                <a:cs typeface="+mn-cs"/>
              </a:rPr>
              <a:t>not simply the wordsmith that is dangerous, but also the one who prides himself in his ability to debate a matter in which there is no logical defense. </a:t>
            </a:r>
          </a:p>
          <a:p>
            <a:pPr marL="0" lvl="0" indent="0">
              <a:buNone/>
            </a:pPr>
            <a:endParaRPr lang="en-US" sz="1200" b="0" i="0" u="none" strike="noStrike" kern="1200" baseline="0" dirty="0" smtClean="0">
              <a:solidFill>
                <a:schemeClr val="tx1"/>
              </a:solidFill>
              <a:effectLst/>
              <a:latin typeface="+mn-lt"/>
              <a:ea typeface="+mn-ea"/>
              <a:cs typeface="+mn-cs"/>
            </a:endParaRPr>
          </a:p>
          <a:p>
            <a:pPr marL="0" lvl="0" indent="0">
              <a:buNone/>
            </a:pPr>
            <a:r>
              <a:rPr lang="en-US" sz="1200" b="0" i="0" u="none" strike="noStrike" kern="1200" baseline="0" dirty="0" smtClean="0">
                <a:solidFill>
                  <a:schemeClr val="tx1"/>
                </a:solidFill>
                <a:effectLst/>
                <a:latin typeface="+mn-lt"/>
                <a:ea typeface="+mn-ea"/>
                <a:cs typeface="+mn-cs"/>
              </a:rPr>
              <a:t>This can happen in a marriage when one partner is arguing a case simply on the basis that it will make he/she feel good rather than whether it is mutually beneficial for both parties. And it may work for a time, if the victim of this manipulation is someone who is prone to think the best of their </a:t>
            </a:r>
            <a:r>
              <a:rPr lang="en-US" sz="1200" b="0" i="0" u="none" strike="noStrike" kern="1200" baseline="0" dirty="0" smtClean="0">
                <a:solidFill>
                  <a:schemeClr val="tx1"/>
                </a:solidFill>
                <a:effectLst/>
                <a:latin typeface="+mn-lt"/>
                <a:ea typeface="+mn-ea"/>
                <a:cs typeface="+mn-cs"/>
              </a:rPr>
              <a:t>mate, ignorant </a:t>
            </a:r>
            <a:r>
              <a:rPr lang="en-US" sz="1200" b="0" i="0" u="none" strike="noStrike" kern="1200" baseline="0" dirty="0" smtClean="0">
                <a:solidFill>
                  <a:schemeClr val="tx1"/>
                </a:solidFill>
                <a:effectLst/>
                <a:latin typeface="+mn-lt"/>
                <a:ea typeface="+mn-ea"/>
                <a:cs typeface="+mn-cs"/>
              </a:rPr>
              <a:t>of their scheme. But over time, this will wear the other </a:t>
            </a:r>
            <a:r>
              <a:rPr lang="en-US" sz="1200" b="0" i="0" u="none" strike="noStrike" kern="1200" baseline="0" dirty="0" smtClean="0">
                <a:solidFill>
                  <a:schemeClr val="tx1"/>
                </a:solidFill>
                <a:effectLst/>
                <a:latin typeface="+mn-lt"/>
                <a:ea typeface="+mn-ea"/>
                <a:cs typeface="+mn-cs"/>
              </a:rPr>
              <a:t>party </a:t>
            </a:r>
            <a:r>
              <a:rPr lang="en-US" sz="1200" b="0" i="0" u="none" strike="noStrike" kern="1200" baseline="0" dirty="0" smtClean="0">
                <a:solidFill>
                  <a:schemeClr val="tx1"/>
                </a:solidFill>
                <a:effectLst/>
                <a:latin typeface="+mn-lt"/>
                <a:ea typeface="+mn-ea"/>
                <a:cs typeface="+mn-cs"/>
              </a:rPr>
              <a:t>thin, and only bitterness </a:t>
            </a:r>
            <a:r>
              <a:rPr lang="en-US" sz="1200" b="0" i="0" u="none" strike="noStrike" kern="1200" baseline="0" dirty="0" smtClean="0">
                <a:solidFill>
                  <a:schemeClr val="tx1"/>
                </a:solidFill>
                <a:effectLst/>
                <a:latin typeface="+mn-lt"/>
                <a:ea typeface="+mn-ea"/>
                <a:cs typeface="+mn-cs"/>
              </a:rPr>
              <a:t>and </a:t>
            </a:r>
            <a:r>
              <a:rPr lang="en-US" sz="1200" b="0" i="0" u="none" strike="noStrike" kern="1200" baseline="0" dirty="0" smtClean="0">
                <a:solidFill>
                  <a:schemeClr val="tx1"/>
                </a:solidFill>
                <a:effectLst/>
                <a:latin typeface="+mn-lt"/>
                <a:ea typeface="+mn-ea"/>
                <a:cs typeface="+mn-cs"/>
              </a:rPr>
              <a:t>resentment will remain, destroying whatever foundation you once had. In marriage, it is not the one who can win the argument who is right. It’s what is right, what is virtuous, what is selfless, what is mutually beneficial to the family as opposed to the individual. </a:t>
            </a:r>
            <a:endParaRPr lang="en-US" sz="1200" b="0" i="0" u="none" strike="noStrike" kern="1200" baseline="0" dirty="0" smtClean="0">
              <a:solidFill>
                <a:schemeClr val="tx1"/>
              </a:solidFill>
              <a:effectLst/>
              <a:latin typeface="+mn-lt"/>
              <a:ea typeface="+mn-ea"/>
              <a:cs typeface="+mn-cs"/>
            </a:endParaRPr>
          </a:p>
          <a:p>
            <a:pPr marL="0" lvl="0" indent="0">
              <a:buNone/>
            </a:pPr>
            <a:endParaRPr lang="en-US" sz="1200" b="0" i="0" u="none" strike="noStrike" kern="1200" baseline="0" dirty="0" smtClean="0">
              <a:solidFill>
                <a:schemeClr val="tx1"/>
              </a:solidFill>
              <a:effectLst/>
              <a:latin typeface="+mn-lt"/>
              <a:ea typeface="+mn-ea"/>
              <a:cs typeface="+mn-cs"/>
            </a:endParaRPr>
          </a:p>
          <a:p>
            <a:pPr marL="0" lvl="0" indent="0">
              <a:buNone/>
            </a:pPr>
            <a:r>
              <a:rPr lang="en-US" sz="1200" b="0" i="0" u="none" strike="noStrike" kern="1200" baseline="0" dirty="0" smtClean="0">
                <a:solidFill>
                  <a:schemeClr val="tx1"/>
                </a:solidFill>
                <a:effectLst/>
                <a:latin typeface="+mn-lt"/>
                <a:ea typeface="+mn-ea"/>
                <a:cs typeface="+mn-cs"/>
              </a:rPr>
              <a:t>Be careful of this mask. Our intense desire to argue and defend our cane may be nothing more than an attempt to disguise our self-seeking. </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196184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1" smtClean="0">
                <a:solidFill>
                  <a:schemeClr val="tx1"/>
                </a:solidFill>
                <a:effectLst/>
                <a:latin typeface="+mn-lt"/>
                <a:ea typeface="+mn-ea"/>
                <a:cs typeface="+mn-cs"/>
              </a:rPr>
              <a:t>“Eros” love can be a disguse for selfishness. As we discussed a few weeks ago in our introduction to the characteristics of love, “eros” is that love between the sexes where there is passion, chemistry, and infatuation. And though the word “eros” is never found in scripture, the concept is certainly there whenever we see someone inflamed with sexual </a:t>
            </a:r>
            <a:r>
              <a:rPr lang="en-US" sz="1200" b="0" i="0" u="none" strike="noStrike" kern="1200" baseline="0" noProof="1" smtClean="0">
                <a:solidFill>
                  <a:schemeClr val="tx1"/>
                </a:solidFill>
                <a:effectLst/>
                <a:latin typeface="+mn-lt"/>
                <a:ea typeface="+mn-ea"/>
                <a:cs typeface="+mn-cs"/>
              </a:rPr>
              <a:t>desire. </a:t>
            </a:r>
            <a:r>
              <a:rPr lang="en-US" sz="1200" b="0" i="0" u="none" strike="noStrike" kern="1200" baseline="0" noProof="1" smtClean="0">
                <a:solidFill>
                  <a:schemeClr val="tx1"/>
                </a:solidFill>
                <a:effectLst/>
                <a:latin typeface="+mn-lt"/>
                <a:ea typeface="+mn-ea"/>
                <a:cs typeface="+mn-cs"/>
              </a:rPr>
              <a:t>How many of us, at some moment of our life, thought we truly loved someone only to realize later that we only loved them because they made me happy? How many of us thought we were truly in love, and nothing could ever take us away from that feeling, only to realize over time that the </a:t>
            </a:r>
            <a:r>
              <a:rPr lang="en-US" sz="1200" b="0" i="0" u="none" strike="noStrike" kern="1200" baseline="0" noProof="1" smtClean="0">
                <a:solidFill>
                  <a:schemeClr val="tx1"/>
                </a:solidFill>
                <a:effectLst/>
                <a:latin typeface="+mn-lt"/>
                <a:ea typeface="+mn-ea"/>
                <a:cs typeface="+mn-cs"/>
              </a:rPr>
              <a:t>characteristic he/she had </a:t>
            </a:r>
            <a:r>
              <a:rPr lang="en-US" sz="1200" b="0" i="0" u="none" strike="noStrike" kern="1200" baseline="0" noProof="1" smtClean="0">
                <a:solidFill>
                  <a:schemeClr val="tx1"/>
                </a:solidFill>
                <a:effectLst/>
                <a:latin typeface="+mn-lt"/>
                <a:ea typeface="+mn-ea"/>
                <a:cs typeface="+mn-cs"/>
              </a:rPr>
              <a:t>that once made such an impression on us no longer does? Many married couples who never truly understood agape love soon realize how selfish that “love” can truly be and that it is no real love at all. Hence, why </a:t>
            </a:r>
            <a:r>
              <a:rPr lang="en-US" sz="1200" b="0" i="0" u="none" strike="noStrike" kern="1200" baseline="0" noProof="1" smtClean="0">
                <a:solidFill>
                  <a:schemeClr val="tx1"/>
                </a:solidFill>
                <a:effectLst/>
                <a:latin typeface="+mn-lt"/>
                <a:ea typeface="+mn-ea"/>
                <a:cs typeface="+mn-cs"/>
              </a:rPr>
              <a:t>in a failing marriage, someone says, </a:t>
            </a:r>
            <a:r>
              <a:rPr lang="en-US" sz="1200" b="0" i="0" u="none" strike="noStrike" kern="1200" baseline="0" noProof="1" smtClean="0">
                <a:solidFill>
                  <a:schemeClr val="tx1"/>
                </a:solidFill>
                <a:effectLst/>
                <a:latin typeface="+mn-lt"/>
                <a:ea typeface="+mn-ea"/>
                <a:cs typeface="+mn-cs"/>
              </a:rPr>
              <a:t>“I don’t love you anymore”. </a:t>
            </a:r>
            <a:r>
              <a:rPr lang="en-US" baseline="0" dirty="0" smtClean="0"/>
              <a:t>“Eros” is selfish in nature, only looking for what it can receive. If it does give, it only gives in order to receive. If it fails to get what it wants or expects, bitterness or resentment develops. </a:t>
            </a:r>
            <a:r>
              <a:rPr lang="en-US" sz="1200" b="0" i="0" u="none" strike="noStrike" kern="1200" dirty="0" smtClean="0">
                <a:solidFill>
                  <a:schemeClr val="tx1"/>
                </a:solidFill>
                <a:effectLst/>
                <a:latin typeface="+mn-lt"/>
                <a:ea typeface="+mn-ea"/>
                <a:cs typeface="+mn-cs"/>
              </a:rPr>
              <a:t>The Greeks actually viewed this “love” as a dangerous, fiery, and irrational form of love that could take hold of you and possess you—an attitude shared by many later spiritual thinkers.</a:t>
            </a:r>
            <a:endParaRPr lang="en-US" dirty="0" smtClean="0"/>
          </a:p>
          <a:p>
            <a:pPr marL="0" lvl="0" indent="0">
              <a:buNone/>
            </a:pPr>
            <a:endParaRPr lang="en-US" b="0" baseline="0" noProof="1" smtClean="0"/>
          </a:p>
          <a:p>
            <a:pPr marL="0" lvl="0" indent="0">
              <a:buNone/>
            </a:pPr>
            <a:r>
              <a:rPr lang="en-US" sz="1200" b="0" i="0" u="none" strike="noStrike" kern="1200" baseline="0" noProof="1" smtClean="0">
                <a:solidFill>
                  <a:schemeClr val="tx1"/>
                </a:solidFill>
                <a:effectLst/>
                <a:latin typeface="+mn-lt"/>
                <a:ea typeface="+mn-ea"/>
                <a:cs typeface="+mn-cs"/>
              </a:rPr>
              <a:t>(2 Sam 13) When Amnon gave into his lusts concerning his half-sister Tamar, notice what occurred – </a:t>
            </a:r>
            <a:r>
              <a:rPr lang="en-US" sz="1200" b="1" i="0" u="none" strike="noStrike" kern="1200" baseline="0" noProof="1" smtClean="0">
                <a:solidFill>
                  <a:schemeClr val="tx1"/>
                </a:solidFill>
                <a:effectLst/>
                <a:latin typeface="+mn-lt"/>
                <a:ea typeface="+mn-ea"/>
                <a:cs typeface="+mn-cs"/>
              </a:rPr>
              <a:t>2 Sam 13:15</a:t>
            </a:r>
            <a:r>
              <a:rPr lang="en-US" sz="1200" b="0" i="0" u="none" strike="noStrike" kern="1200" baseline="0" noProof="1"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Then Amnon hated her with a very great hatred; for the hatred with which he hated her was greater than the love with which he had loved her.</a:t>
            </a:r>
            <a:r>
              <a:rPr lang="en-US" sz="1200" b="0" i="0" u="none" strike="noStrike" kern="1200" baseline="0" noProof="1" smtClean="0">
                <a:solidFill>
                  <a:schemeClr val="tx1"/>
                </a:solidFill>
                <a:effectLst/>
                <a:latin typeface="+mn-lt"/>
                <a:ea typeface="+mn-ea"/>
                <a:cs typeface="+mn-cs"/>
              </a:rPr>
              <a:t>” Why the sudden change? Because no matter how much pleasure he derived from what he did, it could not cover the guilty conscious it brought him. He hated Tamar because he hated himself. This type of love is no true love because it’s a love with strings attached. “I love you </a:t>
            </a:r>
            <a:r>
              <a:rPr lang="en-US" sz="1200" b="0" i="0" u="none" strike="noStrike" kern="1200" baseline="0" noProof="1" smtClean="0">
                <a:solidFill>
                  <a:schemeClr val="tx1"/>
                </a:solidFill>
                <a:effectLst/>
                <a:latin typeface="+mn-lt"/>
                <a:ea typeface="+mn-ea"/>
                <a:cs typeface="+mn-cs"/>
              </a:rPr>
              <a:t>so long </a:t>
            </a:r>
            <a:r>
              <a:rPr lang="en-US" sz="1200" b="0" i="0" u="none" strike="noStrike" kern="1200" baseline="0" noProof="1" smtClean="0">
                <a:solidFill>
                  <a:schemeClr val="tx1"/>
                </a:solidFill>
                <a:effectLst/>
                <a:latin typeface="+mn-lt"/>
                <a:ea typeface="+mn-ea"/>
                <a:cs typeface="+mn-cs"/>
              </a:rPr>
              <a:t>as it’s good for me. I love you for what I gain from love you.” Like Tamar, people are emotionally damaged from this kind of love every day because that </a:t>
            </a:r>
            <a:r>
              <a:rPr lang="en-US" sz="1200" b="0" i="0" u="none" strike="noStrike" kern="1200" baseline="0" noProof="1" smtClean="0">
                <a:solidFill>
                  <a:schemeClr val="tx1"/>
                </a:solidFill>
                <a:effectLst/>
                <a:latin typeface="+mn-lt"/>
                <a:ea typeface="+mn-ea"/>
                <a:cs typeface="+mn-cs"/>
              </a:rPr>
              <a:t>love is self-seeking.</a:t>
            </a:r>
          </a:p>
          <a:p>
            <a:pPr marL="0" lvl="0" indent="0">
              <a:buNone/>
            </a:pPr>
            <a:endParaRPr lang="en-US" sz="1200" b="0" i="0" u="none" strike="noStrike" kern="1200" baseline="0" noProof="1" smtClean="0">
              <a:solidFill>
                <a:schemeClr val="tx1"/>
              </a:solidFill>
              <a:effectLst/>
              <a:latin typeface="+mn-lt"/>
              <a:ea typeface="+mn-ea"/>
              <a:cs typeface="+mn-cs"/>
            </a:endParaRPr>
          </a:p>
          <a:p>
            <a:pPr marL="0" lvl="0" indent="0">
              <a:buNone/>
            </a:pPr>
            <a:r>
              <a:rPr lang="en-US" sz="1200" b="0" i="0" u="none" strike="noStrike" kern="1200" baseline="0" noProof="1" smtClean="0">
                <a:solidFill>
                  <a:schemeClr val="tx1"/>
                </a:solidFill>
                <a:effectLst/>
                <a:latin typeface="+mn-lt"/>
                <a:ea typeface="+mn-ea"/>
                <a:cs typeface="+mn-cs"/>
              </a:rPr>
              <a:t>This particular mask will eventually fade into obscurity and if no spiritual foundation has bene laid from which true love has developed, it leads to nothing but broken relationships.</a:t>
            </a:r>
            <a:endParaRPr lang="en-US" sz="1200" b="0" i="0" u="none" strike="noStrike" kern="1200" baseline="0" noProof="1"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122207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noProof="1" smtClean="0"/>
              <a:t>Now God is the perfect example of one who does not seek His own, isn’t He? Since God is love, that means He </a:t>
            </a:r>
            <a:r>
              <a:rPr lang="en-US" b="0" baseline="0" noProof="1" smtClean="0"/>
              <a:t>does </a:t>
            </a:r>
            <a:r>
              <a:rPr lang="en-US" b="0" baseline="0" noProof="1" smtClean="0"/>
              <a:t>not seek His own. God is not looking to advance His position or better His situation at our expense. It’s impossible for God to do that because of two </a:t>
            </a:r>
            <a:r>
              <a:rPr lang="en-US" b="0" baseline="0" noProof="1" smtClean="0"/>
              <a:t>of His qualities: </a:t>
            </a:r>
            <a:r>
              <a:rPr lang="en-US" b="0" baseline="0" noProof="1" smtClean="0"/>
              <a:t>His immutability and </a:t>
            </a:r>
            <a:r>
              <a:rPr lang="en-US" b="0" baseline="0" noProof="1" smtClean="0"/>
              <a:t>His self-sufficiency</a:t>
            </a:r>
            <a:r>
              <a:rPr lang="en-US" b="0" baseline="0" noProof="1" smtClean="0"/>
              <a:t>. That He is immutable means He does not change, He does not grow, He does not improve – God remains the same. If He were to seek personal benefit, that would mean He went from not having a benefit to having one. And to do that requires change; but change is not something God can do. </a:t>
            </a:r>
          </a:p>
          <a:p>
            <a:pPr marL="0" lvl="0" indent="0">
              <a:buNone/>
            </a:pPr>
            <a:endParaRPr lang="en-US" b="0" baseline="0" noProof="1"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noProof="1" smtClean="0"/>
              <a:t>Num 23:19</a:t>
            </a:r>
            <a:r>
              <a:rPr lang="en-US" b="0" baseline="0" noProof="1" smtClean="0"/>
              <a:t> – “</a:t>
            </a:r>
            <a:r>
              <a:rPr lang="en-US" sz="1200" b="0" i="0" kern="1200" dirty="0" smtClean="0">
                <a:solidFill>
                  <a:schemeClr val="tx1"/>
                </a:solidFill>
                <a:effectLst/>
                <a:latin typeface="+mn-lt"/>
                <a:ea typeface="+mn-ea"/>
                <a:cs typeface="+mn-cs"/>
              </a:rPr>
              <a:t>God is not a man, that He should lie, nor a son of man, that He should repent; has He said, and will He not do it? Or has He spoken, and will He not make it good?</a:t>
            </a:r>
            <a:r>
              <a:rPr lang="en-US" b="0" baseline="0" noProof="1" smtClean="0"/>
              <a:t>”</a:t>
            </a:r>
          </a:p>
          <a:p>
            <a:pPr marL="0" lvl="0" indent="0">
              <a:buNone/>
            </a:pPr>
            <a:endParaRPr lang="en-US" b="0" baseline="0" noProof="1" smtClean="0"/>
          </a:p>
          <a:p>
            <a:pPr marL="0" lvl="0" indent="0">
              <a:buNone/>
            </a:pPr>
            <a:r>
              <a:rPr lang="en-US" b="0" baseline="0" noProof="1" smtClean="0"/>
              <a:t>Anf then because </a:t>
            </a:r>
            <a:r>
              <a:rPr lang="en-US" b="0" baseline="0" noProof="1" smtClean="0"/>
              <a:t>He is self-sufficient, He is not in need of nor dependant on anything outside of Himself – He is lacking nothing. If God were to seek His own, that would imply He is </a:t>
            </a:r>
            <a:r>
              <a:rPr lang="en-US" b="0" baseline="0" noProof="1" smtClean="0"/>
              <a:t>deficient </a:t>
            </a:r>
            <a:r>
              <a:rPr lang="en-US" b="0" baseline="0" noProof="1" smtClean="0"/>
              <a:t>in some way and needs to add something to who He is. God does not seek His own because He already has everything. </a:t>
            </a:r>
          </a:p>
          <a:p>
            <a:pPr marL="0" lvl="0" indent="0">
              <a:buNone/>
            </a:pPr>
            <a:endParaRPr lang="en-US" b="0" baseline="0" noProof="1"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noProof="1" smtClean="0"/>
              <a:t>Psa </a:t>
            </a:r>
            <a:r>
              <a:rPr lang="en-US" b="1" baseline="0" noProof="1" smtClean="0"/>
              <a:t>50:10-12</a:t>
            </a:r>
            <a:r>
              <a:rPr lang="en-US" b="0" baseline="0" noProof="1" smtClean="0"/>
              <a:t> </a:t>
            </a:r>
            <a:r>
              <a:rPr lang="en-US" b="0" baseline="0" noProof="1" smtClean="0"/>
              <a:t>– </a:t>
            </a:r>
            <a:r>
              <a:rPr lang="en-US" b="0" baseline="0" noProof="1" smtClean="0"/>
              <a:t>“</a:t>
            </a:r>
            <a:r>
              <a:rPr lang="en-US" sz="1200" b="0" i="0" u="none" strike="noStrike" kern="1200" dirty="0" smtClean="0">
                <a:solidFill>
                  <a:schemeClr val="tx1"/>
                </a:solidFill>
                <a:effectLst/>
                <a:latin typeface="+mn-lt"/>
                <a:ea typeface="+mn-ea"/>
                <a:cs typeface="+mn-cs"/>
              </a:rPr>
              <a:t>For every beast of the forest is Mine, the cattle on a thousand hills. I know every bird of the mountains, and everything that moves in the field is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Mine. If I were hungry I would not tell you, for the world is Mine, and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all it contains.</a:t>
            </a:r>
            <a:r>
              <a:rPr lang="en-US" b="0" baseline="0" noProof="1" smtClean="0"/>
              <a:t>” Why </a:t>
            </a:r>
            <a:r>
              <a:rPr lang="en-US" b="0" baseline="0" noProof="1" smtClean="0"/>
              <a:t>wouldn’t He tell us? Because anything we would use to meet that need is not ours to begin with; its already His. </a:t>
            </a:r>
          </a:p>
          <a:p>
            <a:pPr marL="0" lvl="0" indent="0">
              <a:buNone/>
            </a:pPr>
            <a:endParaRPr lang="en-US" b="0" baseline="0" noProof="1" smtClean="0"/>
          </a:p>
          <a:p>
            <a:pPr marL="0" lvl="0" indent="0">
              <a:buNone/>
            </a:pPr>
            <a:r>
              <a:rPr lang="en-US" b="0" baseline="0" noProof="1" smtClean="0"/>
              <a:t>Now, in practical terms, this means God gains nothing from us in that we cannot add to the quality of His existence by giving Him anything. In His relationship with us, God is not self-seeking. So the opposite of self-seeking is seeking others’ benefit, which is what God does for us. We serve a servant God. This means we are the only ones who </a:t>
            </a:r>
            <a:r>
              <a:rPr lang="en-US" b="0" baseline="0" noProof="1" smtClean="0"/>
              <a:t>truly profit </a:t>
            </a:r>
            <a:r>
              <a:rPr lang="en-US" b="0" baseline="0" noProof="1" smtClean="0"/>
              <a:t>from our relationship with Him. God gains nothing from us, yet He gives everything to us. We take and take and take, but He gives and He gives and He gives. </a:t>
            </a:r>
          </a:p>
          <a:p>
            <a:pPr marL="0" lvl="0" indent="0">
              <a:buNone/>
            </a:pPr>
            <a:endParaRPr lang="en-US" b="0" baseline="0" noProof="1" smtClean="0"/>
          </a:p>
          <a:p>
            <a:pPr marL="0" lvl="0" indent="0">
              <a:buNone/>
            </a:pPr>
            <a:endParaRPr lang="en-US" b="0" baseline="0" noProof="1" smtClean="0"/>
          </a:p>
          <a:p>
            <a:pPr marL="0" lvl="0" indent="0">
              <a:buNone/>
            </a:pPr>
            <a:endParaRPr lang="en-US" b="0" baseline="0" noProof="1" smtClean="0"/>
          </a:p>
          <a:p>
            <a:pPr marL="0" lvl="0" indent="0">
              <a:buNone/>
            </a:pPr>
            <a:endParaRPr lang="en-US" b="0" baseline="0" noProof="1" smtClean="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116314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baseline="0" noProof="1" smtClean="0"/>
              <a:t>Likewise, Jesus perfectly embodied this </a:t>
            </a:r>
            <a:r>
              <a:rPr lang="en-US" b="0" baseline="0" noProof="1" smtClean="0"/>
              <a:t>spirit as He dwelled among men on the Earth</a:t>
            </a:r>
            <a:r>
              <a:rPr lang="en-US" b="0" baseline="0" noProof="1" smtClean="0"/>
              <a:t>. He loved the Father so much, we find Him frequently stating that He did not come to do His will, but the will of His Father in heaven.</a:t>
            </a:r>
          </a:p>
          <a:p>
            <a:pPr marL="0" lvl="0" indent="0">
              <a:buNone/>
            </a:pPr>
            <a:endParaRPr lang="en-US" b="0" baseline="0" noProof="1" smtClean="0"/>
          </a:p>
          <a:p>
            <a:pPr marL="0" lvl="0" indent="0">
              <a:buNone/>
            </a:pPr>
            <a:r>
              <a:rPr lang="en-US" b="1" baseline="0" noProof="1" smtClean="0"/>
              <a:t>John 12:49</a:t>
            </a:r>
            <a:r>
              <a:rPr lang="en-US" b="0" baseline="0" noProof="1" smtClean="0"/>
              <a:t> </a:t>
            </a:r>
            <a:r>
              <a:rPr lang="en-US" b="0" i="0" baseline="0" noProof="1" smtClean="0"/>
              <a:t>– “</a:t>
            </a:r>
            <a:r>
              <a:rPr lang="en-US" sz="1200" b="1"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I did not speak</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 My own initiative, but the Father Himself who sent Me has given Me a commandment as to what to say and what to speak.</a:t>
            </a:r>
            <a:r>
              <a:rPr lang="en-US" b="0" i="0" baseline="0" noProof="1" smtClean="0"/>
              <a:t>”</a:t>
            </a:r>
          </a:p>
          <a:p>
            <a:pPr marL="0" lvl="0" indent="0">
              <a:buNone/>
            </a:pPr>
            <a:endParaRPr lang="en-US" b="0" i="0" baseline="0" noProof="1" smtClean="0"/>
          </a:p>
          <a:p>
            <a:pPr marL="0" lvl="0" indent="0">
              <a:buNone/>
            </a:pPr>
            <a:r>
              <a:rPr lang="en-US" sz="1200" b="1" i="0" kern="1200" baseline="0" noProof="1" smtClean="0">
                <a:solidFill>
                  <a:schemeClr val="tx1"/>
                </a:solidFill>
                <a:effectLst/>
                <a:latin typeface="+mn-lt"/>
                <a:ea typeface="+mn-ea"/>
                <a:cs typeface="+mn-cs"/>
              </a:rPr>
              <a:t>John 5:30</a:t>
            </a:r>
            <a:r>
              <a:rPr lang="en-US" sz="1200" b="0" i="0" kern="1200" baseline="0" noProof="1"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 can do nothing on My own initiative. As I hear, I judge; and My judgment is just, because I do not seek My own will, but the will of Him who sent Me</a:t>
            </a:r>
            <a:r>
              <a:rPr lang="en-US" sz="1200" b="0" i="0" kern="1200" dirty="0" smtClean="0">
                <a:solidFill>
                  <a:schemeClr val="tx1"/>
                </a:solidFill>
                <a:effectLst/>
                <a:latin typeface="+mn-lt"/>
                <a:ea typeface="+mn-ea"/>
                <a:cs typeface="+mn-cs"/>
              </a:rPr>
              <a:t>.</a:t>
            </a:r>
            <a:r>
              <a:rPr lang="en-US" sz="1200" b="0" i="0" kern="1200" baseline="0" noProof="1" smtClean="0">
                <a:solidFill>
                  <a:schemeClr val="tx1"/>
                </a:solidFill>
                <a:effectLst/>
                <a:latin typeface="+mn-lt"/>
                <a:ea typeface="+mn-ea"/>
                <a:cs typeface="+mn-cs"/>
              </a:rPr>
              <a:t>”</a:t>
            </a:r>
          </a:p>
          <a:p>
            <a:pPr marL="0" lvl="0" indent="0">
              <a:buNone/>
            </a:pPr>
            <a:endParaRPr lang="en-US" sz="1200" b="0" i="0" kern="1200" baseline="0" noProof="1" smtClean="0">
              <a:solidFill>
                <a:schemeClr val="tx1"/>
              </a:solidFill>
              <a:effectLst/>
              <a:latin typeface="+mn-lt"/>
              <a:ea typeface="+mn-ea"/>
              <a:cs typeface="+mn-cs"/>
            </a:endParaRPr>
          </a:p>
          <a:p>
            <a:pPr marL="0" lvl="0" indent="0">
              <a:buNone/>
            </a:pPr>
            <a:r>
              <a:rPr lang="en-US" sz="1200" b="0" i="0" kern="1200" baseline="0" noProof="1" smtClean="0">
                <a:solidFill>
                  <a:schemeClr val="tx1"/>
                </a:solidFill>
                <a:effectLst/>
                <a:latin typeface="+mn-lt"/>
                <a:ea typeface="+mn-ea"/>
                <a:cs typeface="+mn-cs"/>
              </a:rPr>
              <a:t>Jesus did not come to this planet to gratify His own will, whether distinct or in opposition from that of His Father’s. He had no secret agenda, no separate interest and no personal advantage to pursue. And in no scenario was this attitude more present than when He went to the cross. To Jesus, it was all about the Father and what he wanted because He knew the Father’s will was the best will. He trusted in that will so much that ever if the temptation arose wherein His will was in conflict with the Father’s will, He defauted to the Father’s will.</a:t>
            </a:r>
          </a:p>
          <a:p>
            <a:pPr marL="0" lvl="0" indent="0">
              <a:buNone/>
            </a:pPr>
            <a:endParaRPr lang="en-US" sz="1200" b="0" i="0" kern="1200" baseline="0" noProof="1" smtClean="0">
              <a:solidFill>
                <a:schemeClr val="tx1"/>
              </a:solidFill>
              <a:effectLst/>
              <a:latin typeface="+mn-lt"/>
              <a:ea typeface="+mn-ea"/>
              <a:cs typeface="+mn-cs"/>
            </a:endParaRPr>
          </a:p>
          <a:p>
            <a:pPr marL="0" lvl="0" indent="0">
              <a:buNone/>
            </a:pPr>
            <a:r>
              <a:rPr lang="en-US" sz="1200" b="0" i="0" kern="1200" baseline="0" noProof="1" smtClean="0">
                <a:solidFill>
                  <a:schemeClr val="tx1"/>
                </a:solidFill>
                <a:effectLst/>
                <a:latin typeface="+mn-lt"/>
                <a:ea typeface="+mn-ea"/>
                <a:cs typeface="+mn-cs"/>
              </a:rPr>
              <a:t>Further, this attitude displayed itself in His dealings with other people.</a:t>
            </a:r>
          </a:p>
          <a:p>
            <a:pPr marL="0" lvl="0" indent="0">
              <a:buNone/>
            </a:pPr>
            <a:endParaRPr lang="en-US" sz="1200" b="0" i="0" kern="1200" baseline="0" noProof="1" smtClean="0">
              <a:solidFill>
                <a:schemeClr val="tx1"/>
              </a:solidFill>
              <a:effectLst/>
              <a:latin typeface="+mn-lt"/>
              <a:ea typeface="+mn-ea"/>
              <a:cs typeface="+mn-cs"/>
            </a:endParaRPr>
          </a:p>
          <a:p>
            <a:pPr marL="0" lvl="0" indent="0">
              <a:buNone/>
            </a:pPr>
            <a:r>
              <a:rPr lang="en-US" sz="1200" b="1" i="0" kern="1200" baseline="0" noProof="1" smtClean="0">
                <a:solidFill>
                  <a:schemeClr val="tx1"/>
                </a:solidFill>
                <a:effectLst/>
                <a:latin typeface="+mn-lt"/>
                <a:ea typeface="+mn-ea"/>
                <a:cs typeface="+mn-cs"/>
              </a:rPr>
              <a:t>Matt 20:28</a:t>
            </a:r>
            <a:r>
              <a:rPr lang="en-US" sz="1200" b="0" i="0" kern="1200" baseline="0" noProof="1" smtClean="0">
                <a:solidFill>
                  <a:schemeClr val="tx1"/>
                </a:solidFill>
                <a:effectLst/>
                <a:latin typeface="+mn-lt"/>
                <a:ea typeface="+mn-ea"/>
                <a:cs typeface="+mn-cs"/>
              </a:rPr>
              <a:t> – “</a:t>
            </a:r>
            <a:r>
              <a:rPr lang="en-US" i="0" dirty="0" smtClean="0"/>
              <a:t>just as the Son of Man did not come to be served, but to serve, and to give His life a ransom for many</a:t>
            </a:r>
            <a:r>
              <a:rPr lang="en-US" sz="1200" b="0" i="0" kern="1200" baseline="0" noProof="1" smtClean="0">
                <a:solidFill>
                  <a:schemeClr val="tx1"/>
                </a:solidFill>
                <a:effectLst/>
                <a:latin typeface="+mn-lt"/>
                <a:ea typeface="+mn-ea"/>
                <a:cs typeface="+mn-cs"/>
              </a:rPr>
              <a:t>”</a:t>
            </a:r>
          </a:p>
          <a:p>
            <a:pPr marL="0" lvl="0" indent="0">
              <a:buNone/>
            </a:pPr>
            <a:endParaRPr lang="en-US" sz="1200" b="0" i="0" kern="1200" baseline="0" noProof="1" smtClean="0">
              <a:solidFill>
                <a:schemeClr val="tx1"/>
              </a:solidFill>
              <a:effectLst/>
              <a:latin typeface="+mn-lt"/>
              <a:ea typeface="+mn-ea"/>
              <a:cs typeface="+mn-cs"/>
            </a:endParaRPr>
          </a:p>
          <a:p>
            <a:pPr marL="0" lvl="0" indent="0">
              <a:buNone/>
            </a:pPr>
            <a:r>
              <a:rPr lang="en-US" sz="1200" b="0" i="0" kern="1200" baseline="0" noProof="1" smtClean="0">
                <a:solidFill>
                  <a:schemeClr val="tx1"/>
                </a:solidFill>
                <a:effectLst/>
                <a:latin typeface="+mn-lt"/>
                <a:ea typeface="+mn-ea"/>
                <a:cs typeface="+mn-cs"/>
              </a:rPr>
              <a:t>Jesus came to give, not to get. He came to help, not to be helped. He came as a servant, not a ruler or dictator who just wanted others to meet His needs or desires. His whole life was an example of being other-oriented.</a:t>
            </a:r>
          </a:p>
          <a:p>
            <a:pPr marL="0" lvl="0" indent="0">
              <a:buNone/>
            </a:pPr>
            <a:endParaRPr lang="en-US" sz="1200" b="0" i="0" kern="1200" baseline="0" noProof="1" smtClean="0">
              <a:solidFill>
                <a:schemeClr val="tx1"/>
              </a:solidFill>
              <a:effectLst/>
              <a:latin typeface="+mn-lt"/>
              <a:ea typeface="+mn-ea"/>
              <a:cs typeface="+mn-cs"/>
            </a:endParaRPr>
          </a:p>
          <a:p>
            <a:pPr marL="0" lvl="0" indent="0">
              <a:buNone/>
            </a:pPr>
            <a:r>
              <a:rPr lang="en-US" sz="1200" b="1" i="0" kern="1200" baseline="0" noProof="1" smtClean="0">
                <a:solidFill>
                  <a:schemeClr val="tx1"/>
                </a:solidFill>
                <a:effectLst/>
                <a:latin typeface="+mn-lt"/>
                <a:ea typeface="+mn-ea"/>
                <a:cs typeface="+mn-cs"/>
              </a:rPr>
              <a:t>Phil 2:6-8</a:t>
            </a:r>
            <a:r>
              <a:rPr lang="en-US" sz="1200" b="0" i="0" kern="1200" baseline="0" noProof="1" smtClean="0">
                <a:solidFill>
                  <a:schemeClr val="tx1"/>
                </a:solidFill>
                <a:effectLst/>
                <a:latin typeface="+mn-lt"/>
                <a:ea typeface="+mn-ea"/>
                <a:cs typeface="+mn-cs"/>
              </a:rPr>
              <a:t> – “</a:t>
            </a:r>
            <a:r>
              <a:rPr lang="en-US" sz="1200" i="0" dirty="0" smtClean="0"/>
              <a:t>although He existed in the form of God, did not regard equality with God a thing to be grasped,</a:t>
            </a:r>
            <a:r>
              <a:rPr lang="en-US" sz="1200" i="0" baseline="0" dirty="0" smtClean="0"/>
              <a:t> </a:t>
            </a:r>
            <a:r>
              <a:rPr lang="en-US" sz="1200" i="0" dirty="0" smtClean="0"/>
              <a:t>but emptied Himself, taking the form of a bond-servant, and being made in the likeness of men.</a:t>
            </a:r>
            <a:r>
              <a:rPr lang="en-US" sz="1200" i="0" baseline="0" dirty="0" smtClean="0"/>
              <a:t> </a:t>
            </a:r>
            <a:r>
              <a:rPr lang="en-US" sz="1200" i="0" dirty="0" smtClean="0"/>
              <a:t>Being found in appearance as a man, He humbled Himself by becoming obedient to the point of death, even death on a cross</a:t>
            </a:r>
            <a:r>
              <a:rPr lang="en-US" sz="1200" b="0" i="0" kern="1200" baseline="0" noProof="1" smtClean="0">
                <a:solidFill>
                  <a:schemeClr val="tx1"/>
                </a:solidFill>
                <a:effectLst/>
                <a:latin typeface="+mn-lt"/>
                <a:ea typeface="+mn-ea"/>
                <a:cs typeface="+mn-cs"/>
              </a:rPr>
              <a:t>”</a:t>
            </a:r>
          </a:p>
          <a:p>
            <a:pPr marL="0" lvl="0" indent="0">
              <a:buNone/>
            </a:pPr>
            <a:endParaRPr lang="en-US" sz="1200" b="0" i="0" kern="1200" baseline="0" noProof="1" smtClean="0">
              <a:solidFill>
                <a:schemeClr val="tx1"/>
              </a:solidFill>
              <a:effectLst/>
              <a:latin typeface="+mn-lt"/>
              <a:ea typeface="+mn-ea"/>
              <a:cs typeface="+mn-cs"/>
            </a:endParaRPr>
          </a:p>
          <a:p>
            <a:pPr marL="0" lvl="0" indent="0">
              <a:buNone/>
            </a:pPr>
            <a:r>
              <a:rPr lang="en-US" sz="1200" b="0" i="0" kern="1200" baseline="0" noProof="1" smtClean="0">
                <a:solidFill>
                  <a:schemeClr val="tx1"/>
                </a:solidFill>
                <a:effectLst/>
                <a:latin typeface="+mn-lt"/>
                <a:ea typeface="+mn-ea"/>
                <a:cs typeface="+mn-cs"/>
              </a:rPr>
              <a:t>Think about what is being said here. </a:t>
            </a:r>
            <a:r>
              <a:rPr lang="en-US" sz="1200" kern="1200" dirty="0" smtClean="0">
                <a:solidFill>
                  <a:schemeClr val="tx1"/>
                </a:solidFill>
                <a:effectLst/>
                <a:latin typeface="+mn-lt"/>
                <a:ea typeface="+mn-ea"/>
                <a:cs typeface="+mn-cs"/>
              </a:rPr>
              <a:t>The incarnation was the journey of all journeys. Here He is in heaven, scores of angels surrounding Him and heaping upon Him all the glory that is due. And then here we are down here, in a rotten and deplorable mess. We see how sinful this world is. We made that bed all by ourselves. And Jesus owes us nothing because what we really deserve is justice; and if justice were done, we’d have already been wiped off the face of the Earth and sent straight to hell because we’ve asked for it. That is what is owed us. That is what justice demands, and I don’t want to be treated with justice by Jesus because that would be it for me. But He emptied Himself. This does not mean He was any less God, it simply means He gave up the privileges associated with being God.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gave up the privileges of deity and the glory that was His in heaven, and He came down here to this cesspit and allowed people to slap Him in the face and gloat at the spectacle of his suffering. He came down here so people could spit on Him and beat Him with their fists. How could He do such a thing? How could He allow it? Because He emptied Himself. When the word became flesh, it started out as a tiny little dot the size of a period on a peasant girl’s womb. And I don’t know how that tiny microcosm of an existence controlled the universe. That’s way past my pay grade. But I absolutely believe it because the bible says so. But an act of selflessness. He didn’t owe us anything. He came here because we needed Him. You know what we would have said if asked to do that “Why should I go down there? I didn’t cause this, these people got themselves in that mess, let them get themselves out of it”. But that wasn’t the attitude of Christ. Nor did He come because people begged for Him to come. No, Paul said in Romans 5 that we were enemies basking in our self-destructive tendencies without a care in the world for what sin was doing to us. Jesus came not because called for him or wanted Him, but because we needed Him. And so He emptied Himself. And we’ll never be able to understand what it was like for Him to come down to a place so diseased with selfishness and wickedness. Oh how it must have made His skin crawl to be here. It must have looked like someone had beaten this planet with the ugly stick. Yet He came. And that’s the heart of the gospel, folks, that you and I take this example we find in Christ and develop this kind of attitude.</a:t>
            </a:r>
            <a:endParaRPr lang="en-US" b="0" i="0" baseline="0" noProof="1"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134013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dirty="0" smtClean="0"/>
              <a:t>Putting</a:t>
            </a:r>
            <a:r>
              <a:rPr lang="en-US" sz="1200" b="0" i="0" baseline="0" dirty="0" smtClean="0"/>
              <a:t> on a selfless attitude that loves others at the expense of oneself will cause me to completely redefine my life for the better, and in three ways.</a:t>
            </a:r>
            <a:endParaRPr lang="en-US" sz="1200" b="0" i="0" dirty="0" smtClean="0"/>
          </a:p>
          <a:p>
            <a:pPr marL="0" lvl="0" indent="0">
              <a:buNone/>
            </a:pPr>
            <a:endParaRPr lang="en-US" sz="1200" b="0" i="0" dirty="0" smtClean="0"/>
          </a:p>
          <a:p>
            <a:pPr marL="0" lvl="0" indent="0">
              <a:buNone/>
            </a:pPr>
            <a:r>
              <a:rPr lang="en-US" sz="1200" b="0" i="0" dirty="0" smtClean="0"/>
              <a:t>1.</a:t>
            </a:r>
            <a:r>
              <a:rPr lang="en-US" sz="1200" b="0" i="0" baseline="0" dirty="0" smtClean="0"/>
              <a:t> </a:t>
            </a:r>
            <a:r>
              <a:rPr lang="en-US" sz="1200" b="0" i="0" dirty="0" smtClean="0"/>
              <a:t>Redefines </a:t>
            </a:r>
            <a:r>
              <a:rPr lang="en-US" sz="1200" b="0" i="0" dirty="0" smtClean="0"/>
              <a:t>what completes us – </a:t>
            </a:r>
            <a:r>
              <a:rPr lang="en-US" sz="1200" b="1" i="0" dirty="0" smtClean="0"/>
              <a:t>Col 2:10a</a:t>
            </a:r>
            <a:r>
              <a:rPr lang="en-US" sz="1200" i="0" dirty="0" smtClean="0"/>
              <a:t> – “and in Him you have been made complete”.  Understand the implication of this. Whatever</a:t>
            </a:r>
            <a:r>
              <a:rPr lang="en-US" sz="1200" i="0" baseline="0" dirty="0" smtClean="0"/>
              <a:t> significance we’re searching </a:t>
            </a:r>
            <a:r>
              <a:rPr lang="en-US" sz="1200" i="0" baseline="0" dirty="0" smtClean="0"/>
              <a:t>for in life, </a:t>
            </a:r>
            <a:r>
              <a:rPr lang="en-US" sz="1200" i="0" baseline="0" dirty="0" smtClean="0"/>
              <a:t>whatever gain, whatever high standing, everything we could ever hope to be or achieve that is actually going to matter for all eternity is </a:t>
            </a:r>
            <a:r>
              <a:rPr lang="en-US" sz="1200" i="0" u="sng" baseline="0" dirty="0" smtClean="0"/>
              <a:t>being in Christ</a:t>
            </a:r>
            <a:r>
              <a:rPr lang="en-US" sz="1200" i="0" baseline="0" dirty="0" smtClean="0"/>
              <a:t>. That’s it. That’s the highest that we could ever achieve, and its higher in </a:t>
            </a:r>
            <a:r>
              <a:rPr lang="en-US" sz="1200" i="0" baseline="0" dirty="0" smtClean="0"/>
              <a:t>standing </a:t>
            </a:r>
            <a:r>
              <a:rPr lang="en-US" sz="1200" i="0" baseline="0" dirty="0" smtClean="0"/>
              <a:t>than we could ever possibly imagine</a:t>
            </a:r>
            <a:r>
              <a:rPr lang="en-US" sz="1200" i="0" baseline="0" dirty="0" smtClean="0"/>
              <a:t>. </a:t>
            </a:r>
            <a:r>
              <a:rPr lang="en-US" sz="1200" i="0" baseline="0" dirty="0" smtClean="0"/>
              <a:t>Being a Christian is the highest we could ever achieve. “But I </a:t>
            </a:r>
            <a:r>
              <a:rPr lang="en-US" sz="1200" i="0" baseline="0" dirty="0" smtClean="0"/>
              <a:t>want to be something great in the church!” Be </a:t>
            </a:r>
            <a:r>
              <a:rPr lang="en-US" sz="1200" i="0" baseline="0" dirty="0" smtClean="0"/>
              <a:t>fully and complete in Christ, </a:t>
            </a:r>
            <a:r>
              <a:rPr lang="en-US" sz="1200" i="0" baseline="0" dirty="0" smtClean="0"/>
              <a:t>and you will be. </a:t>
            </a:r>
            <a:r>
              <a:rPr lang="en-US" sz="1200" i="0" baseline="0" dirty="0" smtClean="0"/>
              <a:t>But the world will hate you. “But I want the world to like me too.” No, you can’t have that unless you sacrifice your Christian morals which will lose the respect of the faithful. Remember, when Paul crucified himself to the world, the world crucified itself to Paul. And so we need to quit worrying about what others think and worry about what Jesus thinks. Because when we’re totally consumed with being in Him, we’ll stop seeking those things that benefit us. And that will help us start loving the way that He loved, which will radically change every relationship I </a:t>
            </a:r>
            <a:r>
              <a:rPr lang="en-US" sz="1200" i="0" baseline="0" dirty="0" smtClean="0"/>
              <a:t>have.</a:t>
            </a:r>
          </a:p>
          <a:p>
            <a:pPr marL="0" lvl="0" indent="0">
              <a:buNone/>
            </a:pPr>
            <a:endParaRPr lang="en-US" sz="1200" i="0" dirty="0" smtClean="0"/>
          </a:p>
          <a:p>
            <a:pPr marL="0" lvl="0" indent="0">
              <a:buNone/>
            </a:pPr>
            <a:r>
              <a:rPr lang="en-US" sz="1200" b="0" i="0" baseline="0" noProof="1" smtClean="0"/>
              <a:t>2. </a:t>
            </a:r>
            <a:r>
              <a:rPr lang="en-US" b="0" baseline="0" noProof="1" smtClean="0"/>
              <a:t>Redefines </a:t>
            </a:r>
            <a:r>
              <a:rPr lang="en-US" b="0" baseline="0" noProof="1" smtClean="0"/>
              <a:t>every relationship we are in. When we are struggling to love another person, typically what is happening is that that person is doing something that we experience negatively or is failing to do something that we would experience positively. “I can’t love my spouse because he/she keeps doing </a:t>
            </a:r>
            <a:r>
              <a:rPr lang="en-US" b="0" baseline="0" noProof="1" smtClean="0"/>
              <a:t>A</a:t>
            </a:r>
            <a:r>
              <a:rPr lang="en-US" b="0" baseline="0" noProof="1" smtClean="0"/>
              <a:t>, B, and C and he/she never does X, Y, and Z.” Whenever we find ourselves thinking in this way, the problem is not that we are struggling to love them. The problem is that we have forgotten what love is. Love does not look to its own things. Love, in no way, shape, or form, depends on the actions of others for it to exists or even thrive. While it may be easier to love someone who treats us exactly how we would like to be treated, this is not a better form of love than the secular humanist or the atheist can muster up. Jesus, though, taught us to love our enemies and we can only do this if we embrace the radical idea that love does not seek its own. And that will redefine every single one of our </a:t>
            </a:r>
            <a:r>
              <a:rPr lang="en-US" b="0" baseline="0" noProof="1" smtClean="0"/>
              <a:t>relationships. </a:t>
            </a:r>
            <a:r>
              <a:rPr lang="en-US" sz="1200" b="1" i="0" dirty="0" smtClean="0"/>
              <a:t>Phil </a:t>
            </a:r>
            <a:r>
              <a:rPr lang="en-US" sz="1200" b="1" i="0" dirty="0" smtClean="0"/>
              <a:t>2:3-4</a:t>
            </a:r>
            <a:r>
              <a:rPr lang="en-US" sz="1200" i="0" dirty="0" smtClean="0"/>
              <a:t> – “Do nothing from selfishness or empty conceit, but with humility of mind regard one another as more important than yourselves;</a:t>
            </a:r>
            <a:r>
              <a:rPr lang="en-US" sz="1200" b="1" i="0" baseline="30000" dirty="0" smtClean="0"/>
              <a:t> </a:t>
            </a:r>
            <a:r>
              <a:rPr lang="en-US" sz="1200" i="0" dirty="0" smtClean="0"/>
              <a:t>do not merely look out for your own personal interests, but also for the interests of others</a:t>
            </a:r>
            <a:r>
              <a:rPr lang="en-US" sz="1200" i="0" dirty="0" smtClean="0"/>
              <a:t>.”</a:t>
            </a:r>
            <a:r>
              <a:rPr lang="en-US" sz="1200" i="0" baseline="0" dirty="0" smtClean="0"/>
              <a:t> </a:t>
            </a:r>
            <a:r>
              <a:rPr lang="en-US"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Do nothing”. What that means is that we are never, never, without exception, to do anything from selfish motives…ever. I don’t know about you, but as I seriously meditate on this part of the passage, my mind starts spinning almost out of control, thinking, “Why did I do this, why do I do that, who am I thinking mostly about when I act this way, or respond that way? I mean, never, ever, ever do anything with selfish motives? Okay starting today, no more doing anything with a selfish motive. How will tomorrow look different than every other day I have lived on this earth? Would you even know me, would my wife recognize me?”</a:t>
            </a:r>
            <a:endParaRPr lang="en-US" b="0" baseline="0" noProof="1" smtClean="0"/>
          </a:p>
          <a:p>
            <a:pPr marL="228600" lvl="0" indent="-228600">
              <a:buAutoNum type="arabicParenR"/>
            </a:pPr>
            <a:endParaRPr lang="en-US" b="0" baseline="0" noProof="1" smtClean="0"/>
          </a:p>
          <a:p>
            <a:pPr marL="0" lvl="0" indent="0">
              <a:buNone/>
            </a:pPr>
            <a:r>
              <a:rPr lang="en-US" b="0" baseline="0" noProof="1" smtClean="0"/>
              <a:t>3. Redefines </a:t>
            </a:r>
            <a:r>
              <a:rPr lang="en-US" b="0" baseline="0" noProof="1" smtClean="0"/>
              <a:t>“rights” and “liberties”. Remember when we were very little, kindergarten age? What was the first lesson lesson our parents and our kindergarten teachers tried to teach us when it came down to our relationship with other kids? The importance of sharing. Herein was the idea that something may technically be mine, but that the right thing to do is to share those good things with others who don’t have what I have, whether it’s a toy, a cookie, etc. And children eventually pick that up, some sooner than others. So how did we as an adult generation get to be less mature than children as we constantly banter about our “rights” at the expense of </a:t>
            </a:r>
            <a:r>
              <a:rPr lang="en-US" b="0" baseline="0" noProof="1" smtClean="0"/>
              <a:t>others?</a:t>
            </a:r>
            <a:r>
              <a:rPr lang="en-US" sz="1200" b="1" i="0" dirty="0" smtClean="0"/>
              <a:t>1 </a:t>
            </a:r>
            <a:r>
              <a:rPr lang="en-US" sz="1200" b="1" i="0" dirty="0" smtClean="0"/>
              <a:t>Cor 10:23</a:t>
            </a:r>
            <a:r>
              <a:rPr lang="en-US" sz="1200" i="0" dirty="0" smtClean="0"/>
              <a:t> – “All things are lawful, but </a:t>
            </a:r>
            <a:r>
              <a:rPr lang="en-US" sz="1200" i="0" u="sng" dirty="0" smtClean="0"/>
              <a:t>not all things are profitable</a:t>
            </a:r>
            <a:r>
              <a:rPr lang="en-US" sz="1200" i="0" dirty="0" smtClean="0"/>
              <a:t>. All things are lawful, but </a:t>
            </a:r>
            <a:r>
              <a:rPr lang="en-US" sz="1200" i="0" u="sng" dirty="0" smtClean="0"/>
              <a:t>not all things edify</a:t>
            </a:r>
            <a:r>
              <a:rPr lang="en-US" sz="1200" i="0" dirty="0" smtClean="0"/>
              <a:t>.”</a:t>
            </a:r>
            <a:endParaRPr lang="en-US" b="0" baseline="0" noProof="1"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403084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22/02/2019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22/02/2019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22/02/2019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22/02/2019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22/02/2019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22/02/2019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22/02/2019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22/02/2019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22/02/2019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22/02/2019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22/02/2019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22/02/2019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400" b="1" dirty="0" smtClean="0"/>
              <a:t>Love Does Not Seek Its Own</a:t>
            </a:r>
            <a:endParaRPr lang="en-US" sz="5400" b="1" dirty="0"/>
          </a:p>
        </p:txBody>
      </p:sp>
      <p:sp>
        <p:nvSpPr>
          <p:cNvPr id="26" name="Content Placeholder 3"/>
          <p:cNvSpPr>
            <a:spLocks noGrp="1"/>
          </p:cNvSpPr>
          <p:nvPr>
            <p:ph idx="1"/>
          </p:nvPr>
        </p:nvSpPr>
        <p:spPr>
          <a:xfrm>
            <a:off x="668213" y="962666"/>
            <a:ext cx="6374031" cy="1275567"/>
          </a:xfrm>
          <a:ln w="28575">
            <a:solidFill>
              <a:schemeClr val="tx1"/>
            </a:solidFill>
          </a:ln>
        </p:spPr>
        <p:txBody>
          <a:bodyPr>
            <a:noAutofit/>
          </a:bodyPr>
          <a:lstStyle/>
          <a:p>
            <a:pPr marL="0" indent="0">
              <a:buNone/>
            </a:pPr>
            <a:r>
              <a:rPr lang="en-US" sz="3100" dirty="0" smtClean="0"/>
              <a:t>“seek” </a:t>
            </a:r>
            <a:r>
              <a:rPr lang="en-US" sz="3100" dirty="0" smtClean="0">
                <a:solidFill>
                  <a:schemeClr val="tx1"/>
                </a:solidFill>
              </a:rPr>
              <a:t>= “</a:t>
            </a:r>
            <a:r>
              <a:rPr lang="es-GT" sz="3100" dirty="0"/>
              <a:t>zéteó</a:t>
            </a:r>
            <a:r>
              <a:rPr lang="en-US" sz="3100" dirty="0" smtClean="0">
                <a:solidFill>
                  <a:schemeClr val="tx1"/>
                </a:solidFill>
              </a:rPr>
              <a:t>” </a:t>
            </a:r>
          </a:p>
          <a:p>
            <a:pPr marL="0" indent="0">
              <a:buNone/>
            </a:pPr>
            <a:r>
              <a:rPr lang="en-US" sz="3100" dirty="0" smtClean="0"/>
              <a:t>“intense searching and investigating”</a:t>
            </a:r>
            <a:endParaRPr lang="en-US" sz="3100" u="sng" dirty="0"/>
          </a:p>
        </p:txBody>
      </p:sp>
      <p:pic>
        <p:nvPicPr>
          <p:cNvPr id="5" name="Picture 4"/>
          <p:cNvPicPr>
            <a:picLocks noChangeAspect="1"/>
          </p:cNvPicPr>
          <p:nvPr/>
        </p:nvPicPr>
        <p:blipFill>
          <a:blip r:embed="rId3"/>
          <a:stretch>
            <a:fillRect/>
          </a:stretch>
        </p:blipFill>
        <p:spPr>
          <a:xfrm>
            <a:off x="7146734" y="962666"/>
            <a:ext cx="1874436" cy="1275567"/>
          </a:xfrm>
          <a:prstGeom prst="rect">
            <a:avLst/>
          </a:prstGeom>
        </p:spPr>
      </p:pic>
      <p:sp>
        <p:nvSpPr>
          <p:cNvPr id="7" name="Content Placeholder 3"/>
          <p:cNvSpPr txBox="1">
            <a:spLocks/>
          </p:cNvSpPr>
          <p:nvPr/>
        </p:nvSpPr>
        <p:spPr>
          <a:xfrm>
            <a:off x="668212" y="2336374"/>
            <a:ext cx="4790892" cy="4391972"/>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3100" b="1" u="sng" dirty="0" smtClean="0"/>
              <a:t>The Corinthians Problem</a:t>
            </a:r>
          </a:p>
          <a:p>
            <a:pPr>
              <a:lnSpc>
                <a:spcPct val="150000"/>
              </a:lnSpc>
              <a:buFont typeface="Wingdings" panose="05000000000000000000" pitchFamily="2" charset="2"/>
              <a:buChar char="§"/>
            </a:pPr>
            <a:r>
              <a:rPr lang="en-US" sz="2600" dirty="0" smtClean="0"/>
              <a:t>Divisiveness – 1 Cor 1 - 3</a:t>
            </a:r>
          </a:p>
          <a:p>
            <a:pPr>
              <a:lnSpc>
                <a:spcPct val="150000"/>
              </a:lnSpc>
              <a:buFont typeface="Wingdings" panose="05000000000000000000" pitchFamily="2" charset="2"/>
              <a:buChar char="§"/>
            </a:pPr>
            <a:r>
              <a:rPr lang="en-US" sz="2600" dirty="0" smtClean="0"/>
              <a:t>Attitude Toward Paul – 1 Cor 4</a:t>
            </a:r>
          </a:p>
          <a:p>
            <a:pPr>
              <a:lnSpc>
                <a:spcPct val="150000"/>
              </a:lnSpc>
              <a:buFont typeface="Wingdings" panose="05000000000000000000" pitchFamily="2" charset="2"/>
              <a:buChar char="§"/>
            </a:pPr>
            <a:r>
              <a:rPr lang="en-US" sz="2600" dirty="0" smtClean="0"/>
              <a:t>Suing Christians – 1 Cor 6</a:t>
            </a:r>
          </a:p>
          <a:p>
            <a:pPr>
              <a:lnSpc>
                <a:spcPct val="150000"/>
              </a:lnSpc>
              <a:buFont typeface="Wingdings" panose="05000000000000000000" pitchFamily="2" charset="2"/>
              <a:buChar char="§"/>
            </a:pPr>
            <a:r>
              <a:rPr lang="en-US" sz="2600" dirty="0" smtClean="0"/>
              <a:t>The Lord’s Supper – 1 Cor 11</a:t>
            </a:r>
          </a:p>
          <a:p>
            <a:pPr>
              <a:lnSpc>
                <a:spcPct val="150000"/>
              </a:lnSpc>
              <a:buFont typeface="Wingdings" panose="05000000000000000000" pitchFamily="2" charset="2"/>
              <a:buChar char="§"/>
            </a:pPr>
            <a:r>
              <a:rPr lang="en-US" sz="2600" dirty="0" smtClean="0"/>
              <a:t>Spiritua</a:t>
            </a:r>
            <a:r>
              <a:rPr lang="en-US" sz="2600" dirty="0"/>
              <a:t>l</a:t>
            </a:r>
            <a:r>
              <a:rPr lang="en-US" sz="2600" dirty="0" smtClean="0"/>
              <a:t> Gifts – 1 Cor 12</a:t>
            </a:r>
            <a:endParaRPr lang="en-US" sz="2600" dirty="0"/>
          </a:p>
        </p:txBody>
      </p:sp>
      <p:pic>
        <p:nvPicPr>
          <p:cNvPr id="1030" name="Picture 6" descr="Image result for self seeking"/>
          <p:cNvPicPr>
            <a:picLocks noChangeAspect="1" noChangeArrowheads="1"/>
          </p:cNvPicPr>
          <p:nvPr/>
        </p:nvPicPr>
        <p:blipFill rotWithShape="1">
          <a:blip r:embed="rId4">
            <a:extLst>
              <a:ext uri="{28A0092B-C50C-407E-A947-70E740481C1C}">
                <a14:useLocalDpi xmlns:a14="http://schemas.microsoft.com/office/drawing/2010/main" val="0"/>
              </a:ext>
            </a:extLst>
          </a:blip>
          <a:srcRect l="4086" t="3981" r="3819" b="1553"/>
          <a:stretch/>
        </p:blipFill>
        <p:spPr bwMode="auto">
          <a:xfrm>
            <a:off x="5568287" y="2336374"/>
            <a:ext cx="3452883" cy="439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1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500"/>
                                        <p:tgtEl>
                                          <p:spTgt spid="7">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500"/>
                                        <p:tgtEl>
                                          <p:spTgt spid="7">
                                            <p:txEl>
                                              <p:pRg st="4" end="4"/>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500"/>
                                        <p:tgtEl>
                                          <p:spTgt spid="7">
                                            <p:txEl>
                                              <p:pRg st="5" end="5"/>
                                            </p:txEl>
                                          </p:spTgt>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fade">
                                      <p:cBhvr>
                                        <p:cTn id="5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b="1" dirty="0" smtClean="0"/>
              <a:t>Selfishness Is A Master Of Disguise</a:t>
            </a:r>
            <a:endParaRPr lang="en-US" b="1" dirty="0"/>
          </a:p>
        </p:txBody>
      </p:sp>
      <p:sp>
        <p:nvSpPr>
          <p:cNvPr id="26" name="Content Placeholder 3"/>
          <p:cNvSpPr>
            <a:spLocks noGrp="1"/>
          </p:cNvSpPr>
          <p:nvPr>
            <p:ph idx="1"/>
          </p:nvPr>
        </p:nvSpPr>
        <p:spPr>
          <a:xfrm>
            <a:off x="668213" y="689711"/>
            <a:ext cx="8366605" cy="2026194"/>
          </a:xfrm>
          <a:ln w="28575">
            <a:solidFill>
              <a:schemeClr val="tx1"/>
            </a:solidFill>
          </a:ln>
        </p:spPr>
        <p:txBody>
          <a:bodyPr>
            <a:noAutofit/>
          </a:bodyPr>
          <a:lstStyle/>
          <a:p>
            <a:pPr>
              <a:buFont typeface="Wingdings" panose="05000000000000000000" pitchFamily="2" charset="2"/>
              <a:buChar char="§"/>
            </a:pPr>
            <a:r>
              <a:rPr lang="en-US" sz="3100" dirty="0" smtClean="0"/>
              <a:t>Wordsmith</a:t>
            </a:r>
          </a:p>
          <a:p>
            <a:pPr lvl="1">
              <a:buFont typeface="Courier New" panose="02070309020205020404" pitchFamily="49" charset="0"/>
              <a:buChar char="o"/>
            </a:pPr>
            <a:r>
              <a:rPr lang="en-US" sz="1800" b="1" i="0" dirty="0"/>
              <a:t>Matt 22:15-16</a:t>
            </a:r>
            <a:r>
              <a:rPr lang="en-US" sz="1800" i="0" dirty="0"/>
              <a:t> – “Then the Pharisees went and plotted together how they might trap Him in what He said. And they sent their disciples to Him, along with the Herodians, saying, “Teacher, we know that You are truthful and teach the way of God in truth, and defer to no one; for You are not partial to any.”</a:t>
            </a:r>
            <a:endParaRPr lang="en-US" sz="1800" i="0"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113" r="14907"/>
          <a:stretch/>
        </p:blipFill>
        <p:spPr>
          <a:xfrm>
            <a:off x="4912666" y="2811440"/>
            <a:ext cx="4122152" cy="39305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13" y="2811440"/>
            <a:ext cx="4122151" cy="3930554"/>
          </a:xfrm>
          <a:prstGeom prst="rect">
            <a:avLst/>
          </a:prstGeom>
        </p:spPr>
      </p:pic>
    </p:spTree>
    <p:extLst>
      <p:ext uri="{BB962C8B-B14F-4D97-AF65-F5344CB8AC3E}">
        <p14:creationId xmlns:p14="http://schemas.microsoft.com/office/powerpoint/2010/main" val="58666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fade">
                                      <p:cBhvr>
                                        <p:cTn id="20" dur="500"/>
                                        <p:tgtEl>
                                          <p:spTgt spid="2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b="1" dirty="0" smtClean="0"/>
              <a:t>Selfishness Is A Master Of Disguise</a:t>
            </a:r>
            <a:endParaRPr lang="en-US" b="1" dirty="0"/>
          </a:p>
        </p:txBody>
      </p:sp>
      <p:sp>
        <p:nvSpPr>
          <p:cNvPr id="26" name="Content Placeholder 3"/>
          <p:cNvSpPr>
            <a:spLocks noGrp="1"/>
          </p:cNvSpPr>
          <p:nvPr>
            <p:ph idx="1"/>
          </p:nvPr>
        </p:nvSpPr>
        <p:spPr>
          <a:xfrm>
            <a:off x="559559" y="689711"/>
            <a:ext cx="8447963" cy="1835125"/>
          </a:xfrm>
          <a:ln w="28575">
            <a:solidFill>
              <a:schemeClr val="tx1"/>
            </a:solidFill>
          </a:ln>
        </p:spPr>
        <p:txBody>
          <a:bodyPr>
            <a:noAutofit/>
          </a:bodyPr>
          <a:lstStyle/>
          <a:p>
            <a:pPr>
              <a:buFont typeface="Wingdings" panose="05000000000000000000" pitchFamily="2" charset="2"/>
              <a:buChar char="§"/>
            </a:pPr>
            <a:r>
              <a:rPr lang="en-US" sz="3100" dirty="0" smtClean="0"/>
              <a:t>Wordsmith</a:t>
            </a:r>
          </a:p>
          <a:p>
            <a:pPr>
              <a:buFont typeface="Wingdings" panose="05000000000000000000" pitchFamily="2" charset="2"/>
              <a:buChar char="§"/>
            </a:pPr>
            <a:r>
              <a:rPr lang="en-US" sz="3100" dirty="0" smtClean="0"/>
              <a:t>Attorney</a:t>
            </a:r>
          </a:p>
          <a:p>
            <a:pPr lvl="1">
              <a:buFont typeface="Courier New" panose="02070309020205020404" pitchFamily="49" charset="0"/>
              <a:buChar char="o"/>
            </a:pPr>
            <a:r>
              <a:rPr lang="en-US" sz="1780" b="1" i="0" dirty="0" smtClean="0"/>
              <a:t>Tit 3:10-11</a:t>
            </a:r>
            <a:r>
              <a:rPr lang="en-US" sz="1780" i="0" dirty="0" smtClean="0"/>
              <a:t> – “</a:t>
            </a:r>
            <a:r>
              <a:rPr lang="en-US" sz="1780" i="0" dirty="0"/>
              <a:t>Reject a factious man after a first and second </a:t>
            </a:r>
            <a:r>
              <a:rPr lang="en-US" sz="1780" i="0" dirty="0" smtClean="0"/>
              <a:t>warning, knowing </a:t>
            </a:r>
            <a:r>
              <a:rPr lang="en-US" sz="1780" i="0" dirty="0"/>
              <a:t>that such a man is perverted and is sinning, being self-condemned.</a:t>
            </a:r>
            <a:r>
              <a:rPr lang="en-US" sz="1780" i="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59" y="2620370"/>
            <a:ext cx="4026089" cy="41352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830" y="2620370"/>
            <a:ext cx="4312691" cy="4135272"/>
          </a:xfrm>
          <a:prstGeom prst="rect">
            <a:avLst/>
          </a:prstGeom>
        </p:spPr>
      </p:pic>
    </p:spTree>
    <p:extLst>
      <p:ext uri="{BB962C8B-B14F-4D97-AF65-F5344CB8AC3E}">
        <p14:creationId xmlns:p14="http://schemas.microsoft.com/office/powerpoint/2010/main" val="131542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fade">
                                      <p:cBhvr>
                                        <p:cTn id="7" dur="500"/>
                                        <p:tgtEl>
                                          <p:spTgt spid="2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b="1" dirty="0" smtClean="0"/>
              <a:t>Selfishness Is A Master Of Disguise</a:t>
            </a:r>
            <a:endParaRPr lang="en-US" b="1" dirty="0"/>
          </a:p>
        </p:txBody>
      </p:sp>
      <p:sp>
        <p:nvSpPr>
          <p:cNvPr id="26" name="Content Placeholder 3"/>
          <p:cNvSpPr>
            <a:spLocks noGrp="1"/>
          </p:cNvSpPr>
          <p:nvPr>
            <p:ph idx="1"/>
          </p:nvPr>
        </p:nvSpPr>
        <p:spPr>
          <a:xfrm>
            <a:off x="668213" y="676063"/>
            <a:ext cx="8366605" cy="2626695"/>
          </a:xfrm>
          <a:ln w="28575">
            <a:solidFill>
              <a:schemeClr val="tx1"/>
            </a:solidFill>
          </a:ln>
        </p:spPr>
        <p:txBody>
          <a:bodyPr>
            <a:noAutofit/>
          </a:bodyPr>
          <a:lstStyle/>
          <a:p>
            <a:pPr>
              <a:buFont typeface="Wingdings" panose="05000000000000000000" pitchFamily="2" charset="2"/>
              <a:buChar char="§"/>
            </a:pPr>
            <a:r>
              <a:rPr lang="en-US" sz="3100" dirty="0" smtClean="0"/>
              <a:t>Wordsmith</a:t>
            </a:r>
          </a:p>
          <a:p>
            <a:pPr>
              <a:buFont typeface="Wingdings" panose="05000000000000000000" pitchFamily="2" charset="2"/>
              <a:buChar char="§"/>
            </a:pPr>
            <a:r>
              <a:rPr lang="en-US" sz="3100" dirty="0" smtClean="0"/>
              <a:t>Attorney</a:t>
            </a:r>
          </a:p>
          <a:p>
            <a:pPr>
              <a:buFont typeface="Wingdings" panose="05000000000000000000" pitchFamily="2" charset="2"/>
              <a:buChar char="§"/>
            </a:pPr>
            <a:r>
              <a:rPr lang="en-US" sz="3100" dirty="0" smtClean="0"/>
              <a:t>“Eros” Love</a:t>
            </a:r>
          </a:p>
          <a:p>
            <a:pPr lvl="1">
              <a:buFont typeface="Courier New" panose="02070309020205020404" pitchFamily="49" charset="0"/>
              <a:buChar char="o"/>
            </a:pPr>
            <a:r>
              <a:rPr lang="en-US" sz="1800" b="1" i="0" noProof="1">
                <a:solidFill>
                  <a:schemeClr val="tx1"/>
                </a:solidFill>
              </a:rPr>
              <a:t>2 Sam 13:15</a:t>
            </a:r>
            <a:r>
              <a:rPr lang="en-US" sz="1800" i="0" noProof="1">
                <a:solidFill>
                  <a:schemeClr val="tx1"/>
                </a:solidFill>
              </a:rPr>
              <a:t> – “</a:t>
            </a:r>
            <a:r>
              <a:rPr lang="en-US" sz="1800" i="0" dirty="0">
                <a:solidFill>
                  <a:schemeClr val="tx1"/>
                </a:solidFill>
              </a:rPr>
              <a:t>Then Amnon hated her with a very great hatred; for the hatred with which he hated her was greater than the love with which he had loved her.</a:t>
            </a:r>
            <a:r>
              <a:rPr lang="en-US" sz="1800" i="0" noProof="1">
                <a:solidFill>
                  <a:schemeClr val="tx1"/>
                </a:solidFill>
              </a:rPr>
              <a:t>”</a:t>
            </a:r>
            <a:endParaRPr lang="en-US" sz="1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14" y="3398293"/>
            <a:ext cx="4053912" cy="334370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779" t="21615" r="15611"/>
          <a:stretch/>
        </p:blipFill>
        <p:spPr>
          <a:xfrm>
            <a:off x="4817660" y="3398293"/>
            <a:ext cx="4217158" cy="3343701"/>
          </a:xfrm>
          <a:prstGeom prst="rect">
            <a:avLst/>
          </a:prstGeom>
        </p:spPr>
      </p:pic>
    </p:spTree>
    <p:extLst>
      <p:ext uri="{BB962C8B-B14F-4D97-AF65-F5344CB8AC3E}">
        <p14:creationId xmlns:p14="http://schemas.microsoft.com/office/powerpoint/2010/main" val="150861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animEffect transition="in" filter="fade">
                                      <p:cBhvr>
                                        <p:cTn id="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400" b="1" dirty="0" smtClean="0"/>
              <a:t>God Does Not Seek His Own</a:t>
            </a:r>
            <a:endParaRPr lang="en-US" sz="5400" b="1" dirty="0"/>
          </a:p>
        </p:txBody>
      </p:sp>
      <p:sp>
        <p:nvSpPr>
          <p:cNvPr id="26" name="Content Placeholder 3"/>
          <p:cNvSpPr>
            <a:spLocks noGrp="1"/>
          </p:cNvSpPr>
          <p:nvPr>
            <p:ph idx="1"/>
          </p:nvPr>
        </p:nvSpPr>
        <p:spPr>
          <a:xfrm>
            <a:off x="719391" y="960389"/>
            <a:ext cx="4016382" cy="811544"/>
          </a:xfrm>
          <a:ln w="38100">
            <a:solidFill>
              <a:schemeClr val="tx1"/>
            </a:solidFill>
          </a:ln>
        </p:spPr>
        <p:txBody>
          <a:bodyPr>
            <a:noAutofit/>
          </a:bodyPr>
          <a:lstStyle/>
          <a:p>
            <a:pPr marL="0" indent="0" algn="ctr">
              <a:buNone/>
            </a:pPr>
            <a:r>
              <a:rPr lang="en-US" sz="4800" dirty="0" smtClean="0"/>
              <a:t>Immutable</a:t>
            </a:r>
            <a:endParaRPr lang="en-US" sz="4800" dirty="0"/>
          </a:p>
        </p:txBody>
      </p:sp>
      <p:sp>
        <p:nvSpPr>
          <p:cNvPr id="8" name="Content Placeholder 3"/>
          <p:cNvSpPr txBox="1">
            <a:spLocks/>
          </p:cNvSpPr>
          <p:nvPr/>
        </p:nvSpPr>
        <p:spPr>
          <a:xfrm>
            <a:off x="4831308" y="960390"/>
            <a:ext cx="4162567" cy="811544"/>
          </a:xfrm>
          <a:prstGeom prst="rect">
            <a:avLst/>
          </a:prstGeom>
          <a:ln w="38100">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4800" dirty="0" smtClean="0"/>
              <a:t>Self-Sufficient</a:t>
            </a:r>
            <a:endParaRPr lang="en-US" sz="4800" dirty="0"/>
          </a:p>
        </p:txBody>
      </p:sp>
      <p:sp>
        <p:nvSpPr>
          <p:cNvPr id="3" name="Down Arrow 2"/>
          <p:cNvSpPr/>
          <p:nvPr/>
        </p:nvSpPr>
        <p:spPr>
          <a:xfrm rot="19872135">
            <a:off x="1868368" y="1844082"/>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Down Arrow 8"/>
          <p:cNvSpPr/>
          <p:nvPr/>
        </p:nvSpPr>
        <p:spPr>
          <a:xfrm rot="1229631">
            <a:off x="7558010" y="1846434"/>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098" name="Picture 2" descr="Image result for num 23:19"/>
          <p:cNvPicPr>
            <a:picLocks noChangeAspect="1" noChangeArrowheads="1"/>
          </p:cNvPicPr>
          <p:nvPr/>
        </p:nvPicPr>
        <p:blipFill rotWithShape="1">
          <a:blip r:embed="rId3">
            <a:extLst>
              <a:ext uri="{28A0092B-C50C-407E-A947-70E740481C1C}">
                <a14:useLocalDpi xmlns:a14="http://schemas.microsoft.com/office/drawing/2010/main" val="0"/>
              </a:ext>
            </a:extLst>
          </a:blip>
          <a:srcRect l="16689" t="16712" r="16202" b="16458"/>
          <a:stretch/>
        </p:blipFill>
        <p:spPr bwMode="auto">
          <a:xfrm>
            <a:off x="668215" y="2878716"/>
            <a:ext cx="4067558" cy="38632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salm 50:12"/>
          <p:cNvPicPr>
            <a:picLocks noChangeAspect="1" noChangeArrowheads="1"/>
          </p:cNvPicPr>
          <p:nvPr/>
        </p:nvPicPr>
        <p:blipFill rotWithShape="1">
          <a:blip r:embed="rId4">
            <a:extLst>
              <a:ext uri="{28A0092B-C50C-407E-A947-70E740481C1C}">
                <a14:useLocalDpi xmlns:a14="http://schemas.microsoft.com/office/drawing/2010/main" val="0"/>
              </a:ext>
            </a:extLst>
          </a:blip>
          <a:srcRect t="1535" r="14949" b="34334"/>
          <a:stretch/>
        </p:blipFill>
        <p:spPr bwMode="auto">
          <a:xfrm>
            <a:off x="4831308" y="2878716"/>
            <a:ext cx="4162567" cy="386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1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8" grpId="0" animBg="1"/>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200" b="1" dirty="0" smtClean="0"/>
              <a:t>Jesus Does Not Seek His Own</a:t>
            </a:r>
            <a:endParaRPr lang="en-US" sz="5200" b="1" dirty="0"/>
          </a:p>
        </p:txBody>
      </p:sp>
      <p:sp>
        <p:nvSpPr>
          <p:cNvPr id="26" name="Content Placeholder 3"/>
          <p:cNvSpPr>
            <a:spLocks noGrp="1"/>
          </p:cNvSpPr>
          <p:nvPr>
            <p:ph idx="1"/>
          </p:nvPr>
        </p:nvSpPr>
        <p:spPr>
          <a:xfrm>
            <a:off x="668213" y="962666"/>
            <a:ext cx="8352957" cy="5792976"/>
          </a:xfrm>
          <a:ln w="28575">
            <a:solidFill>
              <a:schemeClr val="tx1"/>
            </a:solidFill>
          </a:ln>
        </p:spPr>
        <p:txBody>
          <a:bodyPr>
            <a:noAutofit/>
          </a:bodyPr>
          <a:lstStyle/>
          <a:p>
            <a:r>
              <a:rPr lang="en-US" sz="3500" dirty="0" smtClean="0"/>
              <a:t>In His attitude toward the Father</a:t>
            </a:r>
          </a:p>
          <a:p>
            <a:pPr lvl="1"/>
            <a:r>
              <a:rPr lang="en-US" sz="2100" b="1" i="0" noProof="1" smtClean="0"/>
              <a:t>John </a:t>
            </a:r>
            <a:r>
              <a:rPr lang="en-US" sz="2100" b="1" i="0" noProof="1"/>
              <a:t>12:49</a:t>
            </a:r>
            <a:r>
              <a:rPr lang="en-US" sz="2100" i="0" noProof="1"/>
              <a:t> – “</a:t>
            </a:r>
            <a:r>
              <a:rPr lang="en-US" sz="2100" b="1" i="0" baseline="30000" dirty="0">
                <a:solidFill>
                  <a:schemeClr val="tx1"/>
                </a:solidFill>
              </a:rPr>
              <a:t> </a:t>
            </a:r>
            <a:r>
              <a:rPr lang="en-US" sz="2100" i="0" dirty="0">
                <a:solidFill>
                  <a:schemeClr val="tx1"/>
                </a:solidFill>
              </a:rPr>
              <a:t>For I did not speak on My own initiative, but the Father Himself who sent Me has given Me a commandment as to what to say and what to speak</a:t>
            </a:r>
            <a:r>
              <a:rPr lang="en-US" sz="2100" i="0" dirty="0" smtClean="0">
                <a:solidFill>
                  <a:schemeClr val="tx1"/>
                </a:solidFill>
              </a:rPr>
              <a:t>.</a:t>
            </a:r>
            <a:r>
              <a:rPr lang="en-US" sz="2100" i="0" noProof="1" smtClean="0"/>
              <a:t>”</a:t>
            </a:r>
          </a:p>
          <a:p>
            <a:pPr lvl="1"/>
            <a:r>
              <a:rPr lang="en-US" sz="2100" b="1" i="0" noProof="1" smtClean="0">
                <a:solidFill>
                  <a:schemeClr val="tx1"/>
                </a:solidFill>
              </a:rPr>
              <a:t>John </a:t>
            </a:r>
            <a:r>
              <a:rPr lang="en-US" sz="2100" b="1" i="0" noProof="1">
                <a:solidFill>
                  <a:schemeClr val="tx1"/>
                </a:solidFill>
              </a:rPr>
              <a:t>5:30</a:t>
            </a:r>
            <a:r>
              <a:rPr lang="en-US" sz="2100" i="0" noProof="1">
                <a:solidFill>
                  <a:schemeClr val="tx1"/>
                </a:solidFill>
              </a:rPr>
              <a:t> – “</a:t>
            </a:r>
            <a:r>
              <a:rPr lang="en-US" sz="2100" i="0" dirty="0">
                <a:solidFill>
                  <a:schemeClr val="tx1"/>
                </a:solidFill>
              </a:rPr>
              <a:t>I can do nothing on My own initiative. As I hear, I judge; and My judgment is just, because I do not seek My own will, but the will of Him who sent </a:t>
            </a:r>
            <a:r>
              <a:rPr lang="en-US" sz="2100" i="0" dirty="0" smtClean="0">
                <a:solidFill>
                  <a:schemeClr val="tx1"/>
                </a:solidFill>
              </a:rPr>
              <a:t>Me.</a:t>
            </a:r>
            <a:r>
              <a:rPr lang="en-US" sz="2100" i="0" noProof="1" smtClean="0">
                <a:solidFill>
                  <a:schemeClr val="tx1"/>
                </a:solidFill>
              </a:rPr>
              <a:t>”</a:t>
            </a:r>
          </a:p>
          <a:p>
            <a:r>
              <a:rPr lang="en-US" sz="3500" noProof="1" smtClean="0">
                <a:solidFill>
                  <a:schemeClr val="tx1"/>
                </a:solidFill>
              </a:rPr>
              <a:t>In His attitude toward people</a:t>
            </a:r>
          </a:p>
          <a:p>
            <a:pPr lvl="1"/>
            <a:r>
              <a:rPr lang="en-US" sz="2100" b="1" i="0" dirty="0" smtClean="0"/>
              <a:t>Matt 20:28</a:t>
            </a:r>
            <a:r>
              <a:rPr lang="en-US" sz="2100" i="0" dirty="0" smtClean="0"/>
              <a:t> – “just </a:t>
            </a:r>
            <a:r>
              <a:rPr lang="en-US" sz="2100" i="0" dirty="0"/>
              <a:t>as the Son of Man did not come to be served, but to serve, and to give </a:t>
            </a:r>
            <a:r>
              <a:rPr lang="en-US" sz="2100" i="0" dirty="0" smtClean="0"/>
              <a:t>His</a:t>
            </a:r>
            <a:r>
              <a:rPr lang="en-US" sz="2100" i="0" dirty="0"/>
              <a:t> </a:t>
            </a:r>
            <a:r>
              <a:rPr lang="en-US" sz="2100" i="0" dirty="0" smtClean="0"/>
              <a:t>life </a:t>
            </a:r>
            <a:r>
              <a:rPr lang="en-US" sz="2100" i="0" dirty="0"/>
              <a:t>a ransom for many</a:t>
            </a:r>
            <a:r>
              <a:rPr lang="en-US" sz="2100" i="0" dirty="0" smtClean="0"/>
              <a:t>.”</a:t>
            </a:r>
          </a:p>
          <a:p>
            <a:pPr lvl="1"/>
            <a:r>
              <a:rPr lang="en-US" sz="2100" b="1" i="0" dirty="0" smtClean="0"/>
              <a:t>Phil 2:6-8</a:t>
            </a:r>
            <a:r>
              <a:rPr lang="en-US" sz="2100" i="0" dirty="0" smtClean="0"/>
              <a:t> – “</a:t>
            </a:r>
            <a:r>
              <a:rPr lang="en-US" sz="2100" b="1" i="0" baseline="30000" dirty="0" smtClean="0"/>
              <a:t>6</a:t>
            </a:r>
            <a:r>
              <a:rPr lang="en-US" sz="2100" i="0" dirty="0" smtClean="0"/>
              <a:t>although </a:t>
            </a:r>
            <a:r>
              <a:rPr lang="en-US" sz="2100" i="0" dirty="0"/>
              <a:t>He existed in the form of God, did not regard equality with God a thing to </a:t>
            </a:r>
            <a:r>
              <a:rPr lang="en-US" sz="2100" i="0" dirty="0" smtClean="0"/>
              <a:t>be</a:t>
            </a:r>
            <a:r>
              <a:rPr lang="en-US" sz="2100" i="0" dirty="0"/>
              <a:t> </a:t>
            </a:r>
            <a:r>
              <a:rPr lang="en-US" sz="2100" i="0" dirty="0" smtClean="0"/>
              <a:t>grasped</a:t>
            </a:r>
            <a:r>
              <a:rPr lang="en-US" sz="2100" i="0" dirty="0"/>
              <a:t>, </a:t>
            </a:r>
            <a:r>
              <a:rPr lang="en-US" sz="2100" b="1" i="0" baseline="30000" dirty="0" smtClean="0"/>
              <a:t>7</a:t>
            </a:r>
            <a:r>
              <a:rPr lang="en-US" sz="2100" i="0" dirty="0" smtClean="0"/>
              <a:t>but emptied </a:t>
            </a:r>
            <a:r>
              <a:rPr lang="en-US" sz="2100" i="0" dirty="0"/>
              <a:t>Himself, taking the form of a bond-servant, and being made in the likeness of men. </a:t>
            </a:r>
            <a:r>
              <a:rPr lang="en-US" sz="2100" b="1" i="0" baseline="30000" dirty="0" smtClean="0"/>
              <a:t>8</a:t>
            </a:r>
            <a:r>
              <a:rPr lang="en-US" sz="2100" i="0" dirty="0" smtClean="0"/>
              <a:t>Being </a:t>
            </a:r>
            <a:r>
              <a:rPr lang="en-US" sz="2100" i="0" dirty="0"/>
              <a:t>found in appearance as a man, He humbled Himself by becoming obedient to the point of death, even </a:t>
            </a:r>
            <a:r>
              <a:rPr lang="en-US" sz="2100" i="0" dirty="0" smtClean="0"/>
              <a:t>death</a:t>
            </a:r>
            <a:r>
              <a:rPr lang="en-US" sz="2100" i="0" dirty="0"/>
              <a:t> </a:t>
            </a:r>
            <a:r>
              <a:rPr lang="en-US" sz="2100" i="0" dirty="0" smtClean="0"/>
              <a:t>on </a:t>
            </a:r>
            <a:r>
              <a:rPr lang="en-US" sz="2100" i="0" dirty="0"/>
              <a:t>a cross.</a:t>
            </a:r>
            <a:r>
              <a:rPr lang="en-US" sz="2100" i="0" dirty="0" smtClean="0"/>
              <a:t>”</a:t>
            </a:r>
            <a:endParaRPr lang="en-US" sz="2100" i="0" dirty="0"/>
          </a:p>
        </p:txBody>
      </p:sp>
    </p:spTree>
    <p:extLst>
      <p:ext uri="{BB962C8B-B14F-4D97-AF65-F5344CB8AC3E}">
        <p14:creationId xmlns:p14="http://schemas.microsoft.com/office/powerpoint/2010/main" val="85216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animEffect transition="in" filter="fade">
                                      <p:cBhvr>
                                        <p:cTn id="25" dur="500"/>
                                        <p:tgtEl>
                                          <p:spTgt spid="2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xEl>
                                              <p:pRg st="4" end="4"/>
                                            </p:txEl>
                                          </p:spTgt>
                                        </p:tgtEl>
                                        <p:attrNameLst>
                                          <p:attrName>style.visibility</p:attrName>
                                        </p:attrNameLst>
                                      </p:cBhvr>
                                      <p:to>
                                        <p:strVal val="visible"/>
                                      </p:to>
                                    </p:set>
                                    <p:animEffect transition="in" filter="fade">
                                      <p:cBhvr>
                                        <p:cTn id="30" dur="500"/>
                                        <p:tgtEl>
                                          <p:spTgt spid="2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animEffect transition="in" filter="fade">
                                      <p:cBhvr>
                                        <p:cTn id="35"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300" b="1" dirty="0" smtClean="0"/>
              <a:t>Application</a:t>
            </a:r>
            <a:endParaRPr lang="en-US" sz="5300" b="1" dirty="0"/>
          </a:p>
        </p:txBody>
      </p:sp>
      <p:sp>
        <p:nvSpPr>
          <p:cNvPr id="26" name="Content Placeholder 3"/>
          <p:cNvSpPr>
            <a:spLocks noGrp="1"/>
          </p:cNvSpPr>
          <p:nvPr>
            <p:ph idx="1"/>
          </p:nvPr>
        </p:nvSpPr>
        <p:spPr>
          <a:xfrm>
            <a:off x="668213" y="864526"/>
            <a:ext cx="8352957" cy="5891116"/>
          </a:xfrm>
          <a:ln w="28575">
            <a:solidFill>
              <a:schemeClr val="tx1"/>
            </a:solidFill>
          </a:ln>
        </p:spPr>
        <p:txBody>
          <a:bodyPr>
            <a:noAutofit/>
          </a:bodyPr>
          <a:lstStyle/>
          <a:p>
            <a:r>
              <a:rPr lang="en-US" sz="3400" dirty="0" smtClean="0"/>
              <a:t>Redefines what completes us</a:t>
            </a:r>
          </a:p>
          <a:p>
            <a:pPr lvl="1"/>
            <a:r>
              <a:rPr lang="en-US" sz="2500" b="1" i="0" dirty="0" smtClean="0"/>
              <a:t>Col 2:10a</a:t>
            </a:r>
            <a:r>
              <a:rPr lang="en-US" sz="2500" i="0" dirty="0" smtClean="0"/>
              <a:t> – “</a:t>
            </a:r>
            <a:r>
              <a:rPr lang="en-US" sz="2500" i="0" dirty="0"/>
              <a:t>and in Him you have been </a:t>
            </a:r>
            <a:r>
              <a:rPr lang="en-US" sz="2500" i="0" dirty="0" smtClean="0"/>
              <a:t>made</a:t>
            </a:r>
            <a:r>
              <a:rPr lang="en-US" sz="2500" i="0" dirty="0"/>
              <a:t> </a:t>
            </a:r>
            <a:r>
              <a:rPr lang="en-US" sz="2500" i="0" dirty="0" smtClean="0"/>
              <a:t>complete”</a:t>
            </a:r>
          </a:p>
          <a:p>
            <a:r>
              <a:rPr lang="en-US" sz="3400" dirty="0" smtClean="0"/>
              <a:t>Redefines every relationship we are in</a:t>
            </a:r>
          </a:p>
          <a:p>
            <a:pPr lvl="1"/>
            <a:r>
              <a:rPr lang="en-US" sz="2500" b="1" i="0" dirty="0" smtClean="0"/>
              <a:t>Phil 2:3-4</a:t>
            </a:r>
            <a:r>
              <a:rPr lang="en-US" sz="2500" i="0" dirty="0" smtClean="0"/>
              <a:t> – “</a:t>
            </a:r>
            <a:r>
              <a:rPr lang="en-US" sz="2500" i="0" dirty="0"/>
              <a:t>Do </a:t>
            </a:r>
            <a:r>
              <a:rPr lang="en-US" sz="2500" i="0" dirty="0" smtClean="0"/>
              <a:t>nothing</a:t>
            </a:r>
            <a:r>
              <a:rPr lang="en-US" sz="2500" i="0" dirty="0"/>
              <a:t> </a:t>
            </a:r>
            <a:r>
              <a:rPr lang="en-US" sz="2500" i="0" dirty="0" smtClean="0"/>
              <a:t>from</a:t>
            </a:r>
            <a:r>
              <a:rPr lang="en-US" sz="2500" i="0" dirty="0"/>
              <a:t> </a:t>
            </a:r>
            <a:r>
              <a:rPr lang="en-US" sz="2500" i="0" dirty="0" smtClean="0"/>
              <a:t>selfishness </a:t>
            </a:r>
            <a:r>
              <a:rPr lang="en-US" sz="2500" i="0" dirty="0"/>
              <a:t>or empty conceit, but with humility of mind regard one another as more important than </a:t>
            </a:r>
            <a:r>
              <a:rPr lang="en-US" sz="2500" i="0" dirty="0" smtClean="0"/>
              <a:t>yourselves;</a:t>
            </a:r>
            <a:r>
              <a:rPr lang="en-US" sz="2500" b="1" i="0" baseline="30000" dirty="0"/>
              <a:t> </a:t>
            </a:r>
            <a:r>
              <a:rPr lang="en-US" sz="2500" i="0" dirty="0" smtClean="0"/>
              <a:t>do </a:t>
            </a:r>
            <a:r>
              <a:rPr lang="en-US" sz="2500" i="0" dirty="0"/>
              <a:t>not merely look out for your own personal interests, but also for the interests of others.</a:t>
            </a:r>
            <a:r>
              <a:rPr lang="en-US" sz="2500" i="0" dirty="0" smtClean="0"/>
              <a:t>”</a:t>
            </a:r>
          </a:p>
          <a:p>
            <a:r>
              <a:rPr lang="en-US" sz="3400" dirty="0" smtClean="0"/>
              <a:t>Redefines “rights” and “liberties”</a:t>
            </a:r>
          </a:p>
          <a:p>
            <a:pPr lvl="1"/>
            <a:r>
              <a:rPr lang="en-US" sz="2500" b="1" i="0" dirty="0"/>
              <a:t>1 Cor 10:23</a:t>
            </a:r>
            <a:r>
              <a:rPr lang="en-US" sz="2500" i="0" dirty="0"/>
              <a:t> – “All things are lawful, but </a:t>
            </a:r>
            <a:r>
              <a:rPr lang="en-US" sz="2500" i="0" u="sng" dirty="0"/>
              <a:t>not all things are profitable</a:t>
            </a:r>
            <a:r>
              <a:rPr lang="en-US" sz="2500" i="0" dirty="0"/>
              <a:t>. All things are lawful, but </a:t>
            </a:r>
            <a:r>
              <a:rPr lang="en-US" sz="2500" i="0" u="sng" dirty="0"/>
              <a:t>not all things edify</a:t>
            </a:r>
            <a:r>
              <a:rPr lang="en-US" sz="2500" i="0" dirty="0"/>
              <a:t>.”</a:t>
            </a:r>
          </a:p>
          <a:p>
            <a:pPr lvl="1"/>
            <a:endParaRPr lang="en-US" sz="2200" i="0" dirty="0"/>
          </a:p>
        </p:txBody>
      </p:sp>
    </p:spTree>
    <p:extLst>
      <p:ext uri="{BB962C8B-B14F-4D97-AF65-F5344CB8AC3E}">
        <p14:creationId xmlns:p14="http://schemas.microsoft.com/office/powerpoint/2010/main" val="18860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animEffect transition="in" filter="fade">
                                      <p:cBhvr>
                                        <p:cTn id="25" dur="500"/>
                                        <p:tgtEl>
                                          <p:spTgt spid="2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xEl>
                                              <p:pRg st="4" end="4"/>
                                            </p:txEl>
                                          </p:spTgt>
                                        </p:tgtEl>
                                        <p:attrNameLst>
                                          <p:attrName>style.visibility</p:attrName>
                                        </p:attrNameLst>
                                      </p:cBhvr>
                                      <p:to>
                                        <p:strVal val="visible"/>
                                      </p:to>
                                    </p:set>
                                    <p:animEffect transition="in" filter="fade">
                                      <p:cBhvr>
                                        <p:cTn id="30" dur="500"/>
                                        <p:tgtEl>
                                          <p:spTgt spid="2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animEffect transition="in" filter="fade">
                                      <p:cBhvr>
                                        <p:cTn id="35"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19345</TotalTime>
  <Words>3242</Words>
  <Application>Microsoft Office PowerPoint</Application>
  <PresentationFormat>On-screen Show (4:3)</PresentationFormat>
  <Paragraphs>110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Courier New</vt:lpstr>
      <vt:lpstr>Franklin Gothic Book</vt:lpstr>
      <vt:lpstr>Wingdings</vt:lpstr>
      <vt:lpstr>Crop</vt:lpstr>
      <vt:lpstr>PowerPoint Presentation</vt:lpstr>
      <vt:lpstr>Love Does Not Seek Its Own</vt:lpstr>
      <vt:lpstr>Selfishness Is A Master Of Disguise</vt:lpstr>
      <vt:lpstr>Selfishness Is A Master Of Disguise</vt:lpstr>
      <vt:lpstr>Selfishness Is A Master Of Disguise</vt:lpstr>
      <vt:lpstr>God Does Not Seek His Own</vt:lpstr>
      <vt:lpstr>Jesus Does Not Seek His Own</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310</cp:revision>
  <cp:lastPrinted>2019-02-23T22:37:17Z</cp:lastPrinted>
  <dcterms:created xsi:type="dcterms:W3CDTF">2019-01-06T23:04:10Z</dcterms:created>
  <dcterms:modified xsi:type="dcterms:W3CDTF">2019-02-23T22:39:10Z</dcterms:modified>
</cp:coreProperties>
</file>