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4" autoAdjust="0"/>
  </p:normalViewPr>
  <p:slideViewPr>
    <p:cSldViewPr snapToGrid="0">
      <p:cViewPr varScale="1">
        <p:scale>
          <a:sx n="70" d="100"/>
          <a:sy n="70" d="100"/>
        </p:scale>
        <p:origin x="22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1/03/2019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The story of</a:t>
            </a:r>
            <a:r>
              <a:rPr lang="en-US" sz="1200" i="0" kern="1200" baseline="0" dirty="0" smtClean="0">
                <a:solidFill>
                  <a:schemeClr val="tx1"/>
                </a:solidFill>
                <a:effectLst/>
                <a:latin typeface="+mn-lt"/>
                <a:ea typeface="+mn-ea"/>
                <a:cs typeface="+mn-cs"/>
              </a:rPr>
              <a:t> David &amp; Abigail is one of my favorite stories in the OT, at the very least one of my top 300 stories. David and his men have been on the run from Saul for several years and while they were hiding out in the wilderness in Carmel, they had </a:t>
            </a:r>
            <a:r>
              <a:rPr lang="en-US" sz="1200" i="0" kern="1200" baseline="0" dirty="0" smtClean="0">
                <a:solidFill>
                  <a:schemeClr val="tx1"/>
                </a:solidFill>
                <a:effectLst/>
                <a:latin typeface="+mn-lt"/>
                <a:ea typeface="+mn-ea"/>
                <a:cs typeface="+mn-cs"/>
              </a:rPr>
              <a:t>been </a:t>
            </a:r>
            <a:r>
              <a:rPr lang="en-US" sz="1200" i="0" kern="1200" baseline="0" dirty="0" smtClean="0">
                <a:solidFill>
                  <a:schemeClr val="tx1"/>
                </a:solidFill>
                <a:effectLst/>
                <a:latin typeface="+mn-lt"/>
                <a:ea typeface="+mn-ea"/>
                <a:cs typeface="+mn-cs"/>
              </a:rPr>
              <a:t>protecting some of the shepherds who worked for a wealthy man of the area named Nabal. </a:t>
            </a:r>
          </a:p>
          <a:p>
            <a:pPr lvl="0"/>
            <a:endParaRPr lang="en-US" sz="120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1 Sam 25:5-13</a:t>
            </a:r>
            <a:r>
              <a:rPr lang="en-US" sz="120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David sent ten young men; and David said to the young men, “Go up to Carmel,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visit Nabal and greet him in my name;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thus you shall say, ‘Have a long life, peace be to you, and peace be to your house, and peace be to all that you have.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Now I have heard that you have shearers; now your shepherds have been with us and we have not insulted them, nor have they missed anything all the days they were in Carmel.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Ask your young men and they will tell you. Therefore let my</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young men find favor in your eyes, for we have come on 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festive day. Please give whatever you find at hand to your servants and to your son David.’ When David’s young men came, they spoke to Nabal according to all these words in David’s name; then they waited.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But Nabal answered David’s servants and said, ‘Who is David? And who is the son of Jesse? There are many servants today who are each breaking away from his master.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Shall I then take my bread and my water and my meat that I have slaughtered for my shearers, and give it to men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whose origin I do not know?’</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 David’s young men retraced their way and went back; and they came and told him according to all these words.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David said to his men, ‘Each of you gird on his sword.’ So each man girded on his sword. And David also girded on his sword, and about four hundred men went up behind David while two hundred stayed with the baggage.”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What’s interesting about this text is that it is sandwiched between two chapters where David showed abundant mercy to King Saul by sparing his life, even at the expense of</a:t>
            </a:r>
            <a:r>
              <a:rPr lang="en-US" sz="1200" b="0" i="0" kern="1200" baseline="0" dirty="0" smtClean="0">
                <a:solidFill>
                  <a:schemeClr val="tx1"/>
                </a:solidFill>
                <a:effectLst/>
                <a:latin typeface="+mn-lt"/>
                <a:ea typeface="+mn-ea"/>
                <a:cs typeface="+mn-cs"/>
              </a:rPr>
              <a:t> the advice of his own men. But David was in some kind of place here in chapter 25 where </a:t>
            </a:r>
            <a:r>
              <a:rPr lang="en-US" sz="1200" b="0" i="0" kern="1200" baseline="0" dirty="0" smtClean="0">
                <a:solidFill>
                  <a:schemeClr val="tx1"/>
                </a:solidFill>
                <a:effectLst/>
                <a:latin typeface="+mn-lt"/>
                <a:ea typeface="+mn-ea"/>
                <a:cs typeface="+mn-cs"/>
              </a:rPr>
              <a:t>when </a:t>
            </a:r>
            <a:r>
              <a:rPr lang="en-US" sz="1200" b="0" i="0" kern="1200" baseline="0" dirty="0" smtClean="0">
                <a:solidFill>
                  <a:schemeClr val="tx1"/>
                </a:solidFill>
                <a:effectLst/>
                <a:latin typeface="+mn-lt"/>
                <a:ea typeface="+mn-ea"/>
                <a:cs typeface="+mn-cs"/>
              </a:rPr>
              <a:t>Nabal insulted him, it greatly provoked David to want to go teach Nabal a lesson Nabal likely would not have lived through. And if it hadn’t been for Abigail, David certainly would have done something he would have later regretted.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Have you ever had one of those “gird on your sword” moments, where everything seems to be going smoothly and then someone says something insulting or inconsiderate to you? Something you heard on the news just set you off, and by the way, that’s what most news outlets are trying to do now, instill anger and wrath in its listeners and turn </a:t>
            </a:r>
            <a:r>
              <a:rPr lang="en-US" sz="1200" b="0" i="0" kern="1200" baseline="0" dirty="0" smtClean="0">
                <a:solidFill>
                  <a:schemeClr val="tx1"/>
                </a:solidFill>
                <a:effectLst/>
                <a:latin typeface="+mn-lt"/>
                <a:ea typeface="+mn-ea"/>
                <a:cs typeface="+mn-cs"/>
              </a:rPr>
              <a:t>fellow Americans against one another. </a:t>
            </a:r>
            <a:r>
              <a:rPr lang="en-US" sz="1200" b="0" i="0" kern="1200" baseline="0" dirty="0" smtClean="0">
                <a:solidFill>
                  <a:schemeClr val="tx1"/>
                </a:solidFill>
                <a:effectLst/>
                <a:latin typeface="+mn-lt"/>
                <a:ea typeface="+mn-ea"/>
                <a:cs typeface="+mn-cs"/>
              </a:rPr>
              <a:t>Maybe you are at the DMV on your lunch break trying to renew your license and what should be an “in and out” job is taking forever because a couple of knuckleheads in front of you can’t seem to get their act together. I don’t see how you public school teachers do it – the arguments, the back talk, the theft, the harassment, the fears over safety. Or you’re driving your car and you’re with your family and some other driver just goes </a:t>
            </a:r>
            <a:r>
              <a:rPr lang="en-US" sz="1200" b="0" i="0" kern="1200" baseline="0" dirty="0" smtClean="0">
                <a:solidFill>
                  <a:schemeClr val="tx1"/>
                </a:solidFill>
                <a:effectLst/>
                <a:latin typeface="+mn-lt"/>
                <a:ea typeface="+mn-ea"/>
                <a:cs typeface="+mn-cs"/>
              </a:rPr>
              <a:t>and </a:t>
            </a:r>
            <a:r>
              <a:rPr lang="en-US" sz="1200" b="0" i="0" kern="1200" baseline="0" dirty="0" smtClean="0">
                <a:solidFill>
                  <a:schemeClr val="tx1"/>
                </a:solidFill>
                <a:effectLst/>
                <a:latin typeface="+mn-lt"/>
                <a:ea typeface="+mn-ea"/>
                <a:cs typeface="+mn-cs"/>
              </a:rPr>
              <a:t>does the idiot thing that puts you and your family’s life in jeopardy. Boy, telemarketers just burn my biscuits.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Brethren, we just live in a world that encourages us to </a:t>
            </a:r>
            <a:r>
              <a:rPr lang="en-US" sz="1200" b="0" i="0" kern="1200" baseline="0" dirty="0" smtClean="0">
                <a:solidFill>
                  <a:schemeClr val="tx1"/>
                </a:solidFill>
                <a:effectLst/>
                <a:latin typeface="+mn-lt"/>
                <a:ea typeface="+mn-ea"/>
                <a:cs typeface="+mn-cs"/>
              </a:rPr>
              <a:t>get </a:t>
            </a:r>
            <a:r>
              <a:rPr lang="en-US" sz="1200" b="0" i="0" kern="1200" baseline="0" dirty="0" smtClean="0">
                <a:solidFill>
                  <a:schemeClr val="tx1"/>
                </a:solidFill>
                <a:effectLst/>
                <a:latin typeface="+mn-lt"/>
                <a:ea typeface="+mn-ea"/>
                <a:cs typeface="+mn-cs"/>
              </a:rPr>
              <a:t>angry, to act by our instincts which sure can be emotionally satisfying </a:t>
            </a:r>
            <a:r>
              <a:rPr lang="en-US" sz="1200" b="0" i="0" kern="1200" baseline="0" dirty="0" smtClean="0">
                <a:solidFill>
                  <a:schemeClr val="tx1"/>
                </a:solidFill>
                <a:effectLst/>
                <a:latin typeface="+mn-lt"/>
                <a:ea typeface="+mn-ea"/>
                <a:cs typeface="+mn-cs"/>
              </a:rPr>
              <a:t>at the time</a:t>
            </a:r>
            <a:r>
              <a:rPr lang="en-US" sz="1200" b="0" i="0" kern="1200" baseline="0" dirty="0" smtClean="0">
                <a:solidFill>
                  <a:schemeClr val="tx1"/>
                </a:solidFill>
                <a:effectLst/>
                <a:latin typeface="+mn-lt"/>
                <a:ea typeface="+mn-ea"/>
                <a:cs typeface="+mn-cs"/>
              </a:rPr>
              <a:t>. But what we’re going to study this morning, is that despite whatever emotions we may feel when things like this happen where it is tempting to be impulsive and to give into our emotions, God is calling us to a higher state of morality than this. He would have us to supplant those negative emotions through principle, saying this in </a:t>
            </a:r>
            <a:r>
              <a:rPr lang="en-US" sz="1200" b="1" i="0" kern="1200" baseline="0" dirty="0" smtClean="0">
                <a:solidFill>
                  <a:schemeClr val="tx1"/>
                </a:solidFill>
                <a:effectLst/>
                <a:latin typeface="+mn-lt"/>
                <a:ea typeface="+mn-ea"/>
                <a:cs typeface="+mn-cs"/>
              </a:rPr>
              <a:t>1 Cor 13:5c</a:t>
            </a:r>
            <a:r>
              <a:rPr lang="en-US" sz="1200" b="0" i="0" kern="1200" baseline="0" dirty="0" smtClean="0">
                <a:solidFill>
                  <a:schemeClr val="tx1"/>
                </a:solidFill>
                <a:effectLst/>
                <a:latin typeface="+mn-lt"/>
                <a:ea typeface="+mn-ea"/>
                <a:cs typeface="+mn-cs"/>
              </a:rPr>
              <a:t> – “[Love] is not provoked”</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word “provoked” is translated from the Greek word “</a:t>
            </a:r>
            <a:r>
              <a:rPr lang="es-GT" sz="1200" dirty="0" smtClean="0"/>
              <a:t>paroxunó”, which means </a:t>
            </a:r>
            <a:r>
              <a:rPr lang="en-US" sz="1200" dirty="0" smtClean="0"/>
              <a:t>“to sharpen, stimulate, arouse anger, irritate”. It’s</a:t>
            </a:r>
            <a:r>
              <a:rPr lang="en-US" sz="1200" baseline="0" dirty="0" smtClean="0"/>
              <a:t> another one of those compound words and if you trace the two words “para” and “</a:t>
            </a:r>
            <a:r>
              <a:rPr lang="en-US" sz="1200" baseline="0" dirty="0" err="1" smtClean="0"/>
              <a:t>oxus</a:t>
            </a:r>
            <a:r>
              <a:rPr lang="en-US" sz="1200" baseline="0" dirty="0" smtClean="0"/>
              <a:t>” back and interpret them </a:t>
            </a:r>
            <a:r>
              <a:rPr lang="en-US" sz="1200" baseline="0" dirty="0" smtClean="0"/>
              <a:t>literally, </a:t>
            </a:r>
            <a:r>
              <a:rPr lang="en-US" sz="1200" baseline="0" dirty="0" smtClean="0"/>
              <a:t>as they would make sense together, it means “to cut close alongside.” It’s the idea of someone taking a knife and cutting you into the nerves and then working that knife back and forth. That is a visual that might help us to see why such an idea might mean to be provoked or irritated.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This word is used positively and negatively in scripture It is used positively in Acts 17 while Paul is walking through Athens and noticing all the idols that have been placed about. You’ll remember he even saw one that was to an unknown idol, the idea being that the Greeks assumed there were so many gods that it was </a:t>
            </a:r>
            <a:r>
              <a:rPr lang="en-US" sz="1200" b="0" baseline="0" dirty="0" smtClean="0"/>
              <a:t>likely that, </a:t>
            </a:r>
            <a:r>
              <a:rPr lang="en-US" sz="1200" b="0" baseline="0" dirty="0" smtClean="0"/>
              <a:t>in their finite </a:t>
            </a:r>
            <a:r>
              <a:rPr lang="en-US" sz="1200" b="0" baseline="0" dirty="0" smtClean="0"/>
              <a:t>knowledge, </a:t>
            </a:r>
            <a:r>
              <a:rPr lang="en-US" sz="1200" b="0" baseline="0" dirty="0" smtClean="0"/>
              <a:t>that they had missed one. So to that god(s), this one would be dedicated. So as Paul observes this…</a:t>
            </a:r>
            <a:r>
              <a:rPr lang="en-US" sz="1200" b="1" baseline="0" dirty="0" smtClean="0"/>
              <a:t>Acts 17:16</a:t>
            </a:r>
            <a:r>
              <a:rPr lang="en-US" sz="1200" b="0" baseline="0" dirty="0" smtClean="0"/>
              <a:t> – </a:t>
            </a:r>
            <a:r>
              <a:rPr lang="en-US" sz="1200" b="0" baseline="0" dirty="0" smtClean="0"/>
              <a:t>“</a:t>
            </a:r>
            <a:r>
              <a:rPr lang="en-US" sz="1200" dirty="0" smtClean="0"/>
              <a:t>…his </a:t>
            </a:r>
            <a:r>
              <a:rPr lang="en-US" sz="1200" dirty="0" smtClean="0"/>
              <a:t>spirit was being </a:t>
            </a:r>
            <a:r>
              <a:rPr lang="en-US" sz="1200" b="1" dirty="0" smtClean="0">
                <a:solidFill>
                  <a:srgbClr val="339204"/>
                </a:solidFill>
              </a:rPr>
              <a:t>provoked</a:t>
            </a:r>
            <a:r>
              <a:rPr lang="en-US" sz="1200" dirty="0" smtClean="0"/>
              <a:t> within him as he was observing the city full of idols.</a:t>
            </a:r>
            <a:r>
              <a:rPr lang="en-US" sz="1200" b="0" baseline="0" dirty="0" smtClean="0"/>
              <a:t>” The idea is he’s disturbed, upset, and righteously indignant that these people, whom he loved, could be so darkened in their understanding. And being a passionate evangelist and wanting people to be saved, it was greatly upsetting to him. And so Paul could not remain silent, and you sense how “provoked” by their lack of understanding that he really is when he preaches to them. This is a good feeling to have. It’s what drives evangelists and teachers of the gospel in that we’re “provoked” into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Heb 10:24</a:t>
            </a:r>
            <a:r>
              <a:rPr lang="en-US" sz="1200" b="0" baseline="0" dirty="0" smtClean="0"/>
              <a:t> – “</a:t>
            </a:r>
            <a:r>
              <a:rPr lang="en-US" sz="1200" dirty="0" smtClean="0"/>
              <a:t>and let us consider how to </a:t>
            </a:r>
            <a:r>
              <a:rPr lang="en-US" sz="1200" b="1" dirty="0" smtClean="0">
                <a:solidFill>
                  <a:srgbClr val="339204"/>
                </a:solidFill>
              </a:rPr>
              <a:t>stimulate</a:t>
            </a:r>
            <a:r>
              <a:rPr lang="en-US" sz="1200" dirty="0" smtClean="0"/>
              <a:t> one another to love and good deeds</a:t>
            </a:r>
            <a:r>
              <a:rPr lang="en-US" sz="1200" b="0" baseline="0" dirty="0" smtClean="0"/>
              <a:t>”. Again, a permissive use of the word in that we are to provoke love and good deeds in one another. Meaning, we’re thinking of things to say and do towards one another that might drive one another to a greater faith and devotion both toward God and toward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1 Cor 13:5</a:t>
            </a:r>
            <a:r>
              <a:rPr lang="en-US" sz="1200" b="0" baseline="0" dirty="0" smtClean="0"/>
              <a:t> is obviously talking about something else, though, because Paul is forbidding the same emotion he himself possessed in Acts 17 in another 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Acts 15:39</a:t>
            </a:r>
            <a:r>
              <a:rPr lang="en-US" sz="1200" b="0" baseline="0" dirty="0" smtClean="0"/>
              <a:t> – “</a:t>
            </a:r>
            <a:r>
              <a:rPr lang="en-US" sz="1200" dirty="0" smtClean="0"/>
              <a:t>And there occurred such </a:t>
            </a:r>
            <a:r>
              <a:rPr lang="en-US" sz="1200" b="1" dirty="0" smtClean="0">
                <a:solidFill>
                  <a:srgbClr val="FF0000"/>
                </a:solidFill>
              </a:rPr>
              <a:t>a sharp disagreement</a:t>
            </a:r>
            <a:r>
              <a:rPr lang="en-US" sz="1200" dirty="0" smtClean="0"/>
              <a:t> that they separated from one another, and Barnabas took Mark with him and sailed away to Cyprus.</a:t>
            </a:r>
            <a:r>
              <a:rPr lang="en-US" sz="1200" b="0" baseline="0" dirty="0" smtClean="0"/>
              <a:t>” It’s debatable whether this verse belongs in the “prohibitive” section because we suspect this was a disagreement that arose over a matter of judgment over John Mark’s reliability. Paul felt as if he couldn’t be </a:t>
            </a:r>
            <a:r>
              <a:rPr lang="en-US" sz="1200" b="0" baseline="0" dirty="0" smtClean="0"/>
              <a:t>trusted. </a:t>
            </a:r>
            <a:r>
              <a:rPr lang="en-US" sz="1200" b="0" baseline="0" dirty="0" smtClean="0"/>
              <a:t>Barnabas, being John Mark’s relative, believed that he could. Opinion or not, the word used seems to suggest that things got a little too ugly for them to continue together at that time and for the sake of the gospel, they needed to split up.</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406912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So the idea in 1 Cor 13:5  seems to suggest that a person who loves is not easily roused to anger or exasperated by another person or situation. This is a person who is easily offended. He is thin-skinned, touchy, short-fused, and easily flies off the handle. In other words, this is a person in whom it doesn’t take much to irritate or spur to 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KJV does something interesting with this idea – </a:t>
            </a:r>
            <a:r>
              <a:rPr lang="en-US" b="1" baseline="0" dirty="0" smtClean="0"/>
              <a:t>1 Cor 13:5</a:t>
            </a:r>
            <a:r>
              <a:rPr lang="en-US" b="0" baseline="0" dirty="0" smtClean="0"/>
              <a:t> (KJV) – “</a:t>
            </a:r>
            <a:r>
              <a:rPr lang="en-US" sz="1200" dirty="0" smtClean="0">
                <a:solidFill>
                  <a:srgbClr val="000000"/>
                </a:solidFill>
              </a:rPr>
              <a:t>Doth not behave itself unseemly, seeketh not her own, </a:t>
            </a:r>
            <a:r>
              <a:rPr lang="en-US" sz="1200" u="sng" dirty="0" smtClean="0">
                <a:solidFill>
                  <a:srgbClr val="000000"/>
                </a:solidFill>
              </a:rPr>
              <a:t>is not easily provoked</a:t>
            </a:r>
            <a:r>
              <a:rPr lang="en-US" sz="1200" dirty="0" smtClean="0">
                <a:solidFill>
                  <a:srgbClr val="000000"/>
                </a:solidFill>
              </a:rPr>
              <a:t>, thinketh no evil</a:t>
            </a:r>
            <a:r>
              <a:rPr lang="en-US" b="0" baseline="0" dirty="0" smtClean="0"/>
              <a:t>”. That word “easily” is not in the original text. It was added by the translator which has </a:t>
            </a:r>
            <a:r>
              <a:rPr lang="en-US" b="0" baseline="0" dirty="0" smtClean="0"/>
              <a:t>led </a:t>
            </a:r>
            <a:r>
              <a:rPr lang="en-US" b="0" baseline="0" dirty="0" smtClean="0"/>
              <a:t>many to wonder if the translator was indeed someone who could be easily provoked to anger. The word actually means not provoked “at all”, at least in the negative sense of the 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Love guards against being irritated; it guards against getting upset or angered by things that are said or done against it. And not </a:t>
            </a:r>
            <a:r>
              <a:rPr lang="en-US" b="0" baseline="0" dirty="0" err="1" smtClean="0"/>
              <a:t>justv</a:t>
            </a:r>
            <a:r>
              <a:rPr lang="en-US" b="0" baseline="0" dirty="0" smtClean="0"/>
              <a:t> </a:t>
            </a:r>
            <a:r>
              <a:rPr lang="en-US" b="0" baseline="0" dirty="0" smtClean="0"/>
              <a:t>the trite things. Those examples I listed earlier like standing in line at the DMV is minor. There are some serious things that provoke us to wrath. We live in a world plagued by terrorism, there are people taking children hostage, suicide bombings, vandalism, thieves who don’t care one bit that you’ve worked so hard for what you have and just think its free for them to take. Marriage and family circumstances in our country are terrible. </a:t>
            </a:r>
            <a:r>
              <a:rPr lang="en-US" sz="1200" kern="1200" dirty="0" smtClean="0">
                <a:solidFill>
                  <a:schemeClr val="tx1"/>
                </a:solidFill>
                <a:effectLst/>
                <a:latin typeface="+mn-lt"/>
                <a:ea typeface="+mn-ea"/>
                <a:cs typeface="+mn-cs"/>
              </a:rPr>
              <a:t>And all this stress and strain that people have at home where they get no peace, joy, happiness, fulfillment, and then they have to go into the public arena and face people like me when all I want I’m trying to do is buy some milk. What circumstances do they come from at home? What do they go through in their everyday personal lives? And now the abortion,</a:t>
            </a:r>
            <a:r>
              <a:rPr lang="en-US" sz="1200" kern="1200" baseline="0" dirty="0" smtClean="0">
                <a:solidFill>
                  <a:schemeClr val="tx1"/>
                </a:solidFill>
                <a:effectLst/>
                <a:latin typeface="+mn-lt"/>
                <a:ea typeface="+mn-ea"/>
                <a:cs typeface="+mn-cs"/>
              </a:rPr>
              <a:t> or shall I say infanticide, that is just becoming common place. </a:t>
            </a:r>
            <a:r>
              <a:rPr lang="en-US" sz="1200" kern="1200" dirty="0" smtClean="0">
                <a:solidFill>
                  <a:schemeClr val="tx1"/>
                </a:solidFill>
                <a:effectLst/>
                <a:latin typeface="+mn-lt"/>
                <a:ea typeface="+mn-ea"/>
                <a:cs typeface="+mn-cs"/>
              </a:rPr>
              <a:t>And I could keep going couldn’t </a:t>
            </a:r>
            <a:r>
              <a:rPr lang="en-US" sz="1200" kern="1200" dirty="0" smtClean="0">
                <a:solidFill>
                  <a:schemeClr val="tx1"/>
                </a:solidFill>
                <a:effectLst/>
                <a:latin typeface="+mn-lt"/>
                <a:ea typeface="+mn-ea"/>
                <a:cs typeface="+mn-cs"/>
              </a:rPr>
              <a:t>I? </a:t>
            </a:r>
            <a:r>
              <a:rPr lang="en-US" sz="1200" kern="1200" dirty="0" smtClean="0">
                <a:solidFill>
                  <a:schemeClr val="tx1"/>
                </a:solidFill>
                <a:effectLst/>
                <a:latin typeface="+mn-lt"/>
                <a:ea typeface="+mn-ea"/>
                <a:cs typeface="+mn-cs"/>
              </a:rPr>
              <a:t>We live in a society polluted by Satan’s gimmicks where we’re practically encouraged to</a:t>
            </a:r>
            <a:r>
              <a:rPr lang="en-US" sz="1200" kern="1200" baseline="0" dirty="0" smtClean="0">
                <a:solidFill>
                  <a:schemeClr val="tx1"/>
                </a:solidFill>
                <a:effectLst/>
                <a:latin typeface="+mn-lt"/>
                <a:ea typeface="+mn-ea"/>
                <a:cs typeface="+mn-cs"/>
              </a:rPr>
              <a:t> not only be provoked to</a:t>
            </a:r>
            <a:r>
              <a:rPr lang="en-US" sz="1200" kern="1200" dirty="0" smtClean="0">
                <a:solidFill>
                  <a:schemeClr val="tx1"/>
                </a:solidFill>
                <a:effectLst/>
                <a:latin typeface="+mn-lt"/>
                <a:ea typeface="+mn-ea"/>
                <a:cs typeface="+mn-cs"/>
              </a:rPr>
              <a:t> anger, but to stay that way.</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142139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Now much of the provocation from the world is certainly due to just how wicked things can truly be. And there is a degree to which we are afforded some righteous indignation due to the state of things, which we will discuss in a bit. But do you ever find, as I do, that so many times the things that anger us and provoke us are not so much “wicked” things that anger God? Rather, they are things that disturb my peace, things that don’t go my way, things that annoy me and upset my personal agenda and upset my personal plans. When that happens, the issue isn’t really over a matter of sin, necessarily, as much as it a matter of me being provoked and angered because of “rights”. I have my rights, my time, my property, my way, my schedule, and I don’t want anyone interfering with those things. Someone has violated some “right” that I feel as though I have, and it just perturbs me, it angers me, and I’m just seething inside.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John MacArthur – “The problem isn’t your circumstances. [The problem] is the preoccupation of your mind that you’re important, that your rights matter, that your territory is invincible. When somebody steps into your territory or violates yours rights, they trigger that anger because you’ve already predetermined that you have those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That is absolutely </a:t>
            </a:r>
            <a:r>
              <a:rPr lang="en-US" b="0" baseline="0" dirty="0" smtClean="0"/>
              <a:t>correct. </a:t>
            </a:r>
            <a:r>
              <a:rPr lang="en-US" b="0" baseline="0" dirty="0" smtClean="0"/>
              <a:t>It is an unfortunate consequence of not adhering to that prior quality of love of “not seeking your own”. The person who is intent on having his own way is going to be more easily provoked, easily angered. This not only keeps us from loving, but robs us of having any spiritual influence whatsoever – </a:t>
            </a:r>
            <a:r>
              <a:rPr lang="en-US" b="1" baseline="0" dirty="0" smtClean="0"/>
              <a:t>Eccl 7:9</a:t>
            </a:r>
            <a:r>
              <a:rPr lang="en-US" b="0" baseline="0" dirty="0" smtClean="0"/>
              <a:t> – “</a:t>
            </a:r>
            <a:r>
              <a:rPr lang="en-US" sz="1200" b="0" i="0" kern="1200" dirty="0" smtClean="0">
                <a:solidFill>
                  <a:schemeClr val="tx1"/>
                </a:solidFill>
                <a:effectLst/>
                <a:latin typeface="+mn-lt"/>
                <a:ea typeface="+mn-ea"/>
                <a:cs typeface="+mn-cs"/>
              </a:rPr>
              <a:t>Do not be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eager in your heart to be angry, for anger resides in the bosom of fools.</a:t>
            </a:r>
            <a:r>
              <a:rPr lang="en-US" b="0" baseline="0" dirty="0" smtClean="0"/>
              <a:t>” But when we’re filled with the love of Christ, we will not get angry at others when they say or do something that displeases us or when they keep us from getting our own </a:t>
            </a:r>
            <a:r>
              <a:rPr lang="en-US" b="0" baseline="0" dirty="0" smtClean="0"/>
              <a:t>way because its not about us. Its about them, how I can bless them, how I can help them, how I can love them.</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256968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ultimate example of this is God of course. 1 John 4:8 reminds us that God is love and we should therefore see in God someone who is not “provoked” in the sense that 1 Cor 13:5 is talking about. But there are also times when </a:t>
            </a:r>
            <a:r>
              <a:rPr lang="en-US" b="0" baseline="0" dirty="0" smtClean="0"/>
              <a:t>He </a:t>
            </a:r>
            <a:r>
              <a:rPr lang="en-US" b="0" baseline="0" dirty="0" smtClean="0"/>
              <a:t>is provoked. The difference is key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Not provoked – </a:t>
            </a:r>
            <a:r>
              <a:rPr lang="en-US" b="1" baseline="0" dirty="0" smtClean="0"/>
              <a:t>Psa 103:8</a:t>
            </a:r>
            <a:r>
              <a:rPr lang="en-US" b="0" baseline="0" dirty="0" smtClean="0"/>
              <a:t> – “</a:t>
            </a:r>
            <a:r>
              <a:rPr lang="en-US" dirty="0" smtClean="0"/>
              <a:t>The Lord is compassionate and gracious, slow to anger and abounding in lovingkindness.</a:t>
            </a:r>
            <a:r>
              <a:rPr lang="en-US" b="0" baseline="0" dirty="0" smtClean="0"/>
              <a:t>” This oft stated description of God is a great summation of his character. He is good to man and when man treats God poorly, He is very slow to become angry. God is not someone who would stand in the line at the DMV stamping his foot with his arms folded wondering why those guys behind the counter can’t process people any faster. I don’t believe he would be as ill towards telemarketers as we’re inclined to be. Those trite things could not anger someone who loves with the depths that our God does. But the fact that he is “slow” to anger suggests something doesn’t it? It means, God does get angry.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Num 14:18</a:t>
            </a:r>
            <a:r>
              <a:rPr lang="en-US" b="0" baseline="0" dirty="0" smtClean="0"/>
              <a:t> – “</a:t>
            </a:r>
            <a:r>
              <a:rPr lang="en-US" dirty="0" smtClean="0"/>
              <a:t>The Lord is slow to anger and abundant in lovingkindness, forgiving iniquity and transgression; but He will by no means clear the guilty, visiting the iniquity of the fathers on the children to the third and the fourth generations.</a:t>
            </a:r>
            <a:r>
              <a:rPr lang="en-US" b="0" baseline="0" dirty="0" smtClean="0"/>
              <a:t>” In other words, while he is slow to anger, there is a point when a person’s sins cannot be tolerated anymore and God acts. This is not God being provoked </a:t>
            </a:r>
            <a:r>
              <a:rPr lang="en-US" b="0" baseline="0" dirty="0" smtClean="0"/>
              <a:t>to </a:t>
            </a:r>
            <a:r>
              <a:rPr lang="en-US" sz="1200" b="0" i="0" kern="1200" dirty="0" smtClean="0">
                <a:solidFill>
                  <a:schemeClr val="tx1"/>
                </a:solidFill>
                <a:effectLst/>
                <a:latin typeface="+mn-lt"/>
                <a:ea typeface="+mn-ea"/>
                <a:cs typeface="+mn-cs"/>
              </a:rPr>
              <a:t>rain </a:t>
            </a:r>
            <a:r>
              <a:rPr lang="en-US" sz="1200" b="0" i="0" kern="1200" dirty="0" smtClean="0">
                <a:solidFill>
                  <a:schemeClr val="tx1"/>
                </a:solidFill>
                <a:effectLst/>
                <a:latin typeface="+mn-lt"/>
                <a:ea typeface="+mn-ea"/>
                <a:cs typeface="+mn-cs"/>
              </a:rPr>
              <a:t>down fire on us out of emotional frustration and impulsive anger. It’s an act of His justice.</a:t>
            </a:r>
            <a:r>
              <a:rPr lang="en-US" sz="1200" b="0" i="0" kern="1200" baseline="0" dirty="0" smtClean="0">
                <a:solidFill>
                  <a:schemeClr val="tx1"/>
                </a:solidFill>
                <a:effectLst/>
                <a:latin typeface="+mn-lt"/>
                <a:ea typeface="+mn-ea"/>
                <a:cs typeface="+mn-cs"/>
              </a:rPr>
              <a:t> And even in that, </a:t>
            </a:r>
            <a:r>
              <a:rPr lang="en-US" sz="1200" b="0" i="0" kern="1200" dirty="0" smtClean="0">
                <a:solidFill>
                  <a:schemeClr val="tx1"/>
                </a:solidFill>
                <a:effectLst/>
                <a:latin typeface="+mn-lt"/>
                <a:ea typeface="+mn-ea"/>
                <a:cs typeface="+mn-cs"/>
              </a:rPr>
              <a:t>He is still moved to only do what is necessary to bring us back to Him, out of His love for us</a:t>
            </a:r>
            <a:r>
              <a:rPr lang="en-US"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But not notice how God is provoked:</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Deut 9:7</a:t>
            </a:r>
            <a:r>
              <a:rPr lang="en-US" dirty="0" smtClean="0"/>
              <a:t> – “Remember, do not forget how you provoked the Lord your God to wrath in the wilderness; from the day that you left the land of Egypt until you arrived at this place, you have been rebellious against the Lord.” The</a:t>
            </a:r>
            <a:r>
              <a:rPr lang="en-US" baseline="0" dirty="0" smtClean="0"/>
              <a:t> generation of </a:t>
            </a:r>
            <a:r>
              <a:rPr lang="en-US" dirty="0" smtClean="0"/>
              <a:t>Israelites God rescued from Egypt</a:t>
            </a:r>
            <a:r>
              <a:rPr lang="en-US" baseline="0" dirty="0" smtClean="0"/>
              <a:t> is a perfect example of how God’s patience and anger works. He bore the burden of their sin over and over and over again. You cannot read the OT and miss how much God loved these people, how patient He was with them, just how far and how consistent in their sin they had to go until He would punish them. </a:t>
            </a:r>
            <a:r>
              <a:rPr lang="en-US" baseline="0" dirty="0" smtClean="0"/>
              <a:t>But it did reach a breaking point didn’t it?</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Judg 2:12-13</a:t>
            </a:r>
            <a:r>
              <a:rPr lang="en-US" dirty="0" smtClean="0"/>
              <a:t> – “they forsook the Lord, the God of their fathers, who had brought them out of the land of Egypt, and followed other gods from among the gods of the peoples who were around them, and bowed themselves down to them; thus they provoked the Lord to anger. So they forsook the Lord and served Baal and the Ashtaroth.”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Here’s the point. If we take this idea of “love is not provoked” to mean that even righteous indignation is disqualified, we’re missing the point. If sin no longer angers us, we’ve become indifferent and that is the opposite of love. We should be righteously angered over sin and when its </a:t>
            </a:r>
            <a:r>
              <a:rPr lang="en-US" b="0" baseline="0" dirty="0" smtClean="0"/>
              <a:t>not </a:t>
            </a:r>
            <a:r>
              <a:rPr lang="en-US" b="0" baseline="0" dirty="0" smtClean="0"/>
              <a:t>unbridled passion but operates from principle, it can drive us to act as the salt of the earth and the light of the world that God would strive us to be. The point is that God was never provoked by trite things and even His people’s sinfulness took Him a long time before He would act in judgment or wrath toward them.</a:t>
            </a:r>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34840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How was Jesus not provoked? </a:t>
            </a:r>
            <a:r>
              <a:rPr lang="en-US" sz="1200" b="1" dirty="0" smtClean="0"/>
              <a:t>Luke 9:51-56</a:t>
            </a:r>
            <a:r>
              <a:rPr lang="en-US" sz="1200" dirty="0" smtClean="0"/>
              <a:t> – “When the days were approaching for His ascension, He was determined to go to Jerusalem; and He sent messengers on ahead of Him, and they went and entered a village of the Samaritans to make arrangements for Him. But they did not receive Him, because He was traveling toward Jerusalem. When His disciples James and John saw this, they said, “Lord, do You want us to command fire to come down from heaven and consume them?” But He turned and rebuked them, and said, “You do not know what kind of spirit you are of; for the Son of Man did not come to destroy men’s lives, but to save them.” And they went on to another village.”</a:t>
            </a:r>
            <a:r>
              <a:rPr lang="en-US" sz="1200" b="1" baseline="0" dirty="0" smtClean="0"/>
              <a:t> </a:t>
            </a:r>
            <a:endParaRPr lang="en-US"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This </a:t>
            </a:r>
            <a:r>
              <a:rPr lang="en-US" sz="1200" b="0" baseline="0" dirty="0" smtClean="0"/>
              <a:t>kind of stuff didn’t provoke Jesus. Maybe He knew how faithful the Samaritans would </a:t>
            </a:r>
            <a:r>
              <a:rPr lang="en-US" sz="1200" b="0" baseline="0" dirty="0" smtClean="0"/>
              <a:t>become </a:t>
            </a:r>
            <a:r>
              <a:rPr lang="en-US" sz="1200" b="0" baseline="0" dirty="0" smtClean="0"/>
              <a:t>in time. Remember the many conversions that took place there in the first half of Acts 8 through the work of Phillip. We would not have that account to encourage us had Jesus gave in to those two sons of thunder. Have you ever felt like calling down fire on someone who annoys you? Have you ever stood in line at Chipotle on Magnolia? There’s this long line and they have one guy making sandwiches and there will be about 3 or 4 others just kind of hanging back looking like they’re doing nothing. And I’m on my lunch break and just trying to get a burrito and can’t seem to do even that. Jesus wasn’t provoked by things such as that. It wasn’t about Him and His rights, His time, His convenience. That’s what I make it about when I stand in line impatiently at Chipotle. To my shame, I’m thinking, “My time is more valuable than this. Where’s the manager? Why can’t he make those tacos any faster?”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But here are things that did provoke Jesus to anger. When He came to the temple on the Passover and saw what was occurring there - </a:t>
            </a:r>
            <a:r>
              <a:rPr lang="en-US" sz="1200" b="1" dirty="0" smtClean="0"/>
              <a:t>John 2:14-16</a:t>
            </a:r>
            <a:r>
              <a:rPr lang="en-US" sz="1200" dirty="0" smtClean="0"/>
              <a:t> – “And He found in the temple those who were selling oxen and sheep and doves, and the money changers seated at their tables. And He made a scourge of cords, and drove them all out of the temple, with the sheep and the oxen; and He poured out the coins of the money changers and overturned their tables; and to those who were selling the doves He said, ‘Take these things away; stop making My Father’s house a place of business.’” Things</a:t>
            </a:r>
            <a:r>
              <a:rPr lang="en-US" sz="1200" baseline="0" dirty="0" smtClean="0"/>
              <a:t> like this did make Jesus angry.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In Mark 3, when he was in the synagogue on the Sabbath, there was a man with a withered hand and the Pharisees were watching Him to see if He dare heal a man on the Sabbath and therefore violate their precious traditions.  </a:t>
            </a:r>
            <a:r>
              <a:rPr lang="en-US" sz="1200" b="1" dirty="0" smtClean="0"/>
              <a:t>Mark 3:4-5</a:t>
            </a:r>
            <a:r>
              <a:rPr lang="en-US" sz="1200" dirty="0" smtClean="0"/>
              <a:t> – “And He said to them, ‘Is it lawful to do good or to do harm on the Sabbath, to save a life or to kill?’ But they kept silent. After looking around at them with anger, grieved at their hardness of heart, He said to the man, ’Stretch out your hand.’ And he stretched it out, and his hand was restored.” Hearts</a:t>
            </a:r>
            <a:r>
              <a:rPr lang="en-US" sz="1200" baseline="0" dirty="0" smtClean="0"/>
              <a:t> that were so hard that they would have rather Jesus leave a disfigured man disfigured when He had the power to heal him…those kinds of things made Jesus mad.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lvl="0"/>
            <a:r>
              <a:rPr lang="en-US" sz="1200" kern="1200" dirty="0" smtClean="0">
                <a:solidFill>
                  <a:schemeClr val="tx1"/>
                </a:solidFill>
                <a:effectLst/>
                <a:latin typeface="+mn-lt"/>
                <a:ea typeface="+mn-ea"/>
                <a:cs typeface="+mn-cs"/>
              </a:rPr>
              <a:t>If we’re merely indifferent to the things that are </a:t>
            </a:r>
            <a:r>
              <a:rPr lang="en-US" sz="1200" kern="1200" dirty="0" smtClean="0">
                <a:solidFill>
                  <a:schemeClr val="tx1"/>
                </a:solidFill>
                <a:effectLst/>
                <a:latin typeface="+mn-lt"/>
                <a:ea typeface="+mn-ea"/>
                <a:cs typeface="+mn-cs"/>
              </a:rPr>
              <a:t>wrong/unjust </a:t>
            </a:r>
            <a:r>
              <a:rPr lang="en-US" sz="1200" kern="1200" dirty="0" smtClean="0">
                <a:solidFill>
                  <a:schemeClr val="tx1"/>
                </a:solidFill>
                <a:effectLst/>
                <a:latin typeface="+mn-lt"/>
                <a:ea typeface="+mn-ea"/>
                <a:cs typeface="+mn-cs"/>
              </a:rPr>
              <a:t>that we see happening in our world, we’re not necessarily behaving the right way either </a:t>
            </a:r>
            <a:r>
              <a:rPr lang="en-US" sz="1200" u="sng" kern="1200" dirty="0" smtClean="0">
                <a:solidFill>
                  <a:schemeClr val="tx1"/>
                </a:solidFill>
                <a:effectLst/>
                <a:latin typeface="+mn-lt"/>
                <a:ea typeface="+mn-ea"/>
                <a:cs typeface="+mn-cs"/>
              </a:rPr>
              <a:t>because all </a:t>
            </a:r>
            <a:r>
              <a:rPr lang="en-US" sz="1200" u="sng" kern="1200" dirty="0" smtClean="0">
                <a:solidFill>
                  <a:schemeClr val="tx1"/>
                </a:solidFill>
                <a:effectLst/>
                <a:latin typeface="+mn-lt"/>
                <a:ea typeface="+mn-ea"/>
                <a:cs typeface="+mn-cs"/>
              </a:rPr>
              <a:t>that will lead to is inaction</a:t>
            </a:r>
            <a:r>
              <a:rPr lang="en-US" sz="1200" kern="1200" dirty="0" smtClean="0">
                <a:solidFill>
                  <a:schemeClr val="tx1"/>
                </a:solidFill>
                <a:effectLst/>
                <a:latin typeface="+mn-lt"/>
                <a:ea typeface="+mn-ea"/>
                <a:cs typeface="+mn-cs"/>
              </a:rPr>
              <a:t>. In our apathy, we’ll do absolutely nothing about the evil that is around us. So there are times when our anger is justified and our negative feelings are directed properly because of circumstances. </a:t>
            </a:r>
            <a:r>
              <a:rPr lang="en-US" sz="1200" u="sng"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that does not give us permission to go around being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people who are provoked over petty, personal slights because it can so easily get out of hand making us bold enough to say to ourselves,  “Well God gives me the right to be mad”. </a:t>
            </a:r>
            <a:r>
              <a:rPr lang="en-US" b="1" baseline="0" dirty="0" smtClean="0"/>
              <a:t>Eccl 3:7-8</a:t>
            </a:r>
            <a:r>
              <a:rPr lang="en-US" b="0" baseline="0" dirty="0" smtClean="0"/>
              <a:t> – “</a:t>
            </a:r>
            <a:r>
              <a:rPr lang="en-US" sz="1200" b="0" i="0" kern="1200" dirty="0" smtClean="0">
                <a:solidFill>
                  <a:schemeClr val="tx1"/>
                </a:solidFill>
                <a:effectLst/>
                <a:latin typeface="+mn-lt"/>
                <a:ea typeface="+mn-ea"/>
                <a:cs typeface="+mn-cs"/>
              </a:rPr>
              <a:t>A time to tear apart and a time to sew together; a time to be silent and a time to speak. A time to love and a time to hate; a time for war and a time for peace.</a:t>
            </a:r>
            <a:r>
              <a:rPr lang="en-US" b="0" baseline="0" dirty="0" smtClean="0"/>
              <a:t>” We have to learn when it is appropriate to be provoked and when it is not. And studying the character of </a:t>
            </a:r>
            <a:r>
              <a:rPr lang="en-US" b="0" baseline="0" dirty="0" smtClean="0"/>
              <a:t>God and the </a:t>
            </a:r>
            <a:r>
              <a:rPr lang="en-US" b="0" baseline="0" dirty="0" smtClean="0"/>
              <a:t>life of </a:t>
            </a:r>
            <a:r>
              <a:rPr lang="en-US" b="0" baseline="0" dirty="0" smtClean="0"/>
              <a:t>Jesus will </a:t>
            </a:r>
            <a:r>
              <a:rPr lang="en-US" b="0" baseline="0" dirty="0" smtClean="0"/>
              <a:t>help us come closer to that balance. </a:t>
            </a:r>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231663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There are a lot of prayers you can pray, but Psa 64 is a good one because you really get the idea that David is just exasperated with his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Psa 64</a:t>
            </a:r>
            <a:r>
              <a:rPr lang="en-US" b="0" baseline="0" dirty="0" smtClean="0"/>
              <a:t> – </a:t>
            </a:r>
            <a:r>
              <a:rPr lang="en-US" sz="1200" i="0" dirty="0" smtClean="0"/>
              <a:t>“</a:t>
            </a:r>
            <a:r>
              <a:rPr lang="en-US" sz="1200" b="1" i="0" baseline="30000" dirty="0" smtClean="0"/>
              <a:t>1</a:t>
            </a:r>
            <a:r>
              <a:rPr lang="en-US" sz="1200" i="0" dirty="0" smtClean="0"/>
              <a:t>Hear my voice, O God, in my complaint; preserve my life from dread of the enemy. </a:t>
            </a:r>
            <a:r>
              <a:rPr lang="en-US" sz="1200" b="1" i="0" baseline="30000" dirty="0" smtClean="0"/>
              <a:t>2</a:t>
            </a:r>
            <a:r>
              <a:rPr lang="en-US" sz="1200" i="0" dirty="0" smtClean="0"/>
              <a:t>Hide me from the secret counsel of evildoers, from the tumult of those who do iniquity, </a:t>
            </a:r>
            <a:r>
              <a:rPr lang="en-US" sz="1200" b="1" i="0" baseline="30000" dirty="0" smtClean="0"/>
              <a:t>3</a:t>
            </a:r>
            <a:r>
              <a:rPr lang="en-US" sz="1200" i="0" dirty="0" smtClean="0"/>
              <a:t>who have sharpened their tongue like a sword. They aimed bitter speech as their arrow, </a:t>
            </a:r>
            <a:r>
              <a:rPr lang="en-US" sz="1200" b="1" i="0" baseline="30000" dirty="0" smtClean="0"/>
              <a:t>4</a:t>
            </a:r>
            <a:r>
              <a:rPr lang="en-US" sz="1200" i="0" dirty="0" smtClean="0"/>
              <a:t>to shoot from concealment at the blameless; suddenly they shoot at him, and do not fear. </a:t>
            </a:r>
            <a:r>
              <a:rPr lang="en-US" sz="1200" b="1" i="0" baseline="30000" dirty="0" smtClean="0"/>
              <a:t>5</a:t>
            </a:r>
            <a:r>
              <a:rPr lang="en-US" sz="1200" i="0" dirty="0" smtClean="0"/>
              <a:t>They hold fast to themselves an evil purpose; they talk of laying snares secretly; they say, ‘Who can see them?’ </a:t>
            </a:r>
            <a:r>
              <a:rPr lang="en-US" sz="1200" b="1" i="0" baseline="30000" dirty="0" smtClean="0"/>
              <a:t>6</a:t>
            </a:r>
            <a:r>
              <a:rPr lang="en-US" sz="1200" i="0" dirty="0" smtClean="0"/>
              <a:t>They devise injustices, saying, ‘We are ready with a well-conceived plot’; for the inward thought and the heart of a man are deep. </a:t>
            </a:r>
            <a:r>
              <a:rPr lang="en-US" sz="1200" b="1" i="0" baseline="30000" dirty="0" smtClean="0"/>
              <a:t>7</a:t>
            </a:r>
            <a:r>
              <a:rPr lang="en-US" sz="1200" i="0" dirty="0" smtClean="0"/>
              <a:t>But God will shoot at them with an arrow; suddenly they will be wounded. </a:t>
            </a:r>
            <a:r>
              <a:rPr lang="en-US" sz="1200" b="1" i="0" baseline="30000" dirty="0" smtClean="0"/>
              <a:t>8</a:t>
            </a:r>
            <a:r>
              <a:rPr lang="en-US" sz="1200" i="0" dirty="0" smtClean="0"/>
              <a:t>So they will make him stumble; their own tongue is against them; all who see them will shake the head. </a:t>
            </a:r>
            <a:r>
              <a:rPr lang="en-US" sz="1200" b="1" i="0" baseline="30000" dirty="0" smtClean="0"/>
              <a:t>9</a:t>
            </a:r>
            <a:r>
              <a:rPr lang="en-US" sz="1200" i="0" dirty="0" smtClean="0"/>
              <a:t>Then all men will fear, and they will declare the work of God, and will consider what He has done. </a:t>
            </a:r>
            <a:r>
              <a:rPr lang="en-US" sz="1200" b="1" i="0" baseline="30000" dirty="0" smtClean="0"/>
              <a:t>10</a:t>
            </a:r>
            <a:r>
              <a:rPr lang="en-US" sz="1200" i="0" dirty="0" smtClean="0"/>
              <a:t>The righteous man will be glad in the Lord and will take refuge in Him; and all the upright in heart will glory.”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The idea behind praying when we’re feeling provoked is that we’re relying on God to give us the clarity we really need in a moment where it seems like our emotions are overruling our sense of godly principle. Again, God wants us to cast our burdens on Him, not try to take them on by ourselves. And who hasn’t done this and been successful? Who hasn’t felt like a ticking time bomb only to go to God in prayer, humbly, penitently, and in faith, only to come out of that prayer feeling better than when we </a:t>
            </a:r>
            <a:r>
              <a:rPr lang="en-US" sz="1200" b="0" i="0" baseline="0" dirty="0" smtClean="0"/>
              <a:t>began? </a:t>
            </a:r>
            <a:r>
              <a:rPr lang="en-US" sz="1200" b="0" i="0" baseline="0" dirty="0" smtClean="0"/>
              <a:t>We must develop the self-control to first remember to pray to God before giving in to provocation. </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1105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Jas 1:19</a:t>
            </a:r>
            <a:r>
              <a:rPr lang="en-US" b="0" baseline="0" dirty="0" smtClean="0"/>
              <a:t> – “</a:t>
            </a:r>
            <a:r>
              <a:rPr lang="en-US" sz="1200" i="0" dirty="0" smtClean="0"/>
              <a:t>This you know, my beloved brethren. But everyone must be quick to hear, slow to speak and slow to anger</a:t>
            </a:r>
            <a:r>
              <a:rPr lang="en-US" b="0" baseline="0" dirty="0" smtClean="0"/>
              <a:t>”.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Love </a:t>
            </a:r>
            <a:r>
              <a:rPr lang="en-US" b="0" baseline="0" dirty="0" smtClean="0"/>
              <a:t>puts on the brakes. Being hot tempered usually involves making snap judgments, seeking instant vindication, and refusing to grant second chances. True love does not jump to conclusions. True love refuses to take revenge or hastily judge another. Rather, love seeks to understand. It’s empathetic. And sympathetic. You have passed the test of true love when in the midst of conflict you keep a cool head. Love does not go about with the safety off and the hammer cocked. Loving another means its difficult to get angry towards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t>Prov 10:19</a:t>
            </a:r>
            <a:r>
              <a:rPr lang="en-US" sz="1400" i="0" dirty="0" smtClean="0"/>
              <a:t> – “</a:t>
            </a:r>
            <a:r>
              <a:rPr lang="en-US" i="0" dirty="0" smtClean="0"/>
              <a:t>When there are many words, transgression is unavoidable, but he who restrains his lips is wise.</a:t>
            </a:r>
            <a:r>
              <a:rPr lang="en-US" sz="1400" i="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baseline="0" dirty="0" smtClean="0"/>
              <a:t>The worst thing we can do when feeling provoked is to give our heart a voice. That’s when things start funneling out that we’ll never be able to take back. And we can cause hurt and wounds in others that can never be repaired. Listen and thereby gain understanding.</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53531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Finally, remember who you are. You are a Christian. And that means that in our love for Jesus, we allow Him to have more control over us than another. We live of principle, not impulse. </a:t>
            </a:r>
            <a:r>
              <a:rPr lang="en-US" b="1" i="0" dirty="0" smtClean="0"/>
              <a:t>Eph 4:32</a:t>
            </a:r>
            <a:r>
              <a:rPr lang="en-US" i="0" dirty="0" smtClean="0"/>
              <a:t> – “Be kind to one another, tender-hearted, forgiving each other, just as God in Christ also has forgiven you.”</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Also, remember who the real enemy is using this person to provoke you. Likely this is a person in whom Satan has exploited. Satan is pulling their strings like a puppet hoping in their sin that they will take down others with them. </a:t>
            </a:r>
            <a:r>
              <a:rPr lang="en-US" b="1" i="0" dirty="0" smtClean="0"/>
              <a:t>Eph 6:12</a:t>
            </a:r>
            <a:r>
              <a:rPr lang="en-US" i="0" dirty="0" smtClean="0"/>
              <a:t> – “For our struggle is not against flesh and blood, but against the rulers, against the powers, against the world forces of this darkness, against the spiritual forces of wickedness in the heavenly places.” Our job is not to destroy others putting</a:t>
            </a:r>
            <a:r>
              <a:rPr lang="en-US" i="0" baseline="0" dirty="0" smtClean="0"/>
              <a:t> them in their place. Our job is to save others and expose Satan and his evil schemes.</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remember where you would be if God were one to be provoked by your sin. </a:t>
            </a:r>
            <a:r>
              <a:rPr lang="en-US" b="1" i="0" dirty="0" smtClean="0"/>
              <a:t>Matt 18:33</a:t>
            </a:r>
            <a:r>
              <a:rPr lang="en-US" i="0" dirty="0" smtClean="0"/>
              <a:t> – “Should you not also have had mercy on your fellow slave, in the same way that I had mercy on you?’” Remember where you were before you</a:t>
            </a:r>
            <a:r>
              <a:rPr lang="en-US" i="0" baseline="0" dirty="0" smtClean="0"/>
              <a:t> obeyed the gospel, an enemy of God. Remember how we still struggle with sin. Should we not offer the same allowances to those who provoke us as God has allowed us, seeing as how in time we have become better for His </a:t>
            </a:r>
            <a:r>
              <a:rPr lang="en-US" i="0" baseline="0" smtClean="0"/>
              <a:t>patience toward us?</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172919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1/03/2019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1/03/2019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1/03/2019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1/03/2019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1/03/2019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1/03/2019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1/03/2019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1/03/2019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1/03/2019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1/03/2019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1/03/2019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1/03/2019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“Provoked”?</a:t>
            </a:r>
            <a:endParaRPr lang="en-US" sz="6500" b="1" dirty="0"/>
          </a:p>
        </p:txBody>
      </p:sp>
      <p:sp>
        <p:nvSpPr>
          <p:cNvPr id="26" name="Content Placeholder 3"/>
          <p:cNvSpPr>
            <a:spLocks noGrp="1"/>
          </p:cNvSpPr>
          <p:nvPr>
            <p:ph idx="1"/>
          </p:nvPr>
        </p:nvSpPr>
        <p:spPr>
          <a:xfrm>
            <a:off x="606920" y="962667"/>
            <a:ext cx="8446798" cy="1302862"/>
          </a:xfrm>
          <a:ln w="28575">
            <a:solidFill>
              <a:schemeClr val="tx1"/>
            </a:solidFill>
          </a:ln>
        </p:spPr>
        <p:txBody>
          <a:bodyPr>
            <a:noAutofit/>
          </a:bodyPr>
          <a:lstStyle/>
          <a:p>
            <a:pPr marL="0" indent="0">
              <a:buNone/>
            </a:pPr>
            <a:r>
              <a:rPr lang="en-US" sz="3200" dirty="0" smtClean="0"/>
              <a:t>“provoked” </a:t>
            </a:r>
            <a:r>
              <a:rPr lang="en-US" sz="3200" dirty="0" smtClean="0">
                <a:solidFill>
                  <a:schemeClr val="tx1"/>
                </a:solidFill>
              </a:rPr>
              <a:t>= “</a:t>
            </a:r>
            <a:r>
              <a:rPr lang="es-GT" sz="3200" dirty="0" smtClean="0"/>
              <a:t>paroxunó</a:t>
            </a:r>
            <a:r>
              <a:rPr lang="en-US" sz="3200" dirty="0" smtClean="0">
                <a:solidFill>
                  <a:schemeClr val="tx1"/>
                </a:solidFill>
              </a:rPr>
              <a:t>” </a:t>
            </a:r>
          </a:p>
          <a:p>
            <a:pPr marL="0" indent="0">
              <a:buNone/>
            </a:pPr>
            <a:r>
              <a:rPr lang="en-US" sz="3200" dirty="0" smtClean="0"/>
              <a:t>“to sharpen, stimulate, arouse anger, irritate”</a:t>
            </a:r>
            <a:endParaRPr lang="en-US" sz="3200" u="sng" dirty="0"/>
          </a:p>
        </p:txBody>
      </p:sp>
      <p:sp>
        <p:nvSpPr>
          <p:cNvPr id="4" name="Content Placeholder 3"/>
          <p:cNvSpPr txBox="1">
            <a:spLocks/>
          </p:cNvSpPr>
          <p:nvPr/>
        </p:nvSpPr>
        <p:spPr>
          <a:xfrm>
            <a:off x="668214" y="2197486"/>
            <a:ext cx="3888546" cy="794897"/>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5000" b="1" u="sng" dirty="0" smtClean="0">
                <a:solidFill>
                  <a:srgbClr val="339204"/>
                </a:solidFill>
              </a:rPr>
              <a:t>Permissive</a:t>
            </a:r>
            <a:endParaRPr lang="en-US" sz="5000" dirty="0">
              <a:solidFill>
                <a:srgbClr val="FF0000"/>
              </a:solidFill>
            </a:endParaRPr>
          </a:p>
          <a:p>
            <a:pPr marL="0" indent="0" algn="ctr">
              <a:buFont typeface="Franklin Gothic Book" panose="020B0503020102020204" pitchFamily="34" charset="0"/>
              <a:buNone/>
            </a:pPr>
            <a:endParaRPr lang="en-US" sz="6300" b="1" u="sng" dirty="0">
              <a:solidFill>
                <a:srgbClr val="FF0000"/>
              </a:solidFill>
            </a:endParaRPr>
          </a:p>
        </p:txBody>
      </p:sp>
      <p:sp>
        <p:nvSpPr>
          <p:cNvPr id="5" name="Content Placeholder 3"/>
          <p:cNvSpPr txBox="1">
            <a:spLocks/>
          </p:cNvSpPr>
          <p:nvPr/>
        </p:nvSpPr>
        <p:spPr>
          <a:xfrm>
            <a:off x="606920" y="2973374"/>
            <a:ext cx="4060613" cy="3754971"/>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300" b="1" dirty="0" smtClean="0"/>
              <a:t>Acts 17:16</a:t>
            </a:r>
            <a:r>
              <a:rPr lang="en-US" sz="2300" dirty="0" smtClean="0"/>
              <a:t> – “</a:t>
            </a:r>
            <a:r>
              <a:rPr lang="en-US" sz="2300" dirty="0"/>
              <a:t>Now while Paul was waiting for </a:t>
            </a:r>
            <a:r>
              <a:rPr lang="en-US" sz="2300" dirty="0" smtClean="0"/>
              <a:t>them at Athens, </a:t>
            </a:r>
            <a:r>
              <a:rPr lang="en-US" sz="2300" dirty="0"/>
              <a:t>his spirit was being </a:t>
            </a:r>
            <a:r>
              <a:rPr lang="en-US" sz="2300" b="1" dirty="0">
                <a:solidFill>
                  <a:srgbClr val="339204"/>
                </a:solidFill>
              </a:rPr>
              <a:t>provoked</a:t>
            </a:r>
            <a:r>
              <a:rPr lang="en-US" sz="2300" dirty="0"/>
              <a:t> within him as he was observing the city full of idols</a:t>
            </a:r>
            <a:r>
              <a:rPr lang="en-US" sz="2300" dirty="0" smtClean="0"/>
              <a:t>.”</a:t>
            </a:r>
          </a:p>
          <a:p>
            <a:pPr marL="0" indent="0">
              <a:buNone/>
            </a:pPr>
            <a:r>
              <a:rPr lang="en-US" sz="2300" b="1" dirty="0" smtClean="0"/>
              <a:t>Heb 10:24</a:t>
            </a:r>
            <a:r>
              <a:rPr lang="en-US" sz="2300" dirty="0" smtClean="0"/>
              <a:t> – “</a:t>
            </a:r>
            <a:r>
              <a:rPr lang="en-US" sz="2300" dirty="0"/>
              <a:t>and let us consider how to </a:t>
            </a:r>
            <a:r>
              <a:rPr lang="en-US" sz="2300" b="1" dirty="0">
                <a:solidFill>
                  <a:srgbClr val="339204"/>
                </a:solidFill>
              </a:rPr>
              <a:t>stimulate</a:t>
            </a:r>
            <a:r>
              <a:rPr lang="en-US" sz="2300" dirty="0"/>
              <a:t> one another to love and good deeds</a:t>
            </a:r>
            <a:r>
              <a:rPr lang="en-US" sz="2300" dirty="0" smtClean="0"/>
              <a:t>”</a:t>
            </a:r>
            <a:endParaRPr lang="en-US" sz="2300" dirty="0"/>
          </a:p>
        </p:txBody>
      </p:sp>
      <p:sp>
        <p:nvSpPr>
          <p:cNvPr id="6" name="Content Placeholder 3"/>
          <p:cNvSpPr txBox="1">
            <a:spLocks/>
          </p:cNvSpPr>
          <p:nvPr/>
        </p:nvSpPr>
        <p:spPr>
          <a:xfrm>
            <a:off x="4728828" y="2973374"/>
            <a:ext cx="4324890" cy="3754970"/>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300" b="1" dirty="0" smtClean="0"/>
              <a:t>1 Cor 13:5</a:t>
            </a:r>
            <a:r>
              <a:rPr lang="en-US" sz="2300" dirty="0" smtClean="0"/>
              <a:t> – “</a:t>
            </a:r>
            <a:r>
              <a:rPr lang="en-US" sz="2300" dirty="0"/>
              <a:t>does not act unbecomingly; it does not seek its own, is not </a:t>
            </a:r>
            <a:r>
              <a:rPr lang="en-US" sz="2300" b="1" dirty="0">
                <a:solidFill>
                  <a:srgbClr val="FF0000"/>
                </a:solidFill>
              </a:rPr>
              <a:t>provoked</a:t>
            </a:r>
            <a:r>
              <a:rPr lang="en-US" sz="2300" dirty="0"/>
              <a:t>, does not take into account </a:t>
            </a:r>
            <a:r>
              <a:rPr lang="en-US" sz="2300" dirty="0" smtClean="0"/>
              <a:t>a wrong suffered”</a:t>
            </a:r>
          </a:p>
          <a:p>
            <a:pPr marL="0" indent="0">
              <a:buNone/>
            </a:pPr>
            <a:r>
              <a:rPr lang="en-US" sz="2300" b="1" dirty="0" smtClean="0"/>
              <a:t>Acts 15:39</a:t>
            </a:r>
            <a:r>
              <a:rPr lang="en-US" sz="2300" dirty="0" smtClean="0"/>
              <a:t> – “</a:t>
            </a:r>
            <a:r>
              <a:rPr lang="en-US" sz="2300" dirty="0"/>
              <a:t>And there occurred such </a:t>
            </a:r>
            <a:r>
              <a:rPr lang="en-US" sz="2300" b="1" dirty="0">
                <a:solidFill>
                  <a:srgbClr val="FF0000"/>
                </a:solidFill>
              </a:rPr>
              <a:t>a sharp disagreement</a:t>
            </a:r>
            <a:r>
              <a:rPr lang="en-US" sz="2300" dirty="0"/>
              <a:t> that they separated from one another, and Barnabas took Mark </a:t>
            </a:r>
            <a:r>
              <a:rPr lang="en-US" sz="2300" dirty="0" smtClean="0"/>
              <a:t>with him and </a:t>
            </a:r>
            <a:r>
              <a:rPr lang="en-US" sz="2300" dirty="0"/>
              <a:t>sailed away to Cyprus.</a:t>
            </a:r>
            <a:r>
              <a:rPr lang="en-US" sz="2300" dirty="0" smtClean="0"/>
              <a:t>”</a:t>
            </a:r>
          </a:p>
        </p:txBody>
      </p:sp>
      <p:sp>
        <p:nvSpPr>
          <p:cNvPr id="7" name="Rectangle 6"/>
          <p:cNvSpPr/>
          <p:nvPr/>
        </p:nvSpPr>
        <p:spPr>
          <a:xfrm>
            <a:off x="4947049" y="2164047"/>
            <a:ext cx="3888546" cy="861774"/>
          </a:xfrm>
          <a:prstGeom prst="rect">
            <a:avLst/>
          </a:prstGeom>
        </p:spPr>
        <p:txBody>
          <a:bodyPr wrap="square">
            <a:spAutoFit/>
          </a:bodyPr>
          <a:lstStyle/>
          <a:p>
            <a:pPr algn="ctr"/>
            <a:r>
              <a:rPr lang="en-US" sz="5000" b="1" u="sng" dirty="0" smtClean="0">
                <a:solidFill>
                  <a:srgbClr val="FF0000"/>
                </a:solidFill>
              </a:rPr>
              <a:t>Prohibitive</a:t>
            </a:r>
            <a:endParaRPr lang="en-US" sz="5000" b="1" u="sng" dirty="0">
              <a:solidFill>
                <a:srgbClr val="FF0000"/>
              </a:solidFill>
            </a:endParaRPr>
          </a:p>
        </p:txBody>
      </p:sp>
    </p:spTree>
    <p:extLst>
      <p:ext uri="{BB962C8B-B14F-4D97-AF65-F5344CB8AC3E}">
        <p14:creationId xmlns:p14="http://schemas.microsoft.com/office/powerpoint/2010/main" val="1814208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fade">
                                      <p:cBhvr>
                                        <p:cTn id="7" dur="500"/>
                                        <p:tgtEl>
                                          <p:spTgt spid="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“Provoked”?</a:t>
            </a:r>
            <a:endParaRPr lang="en-US" sz="6500" b="1" dirty="0"/>
          </a:p>
        </p:txBody>
      </p:sp>
      <p:sp>
        <p:nvSpPr>
          <p:cNvPr id="26" name="Content Placeholder 3"/>
          <p:cNvSpPr>
            <a:spLocks noGrp="1"/>
          </p:cNvSpPr>
          <p:nvPr>
            <p:ph idx="1"/>
          </p:nvPr>
        </p:nvSpPr>
        <p:spPr>
          <a:xfrm>
            <a:off x="606920" y="962666"/>
            <a:ext cx="4299186" cy="3418265"/>
          </a:xfrm>
          <a:ln w="28575">
            <a:solidFill>
              <a:schemeClr val="tx1"/>
            </a:solidFill>
          </a:ln>
        </p:spPr>
        <p:txBody>
          <a:bodyPr>
            <a:noAutofit/>
          </a:bodyPr>
          <a:lstStyle/>
          <a:p>
            <a:pPr>
              <a:lnSpc>
                <a:spcPct val="100000"/>
              </a:lnSpc>
            </a:pPr>
            <a:r>
              <a:rPr lang="en-US" sz="3400" dirty="0" smtClean="0"/>
              <a:t>Easily offended</a:t>
            </a:r>
          </a:p>
          <a:p>
            <a:pPr>
              <a:lnSpc>
                <a:spcPct val="100000"/>
              </a:lnSpc>
            </a:pPr>
            <a:r>
              <a:rPr lang="en-US" sz="3400" dirty="0" smtClean="0"/>
              <a:t>Thin-skinned</a:t>
            </a:r>
          </a:p>
          <a:p>
            <a:pPr>
              <a:lnSpc>
                <a:spcPct val="100000"/>
              </a:lnSpc>
            </a:pPr>
            <a:r>
              <a:rPr lang="en-US" sz="3400" dirty="0" smtClean="0"/>
              <a:t>Touchy</a:t>
            </a:r>
          </a:p>
          <a:p>
            <a:pPr>
              <a:lnSpc>
                <a:spcPct val="100000"/>
              </a:lnSpc>
            </a:pPr>
            <a:r>
              <a:rPr lang="en-US" sz="3400" dirty="0" smtClean="0"/>
              <a:t>Short-fused</a:t>
            </a:r>
          </a:p>
          <a:p>
            <a:pPr>
              <a:lnSpc>
                <a:spcPct val="100000"/>
              </a:lnSpc>
            </a:pPr>
            <a:r>
              <a:rPr lang="en-US" sz="3400" dirty="0" smtClean="0"/>
              <a:t>Flies Off The Handle</a:t>
            </a:r>
            <a:endParaRPr lang="en-US" sz="3400" dirty="0"/>
          </a:p>
        </p:txBody>
      </p:sp>
      <p:pic>
        <p:nvPicPr>
          <p:cNvPr id="1026" name="Picture 2" descr="Image result for fly off the h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728" y="962665"/>
            <a:ext cx="4012442" cy="34182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6920" y="4508873"/>
            <a:ext cx="4299186" cy="2246769"/>
          </a:xfrm>
          <a:prstGeom prst="rect">
            <a:avLst/>
          </a:prstGeom>
          <a:ln w="28575">
            <a:solidFill>
              <a:schemeClr val="tx1"/>
            </a:solidFill>
          </a:ln>
        </p:spPr>
        <p:txBody>
          <a:bodyPr wrap="square">
            <a:spAutoFit/>
          </a:bodyPr>
          <a:lstStyle/>
          <a:p>
            <a:r>
              <a:rPr lang="en-US" sz="2800" b="1" dirty="0" smtClean="0">
                <a:solidFill>
                  <a:srgbClr val="000000"/>
                </a:solidFill>
              </a:rPr>
              <a:t>1 Cor 13:5 KJV</a:t>
            </a:r>
            <a:r>
              <a:rPr lang="en-US" sz="2800" dirty="0" smtClean="0">
                <a:solidFill>
                  <a:srgbClr val="000000"/>
                </a:solidFill>
              </a:rPr>
              <a:t> – “Doth </a:t>
            </a:r>
            <a:r>
              <a:rPr lang="en-US" sz="2800" dirty="0">
                <a:solidFill>
                  <a:srgbClr val="000000"/>
                </a:solidFill>
              </a:rPr>
              <a:t>not behave itself unseemly, seeketh not her own, </a:t>
            </a:r>
            <a:r>
              <a:rPr lang="en-US" sz="2800" u="sng" dirty="0">
                <a:solidFill>
                  <a:srgbClr val="000000"/>
                </a:solidFill>
              </a:rPr>
              <a:t>is not easily provoked</a:t>
            </a:r>
            <a:r>
              <a:rPr lang="en-US" sz="2800" dirty="0">
                <a:solidFill>
                  <a:srgbClr val="000000"/>
                </a:solidFill>
              </a:rPr>
              <a:t>, thinketh no </a:t>
            </a:r>
            <a:r>
              <a:rPr lang="en-US" sz="2800" dirty="0" smtClean="0">
                <a:solidFill>
                  <a:srgbClr val="000000"/>
                </a:solidFill>
              </a:rPr>
              <a:t>evil”</a:t>
            </a:r>
            <a:endParaRPr lang="en-US" sz="2800" dirty="0"/>
          </a:p>
        </p:txBody>
      </p:sp>
      <p:pic>
        <p:nvPicPr>
          <p:cNvPr id="8" name="Picture 7"/>
          <p:cNvPicPr>
            <a:picLocks noChangeAspect="1"/>
          </p:cNvPicPr>
          <p:nvPr/>
        </p:nvPicPr>
        <p:blipFill>
          <a:blip r:embed="rId4"/>
          <a:stretch>
            <a:fillRect/>
          </a:stretch>
        </p:blipFill>
        <p:spPr>
          <a:xfrm>
            <a:off x="5008728" y="4508872"/>
            <a:ext cx="4012442" cy="2246769"/>
          </a:xfrm>
          <a:prstGeom prst="rect">
            <a:avLst/>
          </a:prstGeom>
        </p:spPr>
      </p:pic>
    </p:spTree>
    <p:extLst>
      <p:ext uri="{BB962C8B-B14F-4D97-AF65-F5344CB8AC3E}">
        <p14:creationId xmlns:p14="http://schemas.microsoft.com/office/powerpoint/2010/main" val="2116523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500"/>
                                        <p:tgtEl>
                                          <p:spTgt spid="26">
                                            <p:txEl>
                                              <p:pRg st="2" end="2"/>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animEffect transition="in" filter="fade">
                                      <p:cBhvr>
                                        <p:cTn id="25" dur="500"/>
                                        <p:tgtEl>
                                          <p:spTgt spid="26">
                                            <p:txEl>
                                              <p:pRg st="3" end="3"/>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xEl>
                                              <p:pRg st="4" end="4"/>
                                            </p:txEl>
                                          </p:spTgt>
                                        </p:tgtEl>
                                        <p:attrNameLst>
                                          <p:attrName>style.visibility</p:attrName>
                                        </p:attrNameLst>
                                      </p:cBhvr>
                                      <p:to>
                                        <p:strVal val="visible"/>
                                      </p:to>
                                    </p:set>
                                    <p:animEffect transition="in" filter="fade">
                                      <p:cBhvr>
                                        <p:cTn id="29" dur="500"/>
                                        <p:tgtEl>
                                          <p:spTgt spid="2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Why Are We Provoked?</a:t>
            </a:r>
            <a:endParaRPr lang="en-US" sz="6500" b="1" dirty="0"/>
          </a:p>
        </p:txBody>
      </p:sp>
      <p:sp>
        <p:nvSpPr>
          <p:cNvPr id="26" name="Content Placeholder 3"/>
          <p:cNvSpPr>
            <a:spLocks noGrp="1"/>
          </p:cNvSpPr>
          <p:nvPr>
            <p:ph idx="1"/>
          </p:nvPr>
        </p:nvSpPr>
        <p:spPr>
          <a:xfrm>
            <a:off x="668215" y="3296072"/>
            <a:ext cx="8338625" cy="2590800"/>
          </a:xfrm>
          <a:ln w="28575">
            <a:solidFill>
              <a:schemeClr val="tx1"/>
            </a:solidFill>
          </a:ln>
        </p:spPr>
        <p:txBody>
          <a:bodyPr>
            <a:noAutofit/>
          </a:bodyPr>
          <a:lstStyle/>
          <a:p>
            <a:pPr marL="0" indent="0">
              <a:lnSpc>
                <a:spcPct val="100000"/>
              </a:lnSpc>
              <a:buNone/>
            </a:pPr>
            <a:r>
              <a:rPr lang="en-US" sz="2600" dirty="0"/>
              <a:t>John MacArthur – “The problem isn’t your circumstances</a:t>
            </a:r>
            <a:r>
              <a:rPr lang="en-US" sz="2600" dirty="0" smtClean="0"/>
              <a:t>. [</a:t>
            </a:r>
            <a:r>
              <a:rPr lang="en-US" sz="2600" dirty="0"/>
              <a:t>The problem] is the preoccupation of your mind that you’re important, that your rights matter, that your territory is invincible. When somebody steps into your territory or violates yours rights, they trigger that anger because you’ve already predetermined that you have those rights.”</a:t>
            </a:r>
          </a:p>
        </p:txBody>
      </p:sp>
      <p:pic>
        <p:nvPicPr>
          <p:cNvPr id="7170" name="Picture 2" descr="Image result for my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925486"/>
            <a:ext cx="4086665" cy="23227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754880" y="925485"/>
            <a:ext cx="4251959" cy="2322790"/>
          </a:xfrm>
          <a:prstGeom prst="rect">
            <a:avLst/>
          </a:prstGeom>
        </p:spPr>
      </p:pic>
      <p:sp>
        <p:nvSpPr>
          <p:cNvPr id="5" name="Rectangle 4"/>
          <p:cNvSpPr/>
          <p:nvPr/>
        </p:nvSpPr>
        <p:spPr>
          <a:xfrm>
            <a:off x="668215" y="5934670"/>
            <a:ext cx="8338624" cy="892552"/>
          </a:xfrm>
          <a:prstGeom prst="rect">
            <a:avLst/>
          </a:prstGeom>
          <a:ln w="28575">
            <a:solidFill>
              <a:schemeClr val="tx1"/>
            </a:solidFill>
          </a:ln>
        </p:spPr>
        <p:txBody>
          <a:bodyPr wrap="square">
            <a:spAutoFit/>
          </a:bodyPr>
          <a:lstStyle/>
          <a:p>
            <a:r>
              <a:rPr lang="en-US" sz="2600" b="1" dirty="0"/>
              <a:t>Eccl 7:9</a:t>
            </a:r>
            <a:r>
              <a:rPr lang="en-US" sz="2600" dirty="0"/>
              <a:t> – “Do not be eager in your heart to be angry, for anger resides in the bosom of fools.”</a:t>
            </a:r>
          </a:p>
        </p:txBody>
      </p:sp>
    </p:spTree>
    <p:extLst>
      <p:ext uri="{BB962C8B-B14F-4D97-AF65-F5344CB8AC3E}">
        <p14:creationId xmlns:p14="http://schemas.microsoft.com/office/powerpoint/2010/main" val="3991891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bg/>
                                          </p:spTgt>
                                        </p:tgtEl>
                                        <p:attrNameLst>
                                          <p:attrName>style.visibility</p:attrName>
                                        </p:attrNameLst>
                                      </p:cBhvr>
                                      <p:to>
                                        <p:strVal val="visible"/>
                                      </p:to>
                                    </p:set>
                                    <p:animEffect transition="in" filter="fade">
                                      <p:cBhvr>
                                        <p:cTn id="16" dur="500"/>
                                        <p:tgtEl>
                                          <p:spTgt spid="26">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22959"/>
          </a:xfrm>
        </p:spPr>
        <p:txBody>
          <a:bodyPr>
            <a:noAutofit/>
          </a:bodyPr>
          <a:lstStyle/>
          <a:p>
            <a:pPr algn="ctr"/>
            <a:r>
              <a:rPr lang="en-US" sz="6000" b="1" dirty="0" smtClean="0"/>
              <a:t>God Is…</a:t>
            </a:r>
            <a:endParaRPr lang="en-US" sz="6000" b="1" dirty="0"/>
          </a:p>
        </p:txBody>
      </p:sp>
      <p:sp>
        <p:nvSpPr>
          <p:cNvPr id="5" name="Content Placeholder 3"/>
          <p:cNvSpPr txBox="1">
            <a:spLocks/>
          </p:cNvSpPr>
          <p:nvPr/>
        </p:nvSpPr>
        <p:spPr>
          <a:xfrm>
            <a:off x="5008295" y="677876"/>
            <a:ext cx="3888546" cy="794897"/>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5000" b="1" u="sng" dirty="0" smtClean="0">
                <a:solidFill>
                  <a:srgbClr val="FF0000"/>
                </a:solidFill>
              </a:rPr>
              <a:t>Provoked</a:t>
            </a:r>
            <a:endParaRPr lang="en-US" sz="5000" dirty="0">
              <a:solidFill>
                <a:srgbClr val="FF0000"/>
              </a:solidFill>
            </a:endParaRPr>
          </a:p>
          <a:p>
            <a:pPr marL="0" indent="0" algn="ctr">
              <a:buFont typeface="Franklin Gothic Book" panose="020B0503020102020204" pitchFamily="34" charset="0"/>
              <a:buNone/>
            </a:pPr>
            <a:endParaRPr lang="en-US" sz="6300" b="1" u="sng" dirty="0">
              <a:solidFill>
                <a:srgbClr val="FF0000"/>
              </a:solidFill>
            </a:endParaRPr>
          </a:p>
        </p:txBody>
      </p:sp>
      <p:sp>
        <p:nvSpPr>
          <p:cNvPr id="6" name="Content Placeholder 3"/>
          <p:cNvSpPr txBox="1">
            <a:spLocks/>
          </p:cNvSpPr>
          <p:nvPr/>
        </p:nvSpPr>
        <p:spPr>
          <a:xfrm>
            <a:off x="594551" y="1506212"/>
            <a:ext cx="4121908" cy="5229868"/>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smtClean="0"/>
              <a:t>Psa 103:8</a:t>
            </a:r>
            <a:r>
              <a:rPr lang="en-US" dirty="0" smtClean="0"/>
              <a:t> – “The Lord is compassionate and gracious, slow to anger and abounding in lovingkindness.”</a:t>
            </a:r>
            <a:r>
              <a:rPr lang="en-US" b="1" dirty="0" smtClean="0"/>
              <a:t> </a:t>
            </a:r>
          </a:p>
          <a:p>
            <a:pPr marL="0" indent="0">
              <a:buNone/>
            </a:pPr>
            <a:endParaRPr lang="en-US" b="1" dirty="0" smtClean="0"/>
          </a:p>
          <a:p>
            <a:pPr marL="0" indent="0">
              <a:buNone/>
            </a:pPr>
            <a:r>
              <a:rPr lang="en-US" b="1" dirty="0" smtClean="0"/>
              <a:t>Num 14:18</a:t>
            </a:r>
            <a:r>
              <a:rPr lang="en-US" dirty="0" smtClean="0"/>
              <a:t> – “The Lord is </a:t>
            </a:r>
            <a:r>
              <a:rPr lang="en-US" dirty="0"/>
              <a:t>slow to anger and abundant in lovingkindness, forgiving iniquity and transgression; but He will by no means clear the guilty, visiting the iniquity of the fathers on the </a:t>
            </a:r>
            <a:r>
              <a:rPr lang="en-US" dirty="0" smtClean="0"/>
              <a:t>children</a:t>
            </a:r>
            <a:r>
              <a:rPr lang="en-US" dirty="0"/>
              <a:t> </a:t>
            </a:r>
            <a:r>
              <a:rPr lang="en-US" dirty="0" smtClean="0"/>
              <a:t>to </a:t>
            </a:r>
            <a:r>
              <a:rPr lang="en-US" dirty="0"/>
              <a:t>the third and the fourth generations</a:t>
            </a:r>
            <a:r>
              <a:rPr lang="en-US" dirty="0" smtClean="0"/>
              <a:t>.”</a:t>
            </a:r>
            <a:endParaRPr lang="en-US" dirty="0"/>
          </a:p>
        </p:txBody>
      </p:sp>
      <p:sp>
        <p:nvSpPr>
          <p:cNvPr id="7" name="Content Placeholder 3"/>
          <p:cNvSpPr txBox="1">
            <a:spLocks/>
          </p:cNvSpPr>
          <p:nvPr/>
        </p:nvSpPr>
        <p:spPr>
          <a:xfrm>
            <a:off x="4790123" y="1506212"/>
            <a:ext cx="4324890" cy="5229868"/>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smtClean="0"/>
              <a:t>Deut 9:7</a:t>
            </a:r>
            <a:r>
              <a:rPr lang="en-US" dirty="0" smtClean="0"/>
              <a:t> – “</a:t>
            </a:r>
            <a:r>
              <a:rPr lang="en-US" dirty="0"/>
              <a:t>Remember, do not forget how you </a:t>
            </a:r>
            <a:r>
              <a:rPr lang="en-US" dirty="0" smtClean="0"/>
              <a:t>provoked the Lord your God </a:t>
            </a:r>
            <a:r>
              <a:rPr lang="en-US" dirty="0"/>
              <a:t>to wrath in the wilderness; from the day that you left the land of Egypt until you arrived at this place, you have been rebellious </a:t>
            </a:r>
            <a:r>
              <a:rPr lang="en-US" dirty="0" smtClean="0"/>
              <a:t>against the Lord.”</a:t>
            </a:r>
          </a:p>
          <a:p>
            <a:pPr marL="0" indent="0">
              <a:buNone/>
            </a:pPr>
            <a:endParaRPr lang="en-US" dirty="0" smtClean="0"/>
          </a:p>
          <a:p>
            <a:pPr marL="0" indent="0">
              <a:buNone/>
            </a:pPr>
            <a:r>
              <a:rPr lang="en-US" b="1" dirty="0" smtClean="0"/>
              <a:t>Judg 2:12-13</a:t>
            </a:r>
            <a:r>
              <a:rPr lang="en-US" dirty="0" smtClean="0"/>
              <a:t> – “</a:t>
            </a:r>
            <a:r>
              <a:rPr lang="en-US" dirty="0"/>
              <a:t>they </a:t>
            </a:r>
            <a:r>
              <a:rPr lang="en-US" dirty="0" smtClean="0"/>
              <a:t>forsook the Lord, the God </a:t>
            </a:r>
            <a:r>
              <a:rPr lang="en-US" dirty="0"/>
              <a:t>of their fathers, who had brought them out of the land of Egypt, and followed other </a:t>
            </a:r>
            <a:r>
              <a:rPr lang="en-US" dirty="0" smtClean="0"/>
              <a:t>gods from among the gods </a:t>
            </a:r>
            <a:r>
              <a:rPr lang="en-US" dirty="0"/>
              <a:t>of the peoples who were around them, and bowed themselves down to them; thus they </a:t>
            </a:r>
            <a:r>
              <a:rPr lang="en-US" dirty="0" smtClean="0"/>
              <a:t>provoked the Lord to anger. So </a:t>
            </a:r>
            <a:r>
              <a:rPr lang="en-US" dirty="0"/>
              <a:t>they </a:t>
            </a:r>
            <a:r>
              <a:rPr lang="en-US" dirty="0" smtClean="0"/>
              <a:t>forsook the Lord and served </a:t>
            </a:r>
            <a:r>
              <a:rPr lang="en-US" dirty="0"/>
              <a:t>Baal and the Ashtaroth.</a:t>
            </a:r>
            <a:r>
              <a:rPr lang="en-US" dirty="0" smtClean="0"/>
              <a:t>”</a:t>
            </a:r>
          </a:p>
        </p:txBody>
      </p:sp>
      <p:sp>
        <p:nvSpPr>
          <p:cNvPr id="8" name="Rectangle 7"/>
          <p:cNvSpPr/>
          <p:nvPr/>
        </p:nvSpPr>
        <p:spPr>
          <a:xfrm>
            <a:off x="711232" y="644438"/>
            <a:ext cx="3888546" cy="861774"/>
          </a:xfrm>
          <a:prstGeom prst="rect">
            <a:avLst/>
          </a:prstGeom>
        </p:spPr>
        <p:txBody>
          <a:bodyPr wrap="square">
            <a:spAutoFit/>
          </a:bodyPr>
          <a:lstStyle/>
          <a:p>
            <a:pPr algn="ctr"/>
            <a:r>
              <a:rPr lang="en-US" sz="5000" b="1" u="sng" dirty="0" smtClean="0">
                <a:solidFill>
                  <a:srgbClr val="339204"/>
                </a:solidFill>
              </a:rPr>
              <a:t>Not Provoked</a:t>
            </a:r>
            <a:endParaRPr lang="en-US" sz="5000" b="1" u="sng" dirty="0">
              <a:solidFill>
                <a:srgbClr val="339204"/>
              </a:solidFill>
            </a:endParaRPr>
          </a:p>
        </p:txBody>
      </p:sp>
    </p:spTree>
    <p:extLst>
      <p:ext uri="{BB962C8B-B14F-4D97-AF65-F5344CB8AC3E}">
        <p14:creationId xmlns:p14="http://schemas.microsoft.com/office/powerpoint/2010/main" val="2425020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68215" y="1"/>
            <a:ext cx="8475783" cy="677875"/>
          </a:xfrm>
        </p:spPr>
        <p:txBody>
          <a:bodyPr>
            <a:noAutofit/>
          </a:bodyPr>
          <a:lstStyle/>
          <a:p>
            <a:pPr algn="ctr"/>
            <a:r>
              <a:rPr lang="en-US" sz="5500" b="1" dirty="0" smtClean="0"/>
              <a:t>Jesus Is…</a:t>
            </a:r>
            <a:endParaRPr lang="en-US" sz="5500" b="1" dirty="0"/>
          </a:p>
        </p:txBody>
      </p:sp>
      <p:sp>
        <p:nvSpPr>
          <p:cNvPr id="11" name="Content Placeholder 3"/>
          <p:cNvSpPr txBox="1">
            <a:spLocks/>
          </p:cNvSpPr>
          <p:nvPr/>
        </p:nvSpPr>
        <p:spPr>
          <a:xfrm>
            <a:off x="5008295" y="644437"/>
            <a:ext cx="3888546" cy="794897"/>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5000" b="1" u="sng" dirty="0" smtClean="0">
                <a:solidFill>
                  <a:srgbClr val="FF0000"/>
                </a:solidFill>
              </a:rPr>
              <a:t>Provoked</a:t>
            </a:r>
            <a:endParaRPr lang="en-US" sz="5000" dirty="0">
              <a:solidFill>
                <a:srgbClr val="FF0000"/>
              </a:solidFill>
            </a:endParaRPr>
          </a:p>
        </p:txBody>
      </p:sp>
      <p:sp>
        <p:nvSpPr>
          <p:cNvPr id="12" name="Content Placeholder 3"/>
          <p:cNvSpPr txBox="1">
            <a:spLocks/>
          </p:cNvSpPr>
          <p:nvPr/>
        </p:nvSpPr>
        <p:spPr>
          <a:xfrm>
            <a:off x="594551" y="1439334"/>
            <a:ext cx="4121908" cy="5311986"/>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1900" b="1" dirty="0" smtClean="0"/>
              <a:t>Luke 9:51-56</a:t>
            </a:r>
            <a:r>
              <a:rPr lang="en-US" sz="1900" dirty="0" smtClean="0"/>
              <a:t> – “</a:t>
            </a:r>
            <a:r>
              <a:rPr lang="en-US" sz="1900" dirty="0"/>
              <a:t>When the days were approaching for </a:t>
            </a:r>
            <a:r>
              <a:rPr lang="en-US" sz="1900" dirty="0" smtClean="0"/>
              <a:t>His</a:t>
            </a:r>
            <a:r>
              <a:rPr lang="en-US" sz="1900" dirty="0"/>
              <a:t> </a:t>
            </a:r>
            <a:r>
              <a:rPr lang="en-US" sz="1900" dirty="0" smtClean="0"/>
              <a:t>ascension</a:t>
            </a:r>
            <a:r>
              <a:rPr lang="en-US" sz="1900" dirty="0"/>
              <a:t>, </a:t>
            </a:r>
            <a:r>
              <a:rPr lang="en-US" sz="1900" dirty="0" smtClean="0"/>
              <a:t>He</a:t>
            </a:r>
            <a:r>
              <a:rPr lang="en-US" sz="1900" dirty="0"/>
              <a:t> </a:t>
            </a:r>
            <a:r>
              <a:rPr lang="en-US" sz="1900" dirty="0" smtClean="0"/>
              <a:t>was </a:t>
            </a:r>
            <a:r>
              <a:rPr lang="en-US" sz="1900" dirty="0"/>
              <a:t>determined to go to </a:t>
            </a:r>
            <a:r>
              <a:rPr lang="en-US" sz="1900" dirty="0" smtClean="0"/>
              <a:t>Jerusalem;</a:t>
            </a:r>
            <a:r>
              <a:rPr lang="en-US" sz="1900" dirty="0"/>
              <a:t> </a:t>
            </a:r>
            <a:r>
              <a:rPr lang="en-US" sz="1900" dirty="0" smtClean="0"/>
              <a:t>and </a:t>
            </a:r>
            <a:r>
              <a:rPr lang="en-US" sz="1900" dirty="0"/>
              <a:t>He sent messengers on ahead of Him, and they went and entered a village of the Samaritans </a:t>
            </a:r>
            <a:r>
              <a:rPr lang="en-US" sz="1900" dirty="0" smtClean="0"/>
              <a:t>to</a:t>
            </a:r>
            <a:r>
              <a:rPr lang="en-US" sz="1900" dirty="0"/>
              <a:t> </a:t>
            </a:r>
            <a:r>
              <a:rPr lang="en-US" sz="1900" dirty="0" smtClean="0"/>
              <a:t>make </a:t>
            </a:r>
            <a:r>
              <a:rPr lang="en-US" sz="1900" dirty="0"/>
              <a:t>arrangements for </a:t>
            </a:r>
            <a:r>
              <a:rPr lang="en-US" sz="1900" dirty="0" smtClean="0"/>
              <a:t>Him.</a:t>
            </a:r>
            <a:r>
              <a:rPr lang="en-US" sz="1900" dirty="0"/>
              <a:t> </a:t>
            </a:r>
            <a:r>
              <a:rPr lang="en-US" sz="1900" dirty="0" smtClean="0"/>
              <a:t>But </a:t>
            </a:r>
            <a:r>
              <a:rPr lang="en-US" sz="1900" dirty="0"/>
              <a:t>they did not receive Him, </a:t>
            </a:r>
            <a:r>
              <a:rPr lang="en-US" sz="1900" dirty="0" smtClean="0"/>
              <a:t>because</a:t>
            </a:r>
            <a:r>
              <a:rPr lang="en-US" sz="1900" dirty="0"/>
              <a:t> </a:t>
            </a:r>
            <a:r>
              <a:rPr lang="en-US" sz="1900" dirty="0" smtClean="0"/>
              <a:t>He </a:t>
            </a:r>
            <a:r>
              <a:rPr lang="en-US" sz="1900" dirty="0"/>
              <a:t>was traveling toward </a:t>
            </a:r>
            <a:r>
              <a:rPr lang="en-US" sz="1900" dirty="0" smtClean="0"/>
              <a:t>Jerusalem.</a:t>
            </a:r>
            <a:r>
              <a:rPr lang="en-US" sz="1900" dirty="0"/>
              <a:t> </a:t>
            </a:r>
            <a:r>
              <a:rPr lang="en-US" sz="1900" dirty="0" smtClean="0"/>
              <a:t>When </a:t>
            </a:r>
            <a:r>
              <a:rPr lang="en-US" sz="1900" dirty="0"/>
              <a:t>His disciples James and John saw this, they said, “Lord, do You want us to command fire to come down from heaven and consume them</a:t>
            </a:r>
            <a:r>
              <a:rPr lang="en-US" sz="1900" dirty="0" smtClean="0"/>
              <a:t>?”</a:t>
            </a:r>
            <a:r>
              <a:rPr lang="en-US" sz="1900" dirty="0"/>
              <a:t> </a:t>
            </a:r>
            <a:r>
              <a:rPr lang="en-US" sz="1900" dirty="0" smtClean="0"/>
              <a:t>But </a:t>
            </a:r>
            <a:r>
              <a:rPr lang="en-US" sz="1900" dirty="0"/>
              <a:t>He turned and rebuked </a:t>
            </a:r>
            <a:r>
              <a:rPr lang="en-US" sz="1900" dirty="0" smtClean="0"/>
              <a:t>them, and </a:t>
            </a:r>
            <a:r>
              <a:rPr lang="en-US" sz="1900" dirty="0"/>
              <a:t>said, “You do not know what kind of spirit you are </a:t>
            </a:r>
            <a:r>
              <a:rPr lang="en-US" sz="1900" dirty="0" smtClean="0"/>
              <a:t>of; for </a:t>
            </a:r>
            <a:r>
              <a:rPr lang="en-US" sz="1900" dirty="0"/>
              <a:t>the Son of Man did not come to destroy men’s lives, but to save them</a:t>
            </a:r>
            <a:r>
              <a:rPr lang="en-US" sz="1900" dirty="0" smtClean="0"/>
              <a:t>.” </a:t>
            </a:r>
            <a:r>
              <a:rPr lang="en-US" sz="1900" dirty="0"/>
              <a:t>And they went on to another village.</a:t>
            </a:r>
            <a:r>
              <a:rPr lang="en-US" sz="1900" dirty="0" smtClean="0"/>
              <a:t>”</a:t>
            </a:r>
            <a:r>
              <a:rPr lang="en-US" sz="1900" b="1" dirty="0" smtClean="0"/>
              <a:t> </a:t>
            </a:r>
            <a:endParaRPr lang="en-US" sz="1900" dirty="0"/>
          </a:p>
        </p:txBody>
      </p:sp>
      <p:sp>
        <p:nvSpPr>
          <p:cNvPr id="13" name="Content Placeholder 3"/>
          <p:cNvSpPr txBox="1">
            <a:spLocks/>
          </p:cNvSpPr>
          <p:nvPr/>
        </p:nvSpPr>
        <p:spPr>
          <a:xfrm>
            <a:off x="4790123" y="1439334"/>
            <a:ext cx="4324890" cy="5311986"/>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1800" b="1" dirty="0" smtClean="0"/>
              <a:t>John 2:14-16</a:t>
            </a:r>
            <a:r>
              <a:rPr lang="en-US" sz="1800" dirty="0" smtClean="0"/>
              <a:t> – “</a:t>
            </a:r>
            <a:r>
              <a:rPr lang="en-US" sz="1800" dirty="0"/>
              <a:t>And He found in the temple those who were selling oxen and sheep and doves, and the money changers seated at their </a:t>
            </a:r>
            <a:r>
              <a:rPr lang="en-US" sz="1800" dirty="0" smtClean="0"/>
              <a:t>tables.</a:t>
            </a:r>
            <a:r>
              <a:rPr lang="en-US" sz="1800" dirty="0"/>
              <a:t> </a:t>
            </a:r>
            <a:r>
              <a:rPr lang="en-US" sz="1800" dirty="0" smtClean="0"/>
              <a:t>And </a:t>
            </a:r>
            <a:r>
              <a:rPr lang="en-US" sz="1800" dirty="0"/>
              <a:t>He made a scourge of cords, </a:t>
            </a:r>
            <a:r>
              <a:rPr lang="en-US" sz="1800" dirty="0" smtClean="0"/>
              <a:t>and drove them all </a:t>
            </a:r>
            <a:r>
              <a:rPr lang="en-US" sz="1800" dirty="0"/>
              <a:t>out of the temple, with the sheep and the oxen; and He poured out the coins of the money changers and overturned their </a:t>
            </a:r>
            <a:r>
              <a:rPr lang="en-US" sz="1800" dirty="0" smtClean="0"/>
              <a:t>tables;</a:t>
            </a:r>
            <a:r>
              <a:rPr lang="en-US" sz="1800" dirty="0"/>
              <a:t> </a:t>
            </a:r>
            <a:r>
              <a:rPr lang="en-US" sz="1800" dirty="0" smtClean="0"/>
              <a:t>and </a:t>
            </a:r>
            <a:r>
              <a:rPr lang="en-US" sz="1800" dirty="0"/>
              <a:t>to those who were selling the doves He </a:t>
            </a:r>
            <a:r>
              <a:rPr lang="en-US" sz="1800" dirty="0" smtClean="0"/>
              <a:t>said,</a:t>
            </a:r>
            <a:r>
              <a:rPr lang="en-US" sz="1800" dirty="0"/>
              <a:t> </a:t>
            </a:r>
            <a:r>
              <a:rPr lang="en-US" sz="1800" dirty="0" smtClean="0"/>
              <a:t>‘Take </a:t>
            </a:r>
            <a:r>
              <a:rPr lang="en-US" sz="1800" dirty="0"/>
              <a:t>these things away; </a:t>
            </a:r>
            <a:r>
              <a:rPr lang="en-US" sz="1800" dirty="0" smtClean="0"/>
              <a:t>stop making My </a:t>
            </a:r>
            <a:r>
              <a:rPr lang="en-US" sz="1800" dirty="0"/>
              <a:t>Father’s house </a:t>
            </a:r>
            <a:r>
              <a:rPr lang="en-US" sz="1800" dirty="0" smtClean="0"/>
              <a:t>a</a:t>
            </a:r>
            <a:r>
              <a:rPr lang="en-US" sz="1800" dirty="0"/>
              <a:t> </a:t>
            </a:r>
            <a:r>
              <a:rPr lang="en-US" sz="1800" dirty="0" smtClean="0"/>
              <a:t>place </a:t>
            </a:r>
            <a:r>
              <a:rPr lang="en-US" sz="1800" dirty="0"/>
              <a:t>of business</a:t>
            </a:r>
            <a:r>
              <a:rPr lang="en-US" sz="1800" dirty="0" smtClean="0"/>
              <a:t>.’”</a:t>
            </a:r>
          </a:p>
          <a:p>
            <a:pPr marL="0" indent="0">
              <a:buNone/>
            </a:pPr>
            <a:r>
              <a:rPr lang="en-US" sz="1800" b="1" dirty="0" smtClean="0"/>
              <a:t>Mark 3:4-5</a:t>
            </a:r>
            <a:r>
              <a:rPr lang="en-US" sz="1800" dirty="0" smtClean="0"/>
              <a:t> – “</a:t>
            </a:r>
            <a:r>
              <a:rPr lang="en-US" sz="1800" dirty="0"/>
              <a:t>And </a:t>
            </a:r>
            <a:r>
              <a:rPr lang="en-US" sz="1800" dirty="0" smtClean="0"/>
              <a:t>He said </a:t>
            </a:r>
            <a:r>
              <a:rPr lang="en-US" sz="1800" dirty="0"/>
              <a:t>to </a:t>
            </a:r>
            <a:r>
              <a:rPr lang="en-US" sz="1800" dirty="0" smtClean="0"/>
              <a:t>them, ‘Is </a:t>
            </a:r>
            <a:r>
              <a:rPr lang="en-US" sz="1800" dirty="0"/>
              <a:t>it lawful to do good or to do harm on the Sabbath, to save a life or to </a:t>
            </a:r>
            <a:r>
              <a:rPr lang="en-US" sz="1800" dirty="0" smtClean="0"/>
              <a:t>kill?’ But </a:t>
            </a:r>
            <a:r>
              <a:rPr lang="en-US" sz="1800" dirty="0"/>
              <a:t>they kept </a:t>
            </a:r>
            <a:r>
              <a:rPr lang="en-US" sz="1800" dirty="0" smtClean="0"/>
              <a:t>silent.</a:t>
            </a:r>
            <a:r>
              <a:rPr lang="en-US" sz="1800" dirty="0"/>
              <a:t> </a:t>
            </a:r>
            <a:r>
              <a:rPr lang="en-US" sz="1800" dirty="0" smtClean="0"/>
              <a:t>After</a:t>
            </a:r>
            <a:r>
              <a:rPr lang="en-US" sz="1800" dirty="0"/>
              <a:t> looking around at them with anger, grieved at their hardness of heart, </a:t>
            </a:r>
            <a:r>
              <a:rPr lang="en-US" sz="1800" dirty="0" smtClean="0"/>
              <a:t>He said </a:t>
            </a:r>
            <a:r>
              <a:rPr lang="en-US" sz="1800" dirty="0"/>
              <a:t>to the man, </a:t>
            </a:r>
            <a:r>
              <a:rPr lang="en-US" sz="1800" dirty="0" smtClean="0"/>
              <a:t>’Stretch </a:t>
            </a:r>
            <a:r>
              <a:rPr lang="en-US" sz="1800" dirty="0"/>
              <a:t>out your hand</a:t>
            </a:r>
            <a:r>
              <a:rPr lang="en-US" sz="1800" dirty="0" smtClean="0"/>
              <a:t>.’</a:t>
            </a:r>
            <a:r>
              <a:rPr lang="en-US" sz="1800" dirty="0"/>
              <a:t> And he stretched it out, and his hand was restored.</a:t>
            </a:r>
            <a:r>
              <a:rPr lang="en-US" sz="1800" dirty="0" smtClean="0"/>
              <a:t>”</a:t>
            </a:r>
          </a:p>
        </p:txBody>
      </p:sp>
      <p:sp>
        <p:nvSpPr>
          <p:cNvPr id="14" name="Rectangle 13"/>
          <p:cNvSpPr/>
          <p:nvPr/>
        </p:nvSpPr>
        <p:spPr>
          <a:xfrm>
            <a:off x="711232" y="610999"/>
            <a:ext cx="3888546" cy="861774"/>
          </a:xfrm>
          <a:prstGeom prst="rect">
            <a:avLst/>
          </a:prstGeom>
        </p:spPr>
        <p:txBody>
          <a:bodyPr wrap="square">
            <a:spAutoFit/>
          </a:bodyPr>
          <a:lstStyle/>
          <a:p>
            <a:pPr algn="ctr"/>
            <a:r>
              <a:rPr lang="en-US" sz="5000" b="1" u="sng" dirty="0" smtClean="0">
                <a:solidFill>
                  <a:srgbClr val="339204"/>
                </a:solidFill>
              </a:rPr>
              <a:t>Not Provoked</a:t>
            </a:r>
            <a:endParaRPr lang="en-US" sz="5000" b="1" u="sng" dirty="0">
              <a:solidFill>
                <a:srgbClr val="339204"/>
              </a:solidFill>
            </a:endParaRPr>
          </a:p>
        </p:txBody>
      </p:sp>
    </p:spTree>
    <p:extLst>
      <p:ext uri="{BB962C8B-B14F-4D97-AF65-F5344CB8AC3E}">
        <p14:creationId xmlns:p14="http://schemas.microsoft.com/office/powerpoint/2010/main" val="1654068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The Cure</a:t>
            </a:r>
            <a:endParaRPr lang="en-US" sz="6500" b="1" dirty="0"/>
          </a:p>
        </p:txBody>
      </p:sp>
      <p:sp>
        <p:nvSpPr>
          <p:cNvPr id="26" name="Content Placeholder 3"/>
          <p:cNvSpPr>
            <a:spLocks noGrp="1"/>
          </p:cNvSpPr>
          <p:nvPr>
            <p:ph idx="1"/>
          </p:nvPr>
        </p:nvSpPr>
        <p:spPr>
          <a:xfrm>
            <a:off x="518617" y="601290"/>
            <a:ext cx="8625383" cy="4641270"/>
          </a:xfrm>
          <a:ln w="28575">
            <a:noFill/>
          </a:ln>
        </p:spPr>
        <p:txBody>
          <a:bodyPr>
            <a:noAutofit/>
          </a:bodyPr>
          <a:lstStyle/>
          <a:p>
            <a:pPr>
              <a:lnSpc>
                <a:spcPct val="100000"/>
              </a:lnSpc>
            </a:pPr>
            <a:r>
              <a:rPr lang="en-US" sz="3400" dirty="0" smtClean="0"/>
              <a:t>Pray</a:t>
            </a:r>
          </a:p>
          <a:p>
            <a:pPr lvl="1"/>
            <a:r>
              <a:rPr lang="en-US" sz="1900" b="1" i="0" dirty="0" smtClean="0"/>
              <a:t>Psa 64</a:t>
            </a:r>
            <a:r>
              <a:rPr lang="en-US" sz="1900" i="0" dirty="0" smtClean="0"/>
              <a:t> – “</a:t>
            </a:r>
            <a:r>
              <a:rPr lang="en-US" sz="1900" b="1" i="0" baseline="30000" dirty="0" smtClean="0"/>
              <a:t>1</a:t>
            </a:r>
            <a:r>
              <a:rPr lang="en-US" sz="1900" i="0" dirty="0" smtClean="0"/>
              <a:t>Hear my voice, O God, in my complaint; preserve my life from dread of the enemy. </a:t>
            </a:r>
            <a:r>
              <a:rPr lang="en-US" sz="1900" b="1" i="0" baseline="30000" dirty="0" smtClean="0"/>
              <a:t>2</a:t>
            </a:r>
            <a:r>
              <a:rPr lang="en-US" sz="1900" i="0" dirty="0" smtClean="0"/>
              <a:t>Hide me from the secret counsel of evildoers, from the tumult of those who do iniquity, </a:t>
            </a:r>
            <a:r>
              <a:rPr lang="en-US" sz="1900" b="1" i="0" baseline="30000" dirty="0" smtClean="0"/>
              <a:t>3</a:t>
            </a:r>
            <a:r>
              <a:rPr lang="en-US" sz="1900" i="0" dirty="0" smtClean="0"/>
              <a:t>who have sharpened their tongue like a sword. They aimed bitter speech as their arrow, </a:t>
            </a:r>
            <a:r>
              <a:rPr lang="en-US" sz="1900" b="1" i="0" baseline="30000" dirty="0" smtClean="0"/>
              <a:t>4</a:t>
            </a:r>
            <a:r>
              <a:rPr lang="en-US" sz="1900" i="0" dirty="0" smtClean="0"/>
              <a:t>to shoot from concealment at the blameless; suddenly they shoot at him, and do not fear. </a:t>
            </a:r>
            <a:r>
              <a:rPr lang="en-US" sz="1900" b="1" i="0" baseline="30000" dirty="0" smtClean="0"/>
              <a:t>5</a:t>
            </a:r>
            <a:r>
              <a:rPr lang="en-US" sz="1900" i="0" dirty="0" smtClean="0"/>
              <a:t>They hold fast to themselves an evil purpose; they talk of laying snares secretly; they say, ‘Who can see them?’ </a:t>
            </a:r>
            <a:r>
              <a:rPr lang="en-US" sz="1900" b="1" i="0" baseline="30000" dirty="0" smtClean="0"/>
              <a:t>6</a:t>
            </a:r>
            <a:r>
              <a:rPr lang="en-US" sz="1900" i="0" dirty="0" smtClean="0"/>
              <a:t>They devise injustices, saying, ‘We are ready with a well-conceived plot’; for the inward thought and the heart of a man are deep. </a:t>
            </a:r>
            <a:r>
              <a:rPr lang="en-US" sz="1900" b="1" i="0" baseline="30000" dirty="0" smtClean="0"/>
              <a:t>7</a:t>
            </a:r>
            <a:r>
              <a:rPr lang="en-US" sz="1900" i="0" dirty="0" smtClean="0"/>
              <a:t>But God will shoot at them with an arrow; suddenly they will be wounded. </a:t>
            </a:r>
            <a:r>
              <a:rPr lang="en-US" sz="1900" b="1" i="0" baseline="30000" dirty="0" smtClean="0"/>
              <a:t>8</a:t>
            </a:r>
            <a:r>
              <a:rPr lang="en-US" sz="1900" i="0" dirty="0" smtClean="0"/>
              <a:t>So they will make him stumble; their own tongue is against them; all who see them will shake the head. </a:t>
            </a:r>
            <a:r>
              <a:rPr lang="en-US" sz="1900" b="1" i="0" baseline="30000" dirty="0" smtClean="0"/>
              <a:t>9</a:t>
            </a:r>
            <a:r>
              <a:rPr lang="en-US" sz="1900" i="0" dirty="0" smtClean="0"/>
              <a:t>Then all men will fear, and they will declare the work of God, and will consider what He has done. </a:t>
            </a:r>
            <a:r>
              <a:rPr lang="en-US" sz="1900" b="1" i="0" baseline="30000" dirty="0" smtClean="0"/>
              <a:t>10</a:t>
            </a:r>
            <a:r>
              <a:rPr lang="en-US" sz="1900" i="0" dirty="0" smtClean="0"/>
              <a:t>The righteous man will be glad in the Lord and will take refuge in Him; and all the upright in heart will glory.”</a:t>
            </a:r>
            <a:endParaRPr lang="en-US" sz="1900" i="0" dirty="0"/>
          </a:p>
        </p:txBody>
      </p:sp>
      <p:pic>
        <p:nvPicPr>
          <p:cNvPr id="4098" name="Picture 2" descr="Image result for pray when ang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15" y="5135880"/>
            <a:ext cx="4071425" cy="17221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ngry pr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238" y="5135880"/>
            <a:ext cx="4254760" cy="17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27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fade">
                                      <p:cBhvr>
                                        <p:cTn id="7" dur="500"/>
                                        <p:tgtEl>
                                          <p:spTgt spid="2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The Cure</a:t>
            </a:r>
            <a:endParaRPr lang="en-US" sz="6500" b="1" dirty="0"/>
          </a:p>
        </p:txBody>
      </p:sp>
      <p:sp>
        <p:nvSpPr>
          <p:cNvPr id="26" name="Content Placeholder 3"/>
          <p:cNvSpPr>
            <a:spLocks noGrp="1"/>
          </p:cNvSpPr>
          <p:nvPr>
            <p:ph idx="1"/>
          </p:nvPr>
        </p:nvSpPr>
        <p:spPr>
          <a:xfrm>
            <a:off x="540576" y="673106"/>
            <a:ext cx="8414250" cy="2847334"/>
          </a:xfrm>
          <a:ln w="28575">
            <a:noFill/>
          </a:ln>
        </p:spPr>
        <p:txBody>
          <a:bodyPr>
            <a:noAutofit/>
          </a:bodyPr>
          <a:lstStyle/>
          <a:p>
            <a:pPr>
              <a:lnSpc>
                <a:spcPct val="100000"/>
              </a:lnSpc>
            </a:pPr>
            <a:r>
              <a:rPr lang="en-US" sz="3400" dirty="0" smtClean="0"/>
              <a:t>Pray</a:t>
            </a:r>
          </a:p>
          <a:p>
            <a:pPr>
              <a:lnSpc>
                <a:spcPct val="100000"/>
              </a:lnSpc>
            </a:pPr>
            <a:r>
              <a:rPr lang="en-US" sz="3400" dirty="0" smtClean="0"/>
              <a:t>Listen</a:t>
            </a:r>
          </a:p>
          <a:p>
            <a:pPr lvl="1">
              <a:lnSpc>
                <a:spcPct val="100000"/>
              </a:lnSpc>
            </a:pPr>
            <a:r>
              <a:rPr lang="en-US" sz="2200" b="1" i="0" dirty="0" smtClean="0"/>
              <a:t>Jas 1:19</a:t>
            </a:r>
            <a:r>
              <a:rPr lang="en-US" sz="2200" i="0" dirty="0" smtClean="0"/>
              <a:t> – “</a:t>
            </a:r>
            <a:r>
              <a:rPr lang="en-US" sz="2200" i="0" dirty="0"/>
              <a:t>This you know, my beloved brethren. But everyone must be quick to hear, slow </a:t>
            </a:r>
            <a:r>
              <a:rPr lang="en-US" sz="2200" i="0" dirty="0" smtClean="0"/>
              <a:t>to speak and slow to </a:t>
            </a:r>
            <a:r>
              <a:rPr lang="en-US" sz="2200" i="0" dirty="0"/>
              <a:t>anger</a:t>
            </a:r>
            <a:r>
              <a:rPr lang="en-US" sz="2200" i="0" dirty="0" smtClean="0"/>
              <a:t>”</a:t>
            </a:r>
          </a:p>
          <a:p>
            <a:pPr lvl="1">
              <a:lnSpc>
                <a:spcPct val="100000"/>
              </a:lnSpc>
            </a:pPr>
            <a:r>
              <a:rPr lang="en-US" sz="2200" b="1" i="0" dirty="0" smtClean="0"/>
              <a:t>Prov 10:19</a:t>
            </a:r>
            <a:r>
              <a:rPr lang="en-US" sz="2200" i="0" dirty="0" smtClean="0"/>
              <a:t> – “</a:t>
            </a:r>
            <a:r>
              <a:rPr lang="en-US" i="0" dirty="0"/>
              <a:t>When there are many words, transgression is </a:t>
            </a:r>
            <a:r>
              <a:rPr lang="en-US" i="0" dirty="0" smtClean="0"/>
              <a:t>unavoidable, but</a:t>
            </a:r>
            <a:r>
              <a:rPr lang="en-US" i="0" dirty="0"/>
              <a:t> he who restrains his lips is wise.</a:t>
            </a:r>
            <a:r>
              <a:rPr lang="en-US" sz="2200" i="0" dirty="0" smtClean="0"/>
              <a:t>”</a:t>
            </a:r>
            <a:endParaRPr lang="en-US" sz="2200" i="0" dirty="0"/>
          </a:p>
        </p:txBody>
      </p:sp>
      <p:pic>
        <p:nvPicPr>
          <p:cNvPr id="3" name="Picture 2"/>
          <p:cNvPicPr>
            <a:picLocks noChangeAspect="1"/>
          </p:cNvPicPr>
          <p:nvPr/>
        </p:nvPicPr>
        <p:blipFill>
          <a:blip r:embed="rId3"/>
          <a:stretch>
            <a:fillRect/>
          </a:stretch>
        </p:blipFill>
        <p:spPr>
          <a:xfrm>
            <a:off x="4852922" y="3520440"/>
            <a:ext cx="4215762" cy="3215640"/>
          </a:xfrm>
          <a:prstGeom prst="rect">
            <a:avLst/>
          </a:prstGeom>
        </p:spPr>
      </p:pic>
      <p:pic>
        <p:nvPicPr>
          <p:cNvPr id="3074" name="Picture 2" descr="Image result for listen before speaking"/>
          <p:cNvPicPr>
            <a:picLocks noChangeAspect="1" noChangeArrowheads="1"/>
          </p:cNvPicPr>
          <p:nvPr/>
        </p:nvPicPr>
        <p:blipFill rotWithShape="1">
          <a:blip r:embed="rId4">
            <a:extLst>
              <a:ext uri="{28A0092B-C50C-407E-A947-70E740481C1C}">
                <a14:useLocalDpi xmlns:a14="http://schemas.microsoft.com/office/drawing/2010/main" val="0"/>
              </a:ext>
            </a:extLst>
          </a:blip>
          <a:srcRect l="3772" t="5983" r="4338" b="6493"/>
          <a:stretch/>
        </p:blipFill>
        <p:spPr bwMode="auto">
          <a:xfrm>
            <a:off x="668215" y="3520440"/>
            <a:ext cx="4184707" cy="321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16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500"/>
                                        <p:tgtEl>
                                          <p:spTgt spid="2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Effect transition="in" filter="fade">
                                      <p:cBhvr>
                                        <p:cTn id="15" dur="500"/>
                                        <p:tgtEl>
                                          <p:spTgt spid="2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The Cure</a:t>
            </a:r>
            <a:endParaRPr lang="en-US" sz="6500" b="1" dirty="0"/>
          </a:p>
        </p:txBody>
      </p:sp>
      <p:sp>
        <p:nvSpPr>
          <p:cNvPr id="26" name="Content Placeholder 3"/>
          <p:cNvSpPr>
            <a:spLocks noGrp="1"/>
          </p:cNvSpPr>
          <p:nvPr>
            <p:ph idx="1"/>
          </p:nvPr>
        </p:nvSpPr>
        <p:spPr>
          <a:xfrm>
            <a:off x="552329" y="458588"/>
            <a:ext cx="8591669" cy="4687507"/>
          </a:xfrm>
          <a:ln w="28575">
            <a:noFill/>
          </a:ln>
        </p:spPr>
        <p:txBody>
          <a:bodyPr>
            <a:noAutofit/>
          </a:bodyPr>
          <a:lstStyle/>
          <a:p>
            <a:pPr>
              <a:lnSpc>
                <a:spcPct val="100000"/>
              </a:lnSpc>
            </a:pPr>
            <a:r>
              <a:rPr lang="en-US" sz="3400" dirty="0" smtClean="0"/>
              <a:t>Pray</a:t>
            </a:r>
          </a:p>
          <a:p>
            <a:pPr>
              <a:lnSpc>
                <a:spcPct val="100000"/>
              </a:lnSpc>
            </a:pPr>
            <a:r>
              <a:rPr lang="en-US" sz="3400" dirty="0" smtClean="0"/>
              <a:t>Listen</a:t>
            </a:r>
          </a:p>
          <a:p>
            <a:pPr>
              <a:lnSpc>
                <a:spcPct val="100000"/>
              </a:lnSpc>
            </a:pPr>
            <a:r>
              <a:rPr lang="en-US" sz="3400" dirty="0" smtClean="0"/>
              <a:t>Remember</a:t>
            </a:r>
          </a:p>
          <a:p>
            <a:pPr lvl="1">
              <a:lnSpc>
                <a:spcPct val="100000"/>
              </a:lnSpc>
            </a:pPr>
            <a:r>
              <a:rPr lang="en-US" b="1" i="0" dirty="0" smtClean="0"/>
              <a:t>Eph 4:32</a:t>
            </a:r>
            <a:r>
              <a:rPr lang="en-US" i="0" dirty="0" smtClean="0"/>
              <a:t> – “Be </a:t>
            </a:r>
            <a:r>
              <a:rPr lang="en-US" i="0" dirty="0"/>
              <a:t>kind to one another, tender-hearted, forgiving each other, just as God in Christ also has </a:t>
            </a:r>
            <a:r>
              <a:rPr lang="en-US" i="0" dirty="0" smtClean="0"/>
              <a:t>forgiven</a:t>
            </a:r>
            <a:r>
              <a:rPr lang="en-US" i="0" dirty="0"/>
              <a:t> </a:t>
            </a:r>
            <a:r>
              <a:rPr lang="en-US" i="0" dirty="0" smtClean="0"/>
              <a:t>you.”</a:t>
            </a:r>
          </a:p>
          <a:p>
            <a:pPr lvl="1">
              <a:lnSpc>
                <a:spcPct val="100000"/>
              </a:lnSpc>
            </a:pPr>
            <a:r>
              <a:rPr lang="en-US" b="1" i="0" dirty="0" smtClean="0"/>
              <a:t>Eph 6:12</a:t>
            </a:r>
            <a:r>
              <a:rPr lang="en-US" i="0" dirty="0" smtClean="0"/>
              <a:t> – “</a:t>
            </a:r>
            <a:r>
              <a:rPr lang="en-US" i="0" dirty="0"/>
              <a:t>For our struggle is not </a:t>
            </a:r>
            <a:r>
              <a:rPr lang="en-US" i="0" dirty="0" smtClean="0"/>
              <a:t>against</a:t>
            </a:r>
            <a:r>
              <a:rPr lang="en-US" i="0" dirty="0"/>
              <a:t> </a:t>
            </a:r>
            <a:r>
              <a:rPr lang="en-US" i="0" dirty="0" smtClean="0"/>
              <a:t>flesh </a:t>
            </a:r>
            <a:r>
              <a:rPr lang="en-US" i="0" dirty="0"/>
              <a:t>and blood, but against the rulers, against the powers, against the world forces of this darkness, against the spiritual forces of wickedness in the heavenly places.</a:t>
            </a:r>
            <a:r>
              <a:rPr lang="en-US" i="0" dirty="0" smtClean="0"/>
              <a:t>”</a:t>
            </a:r>
            <a:endParaRPr lang="en-US" i="0" dirty="0"/>
          </a:p>
          <a:p>
            <a:pPr lvl="1">
              <a:lnSpc>
                <a:spcPct val="100000"/>
              </a:lnSpc>
            </a:pPr>
            <a:r>
              <a:rPr lang="en-US" b="1" i="0" dirty="0" smtClean="0"/>
              <a:t>Matt 18:33</a:t>
            </a:r>
            <a:r>
              <a:rPr lang="en-US" i="0" dirty="0" smtClean="0"/>
              <a:t> – “</a:t>
            </a:r>
            <a:r>
              <a:rPr lang="en-US" i="0" dirty="0"/>
              <a:t>Should you not also have had mercy on your fellow slave, in the same way that I had mercy on you?’</a:t>
            </a:r>
            <a:r>
              <a:rPr lang="en-US" i="0" dirty="0" smtClean="0"/>
              <a:t>”</a:t>
            </a:r>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7313" b="17087"/>
          <a:stretch/>
        </p:blipFill>
        <p:spPr bwMode="auto">
          <a:xfrm>
            <a:off x="552329" y="5146095"/>
            <a:ext cx="4172071"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inners in the hands of an angry g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163" y="5146095"/>
            <a:ext cx="429583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2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fade">
                                      <p:cBhvr>
                                        <p:cTn id="7" dur="500"/>
                                        <p:tgtEl>
                                          <p:spTgt spid="2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animEffect transition="in" filter="fade">
                                      <p:cBhvr>
                                        <p:cTn id="15" dur="500"/>
                                        <p:tgtEl>
                                          <p:spTgt spid="2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xEl>
                                              <p:pRg st="5" end="5"/>
                                            </p:txEl>
                                          </p:spTgt>
                                        </p:tgtEl>
                                        <p:attrNameLst>
                                          <p:attrName>style.visibility</p:attrName>
                                        </p:attrNameLst>
                                      </p:cBhvr>
                                      <p:to>
                                        <p:strVal val="visible"/>
                                      </p:to>
                                    </p:set>
                                    <p:animEffect transition="in" filter="fade">
                                      <p:cBhvr>
                                        <p:cTn id="20" dur="500"/>
                                        <p:tgtEl>
                                          <p:spTgt spid="2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19341</TotalTime>
  <Words>1996</Words>
  <Application>Microsoft Office PowerPoint</Application>
  <PresentationFormat>On-screen Show (4:3)</PresentationFormat>
  <Paragraphs>125</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Franklin Gothic Book</vt:lpstr>
      <vt:lpstr>Crop</vt:lpstr>
      <vt:lpstr>PowerPoint Presentation</vt:lpstr>
      <vt:lpstr>What Is “Provoked”?</vt:lpstr>
      <vt:lpstr>What Is “Provoked”?</vt:lpstr>
      <vt:lpstr>Why Are We Provoked?</vt:lpstr>
      <vt:lpstr>God Is…</vt:lpstr>
      <vt:lpstr>Jesus Is…</vt:lpstr>
      <vt:lpstr>The Cure</vt:lpstr>
      <vt:lpstr>The Cure</vt:lpstr>
      <vt:lpstr>The Cure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289</cp:revision>
  <cp:lastPrinted>2019-03-03T03:30:27Z</cp:lastPrinted>
  <dcterms:created xsi:type="dcterms:W3CDTF">2019-01-06T23:04:10Z</dcterms:created>
  <dcterms:modified xsi:type="dcterms:W3CDTF">2019-03-03T03:31:25Z</dcterms:modified>
</cp:coreProperties>
</file>