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1622" r:id="rId3"/>
    <p:sldId id="1623" r:id="rId4"/>
    <p:sldId id="1624" r:id="rId5"/>
    <p:sldId id="1625" r:id="rId6"/>
    <p:sldId id="1626" r:id="rId7"/>
    <p:sldId id="1627" r:id="rId8"/>
    <p:sldId id="1628" r:id="rId9"/>
    <p:sldId id="1629" r:id="rId10"/>
    <p:sldId id="1616" r:id="rId11"/>
    <p:sldId id="1630" r:id="rId12"/>
    <p:sldId id="1631" r:id="rId13"/>
    <p:sldId id="1632" r:id="rId14"/>
    <p:sldId id="1633" r:id="rId15"/>
    <p:sldId id="1634" r:id="rId16"/>
    <p:sldId id="1635" r:id="rId17"/>
    <p:sldId id="1636" r:id="rId18"/>
    <p:sldId id="1637" r:id="rId19"/>
    <p:sldId id="1594" r:id="rId20"/>
    <p:sldId id="1638" r:id="rId21"/>
    <p:sldId id="1639" r:id="rId22"/>
    <p:sldId id="1640" r:id="rId23"/>
    <p:sldId id="1641" r:id="rId24"/>
    <p:sldId id="1642" r:id="rId25"/>
    <p:sldId id="1643" r:id="rId26"/>
    <p:sldId id="1644" r:id="rId27"/>
    <p:sldId id="1645" r:id="rId28"/>
    <p:sldId id="1646" r:id="rId29"/>
    <p:sldId id="1647" r:id="rId30"/>
    <p:sldId id="1648" r:id="rId31"/>
    <p:sldId id="1649" r:id="rId32"/>
    <p:sldId id="1575" r:id="rId33"/>
    <p:sldId id="1650" r:id="rId34"/>
    <p:sldId id="1651" r:id="rId35"/>
    <p:sldId id="1652" r:id="rId36"/>
    <p:sldId id="1653" r:id="rId37"/>
    <p:sldId id="1654" r:id="rId38"/>
    <p:sldId id="1655" r:id="rId39"/>
    <p:sldId id="1656" r:id="rId40"/>
    <p:sldId id="1657" r:id="rId41"/>
    <p:sldId id="1658" r:id="rId42"/>
    <p:sldId id="1659" r:id="rId43"/>
    <p:sldId id="1660" r:id="rId44"/>
    <p:sldId id="1661" r:id="rId45"/>
    <p:sldId id="1662" r:id="rId46"/>
    <p:sldId id="1663" r:id="rId47"/>
    <p:sldId id="1664" r:id="rId48"/>
    <p:sldId id="1576" r:id="rId49"/>
    <p:sldId id="1665" r:id="rId50"/>
    <p:sldId id="1666" r:id="rId51"/>
    <p:sldId id="1667" r:id="rId52"/>
    <p:sldId id="1668" r:id="rId53"/>
    <p:sldId id="1669" r:id="rId54"/>
    <p:sldId id="1670" r:id="rId55"/>
    <p:sldId id="1671" r:id="rId56"/>
    <p:sldId id="1672" r:id="rId57"/>
    <p:sldId id="1673"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varScale="1">
        <p:scale>
          <a:sx n="91" d="100"/>
          <a:sy n="91" d="100"/>
        </p:scale>
        <p:origin x="1428" y="84"/>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extLst>
      <p:ext uri="{BB962C8B-B14F-4D97-AF65-F5344CB8AC3E}">
        <p14:creationId xmlns:p14="http://schemas.microsoft.com/office/powerpoint/2010/main" val="1513102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extLst>
      <p:ext uri="{BB962C8B-B14F-4D97-AF65-F5344CB8AC3E}">
        <p14:creationId xmlns:p14="http://schemas.microsoft.com/office/powerpoint/2010/main" val="234070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extLst>
      <p:ext uri="{BB962C8B-B14F-4D97-AF65-F5344CB8AC3E}">
        <p14:creationId xmlns:p14="http://schemas.microsoft.com/office/powerpoint/2010/main" val="2743933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extLst>
      <p:ext uri="{BB962C8B-B14F-4D97-AF65-F5344CB8AC3E}">
        <p14:creationId xmlns:p14="http://schemas.microsoft.com/office/powerpoint/2010/main" val="3473300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extLst>
      <p:ext uri="{BB962C8B-B14F-4D97-AF65-F5344CB8AC3E}">
        <p14:creationId xmlns:p14="http://schemas.microsoft.com/office/powerpoint/2010/main" val="2996255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extLst>
      <p:ext uri="{BB962C8B-B14F-4D97-AF65-F5344CB8AC3E}">
        <p14:creationId xmlns:p14="http://schemas.microsoft.com/office/powerpoint/2010/main" val="3580812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extLst>
      <p:ext uri="{BB962C8B-B14F-4D97-AF65-F5344CB8AC3E}">
        <p14:creationId xmlns:p14="http://schemas.microsoft.com/office/powerpoint/2010/main" val="1940989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extLst>
      <p:ext uri="{BB962C8B-B14F-4D97-AF65-F5344CB8AC3E}">
        <p14:creationId xmlns:p14="http://schemas.microsoft.com/office/powerpoint/2010/main" val="522046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extLst>
      <p:ext uri="{BB962C8B-B14F-4D97-AF65-F5344CB8AC3E}">
        <p14:creationId xmlns:p14="http://schemas.microsoft.com/office/powerpoint/2010/main" val="18091306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extLst>
      <p:ext uri="{BB962C8B-B14F-4D97-AF65-F5344CB8AC3E}">
        <p14:creationId xmlns:p14="http://schemas.microsoft.com/office/powerpoint/2010/main" val="19837145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extLst>
      <p:ext uri="{BB962C8B-B14F-4D97-AF65-F5344CB8AC3E}">
        <p14:creationId xmlns:p14="http://schemas.microsoft.com/office/powerpoint/2010/main" val="2678194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2332698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24207446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619739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15257462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800171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587480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44612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extLst>
      <p:ext uri="{BB962C8B-B14F-4D97-AF65-F5344CB8AC3E}">
        <p14:creationId xmlns:p14="http://schemas.microsoft.com/office/powerpoint/2010/main" val="3806899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30532567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1405021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20907405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48667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extLst>
      <p:ext uri="{BB962C8B-B14F-4D97-AF65-F5344CB8AC3E}">
        <p14:creationId xmlns:p14="http://schemas.microsoft.com/office/powerpoint/2010/main" val="1416087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extLst>
      <p:ext uri="{BB962C8B-B14F-4D97-AF65-F5344CB8AC3E}">
        <p14:creationId xmlns:p14="http://schemas.microsoft.com/office/powerpoint/2010/main" val="16103266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extLst>
      <p:ext uri="{BB962C8B-B14F-4D97-AF65-F5344CB8AC3E}">
        <p14:creationId xmlns:p14="http://schemas.microsoft.com/office/powerpoint/2010/main" val="3559115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extLst>
      <p:ext uri="{BB962C8B-B14F-4D97-AF65-F5344CB8AC3E}">
        <p14:creationId xmlns:p14="http://schemas.microsoft.com/office/powerpoint/2010/main" val="3439421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extLst>
      <p:ext uri="{BB962C8B-B14F-4D97-AF65-F5344CB8AC3E}">
        <p14:creationId xmlns:p14="http://schemas.microsoft.com/office/powerpoint/2010/main" val="381300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extLst>
      <p:ext uri="{BB962C8B-B14F-4D97-AF65-F5344CB8AC3E}">
        <p14:creationId xmlns:p14="http://schemas.microsoft.com/office/powerpoint/2010/main" val="38634253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extLst>
      <p:ext uri="{BB962C8B-B14F-4D97-AF65-F5344CB8AC3E}">
        <p14:creationId xmlns:p14="http://schemas.microsoft.com/office/powerpoint/2010/main" val="4368547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extLst>
      <p:ext uri="{BB962C8B-B14F-4D97-AF65-F5344CB8AC3E}">
        <p14:creationId xmlns:p14="http://schemas.microsoft.com/office/powerpoint/2010/main" val="15269232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extLst>
      <p:ext uri="{BB962C8B-B14F-4D97-AF65-F5344CB8AC3E}">
        <p14:creationId xmlns:p14="http://schemas.microsoft.com/office/powerpoint/2010/main" val="18803289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extLst>
      <p:ext uri="{BB962C8B-B14F-4D97-AF65-F5344CB8AC3E}">
        <p14:creationId xmlns:p14="http://schemas.microsoft.com/office/powerpoint/2010/main" val="30380966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extLst>
      <p:ext uri="{BB962C8B-B14F-4D97-AF65-F5344CB8AC3E}">
        <p14:creationId xmlns:p14="http://schemas.microsoft.com/office/powerpoint/2010/main" val="278220677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extLst>
      <p:ext uri="{BB962C8B-B14F-4D97-AF65-F5344CB8AC3E}">
        <p14:creationId xmlns:p14="http://schemas.microsoft.com/office/powerpoint/2010/main" val="30345224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extLst>
      <p:ext uri="{BB962C8B-B14F-4D97-AF65-F5344CB8AC3E}">
        <p14:creationId xmlns:p14="http://schemas.microsoft.com/office/powerpoint/2010/main" val="17829440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extLst>
      <p:ext uri="{BB962C8B-B14F-4D97-AF65-F5344CB8AC3E}">
        <p14:creationId xmlns:p14="http://schemas.microsoft.com/office/powerpoint/2010/main" val="2667183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extLst>
      <p:ext uri="{BB962C8B-B14F-4D97-AF65-F5344CB8AC3E}">
        <p14:creationId xmlns:p14="http://schemas.microsoft.com/office/powerpoint/2010/main" val="2993664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extLst>
      <p:ext uri="{BB962C8B-B14F-4D97-AF65-F5344CB8AC3E}">
        <p14:creationId xmlns:p14="http://schemas.microsoft.com/office/powerpoint/2010/main" val="3349084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extLst>
      <p:ext uri="{BB962C8B-B14F-4D97-AF65-F5344CB8AC3E}">
        <p14:creationId xmlns:p14="http://schemas.microsoft.com/office/powerpoint/2010/main" val="39022150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extLst>
      <p:ext uri="{BB962C8B-B14F-4D97-AF65-F5344CB8AC3E}">
        <p14:creationId xmlns:p14="http://schemas.microsoft.com/office/powerpoint/2010/main" val="26757626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extLst>
      <p:ext uri="{BB962C8B-B14F-4D97-AF65-F5344CB8AC3E}">
        <p14:creationId xmlns:p14="http://schemas.microsoft.com/office/powerpoint/2010/main" val="183544973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extLst>
      <p:ext uri="{BB962C8B-B14F-4D97-AF65-F5344CB8AC3E}">
        <p14:creationId xmlns:p14="http://schemas.microsoft.com/office/powerpoint/2010/main" val="13270010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extLst>
      <p:ext uri="{BB962C8B-B14F-4D97-AF65-F5344CB8AC3E}">
        <p14:creationId xmlns:p14="http://schemas.microsoft.com/office/powerpoint/2010/main" val="10332846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extLst>
      <p:ext uri="{BB962C8B-B14F-4D97-AF65-F5344CB8AC3E}">
        <p14:creationId xmlns:p14="http://schemas.microsoft.com/office/powerpoint/2010/main" val="244235033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extLst>
      <p:ext uri="{BB962C8B-B14F-4D97-AF65-F5344CB8AC3E}">
        <p14:creationId xmlns:p14="http://schemas.microsoft.com/office/powerpoint/2010/main" val="18880233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extLst>
      <p:ext uri="{BB962C8B-B14F-4D97-AF65-F5344CB8AC3E}">
        <p14:creationId xmlns:p14="http://schemas.microsoft.com/office/powerpoint/2010/main" val="1164454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extLst>
      <p:ext uri="{BB962C8B-B14F-4D97-AF65-F5344CB8AC3E}">
        <p14:creationId xmlns:p14="http://schemas.microsoft.com/office/powerpoint/2010/main" val="6607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extLst>
      <p:ext uri="{BB962C8B-B14F-4D97-AF65-F5344CB8AC3E}">
        <p14:creationId xmlns:p14="http://schemas.microsoft.com/office/powerpoint/2010/main" val="2571164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extLst>
      <p:ext uri="{BB962C8B-B14F-4D97-AF65-F5344CB8AC3E}">
        <p14:creationId xmlns:p14="http://schemas.microsoft.com/office/powerpoint/2010/main" val="2201617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extLst>
      <p:ext uri="{BB962C8B-B14F-4D97-AF65-F5344CB8AC3E}">
        <p14:creationId xmlns:p14="http://schemas.microsoft.com/office/powerpoint/2010/main" val="408015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Building a Foundation of Purity</a:t>
            </a:r>
            <a:r>
              <a:rPr lang="en-US" altLang="en-US" sz="4000" b="1" i="1" dirty="0">
                <a:effectLst>
                  <a:outerShdw blurRad="38100" dist="38100" dir="2700000" algn="tl">
                    <a:srgbClr val="000000"/>
                  </a:outerShdw>
                </a:effectLst>
              </a:rPr>
              <a:t> - Our Stand Against the Present Culture</a:t>
            </a:r>
            <a:r>
              <a:rPr lang="en-US" altLang="en-US" sz="4000" b="1" i="1" u="sng" dirty="0">
                <a:effectLst>
                  <a:outerShdw blurRad="38100" dist="38100" dir="2700000" algn="tl">
                    <a:srgbClr val="000000"/>
                  </a:outerShdw>
                </a:effectLst>
              </a:rPr>
              <a:t/>
            </a:r>
            <a:br>
              <a:rPr lang="en-US" altLang="en-US" sz="4000" b="1" i="1" u="sng" dirty="0">
                <a:effectLst>
                  <a:outerShdw blurRad="38100" dist="38100" dir="2700000" algn="tl">
                    <a:srgbClr val="000000"/>
                  </a:outerShdw>
                </a:effectLst>
              </a:rPr>
            </a:b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word "</a:t>
            </a:r>
            <a:r>
              <a:rPr lang="en-US" altLang="en-US" i="1" u="sng" dirty="0">
                <a:effectLst>
                  <a:outerShdw blurRad="38100" dist="38100" dir="2700000" algn="tl">
                    <a:srgbClr val="000000"/>
                  </a:outerShdw>
                </a:effectLst>
              </a:rPr>
              <a:t>pure</a:t>
            </a:r>
            <a:r>
              <a:rPr lang="en-US" altLang="en-US" dirty="0">
                <a:effectLst>
                  <a:outerShdw blurRad="38100" dist="38100" dir="2700000" algn="tl">
                    <a:srgbClr val="000000"/>
                  </a:outerShdw>
                </a:effectLst>
              </a:rPr>
              <a:t>" is from the Greek word </a:t>
            </a:r>
            <a:r>
              <a:rPr lang="en-US" altLang="en-US" dirty="0" err="1">
                <a:effectLst>
                  <a:outerShdw blurRad="38100" dist="38100" dir="2700000" algn="tl">
                    <a:srgbClr val="000000"/>
                  </a:outerShdw>
                </a:effectLst>
              </a:rPr>
              <a:t>katharos</a:t>
            </a:r>
            <a:r>
              <a:rPr lang="en-US" altLang="en-US" dirty="0">
                <a:effectLst>
                  <a:outerShdw blurRad="38100" dist="38100" dir="2700000" algn="tl">
                    <a:srgbClr val="000000"/>
                  </a:outerShdw>
                </a:effectLst>
              </a:rPr>
              <a:t>, used twenty eight times in the         New Testament. It is translated by such terms as "pure," "clean'' and "clear."</a:t>
            </a:r>
          </a:p>
          <a:p>
            <a:r>
              <a:rPr lang="en-US" altLang="en-US" dirty="0">
                <a:effectLst>
                  <a:outerShdw blurRad="38100" dist="38100" dir="2700000" algn="tl">
                    <a:srgbClr val="000000"/>
                  </a:outerShdw>
                </a:effectLst>
              </a:rPr>
              <a:t>When we focus on God’s presence then purity is to be desired! </a:t>
            </a:r>
            <a:r>
              <a:rPr lang="en-US" altLang="en-US" b="1" dirty="0">
                <a:effectLst>
                  <a:outerShdw blurRad="38100" dist="38100" dir="2700000" algn="tl">
                    <a:srgbClr val="000000"/>
                  </a:outerShdw>
                </a:effectLst>
              </a:rPr>
              <a:t>(Mt 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665732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5:8</a:t>
            </a:r>
            <a:r>
              <a:rPr lang="en-US" altLang="en-US" dirty="0">
                <a:effectLst>
                  <a:outerShdw blurRad="38100" dist="38100" dir="2700000" algn="tl">
                    <a:srgbClr val="000000"/>
                  </a:outerShdw>
                </a:effectLst>
              </a:rPr>
              <a:t> - Blessed are the pure in heart, For </a:t>
            </a:r>
            <a:r>
              <a:rPr lang="en-US" altLang="en-US" u="sng" dirty="0">
                <a:effectLst>
                  <a:outerShdw blurRad="38100" dist="38100" dir="2700000" algn="tl">
                    <a:srgbClr val="000000"/>
                  </a:outerShdw>
                </a:effectLst>
              </a:rPr>
              <a:t>they shall see God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3867947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I am so thankful that God is pure towards me. </a:t>
            </a:r>
            <a:r>
              <a:rPr lang="en-US" altLang="en-US" i="1" u="sng" dirty="0">
                <a:effectLst>
                  <a:outerShdw blurRad="38100" dist="38100" dir="2700000" algn="tl">
                    <a:srgbClr val="000000"/>
                  </a:outerShdw>
                </a:effectLst>
              </a:rPr>
              <a:t>I can trust Him</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(Prov 15:25-26)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2301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15:25-26</a:t>
            </a:r>
            <a:r>
              <a:rPr lang="en-US" altLang="en-US" dirty="0">
                <a:effectLst>
                  <a:outerShdw blurRad="38100" dist="38100" dir="2700000" algn="tl">
                    <a:srgbClr val="000000"/>
                  </a:outerShdw>
                </a:effectLst>
              </a:rPr>
              <a:t> - The LORD will destroy the house of the proud, But He will establish the boundary of the widow.  26 The thoughts of the wicked are an abomination to the LORD, But </a:t>
            </a:r>
            <a:r>
              <a:rPr lang="en-US" altLang="en-US" u="sng" dirty="0">
                <a:effectLst>
                  <a:outerShdw blurRad="38100" dist="38100" dir="2700000" algn="tl">
                    <a:srgbClr val="000000"/>
                  </a:outerShdw>
                </a:effectLst>
              </a:rPr>
              <a:t>the words of the pure are pleasant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0960652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Do we view faithfulness to our mates as “rules and burdens” or </a:t>
            </a:r>
            <a:r>
              <a:rPr lang="en-US" altLang="en-US" sz="3000" i="1" u="sng" dirty="0">
                <a:effectLst>
                  <a:outerShdw blurRad="38100" dist="38100" dir="2700000" algn="tl">
                    <a:srgbClr val="000000"/>
                  </a:outerShdw>
                </a:effectLst>
              </a:rPr>
              <a:t>a great privilege               fills with blessings</a:t>
            </a:r>
            <a:r>
              <a:rPr lang="en-US" altLang="en-US" sz="3000" dirty="0">
                <a:effectLst>
                  <a:outerShdw blurRad="38100" dist="38100" dir="2700000" algn="tl">
                    <a:srgbClr val="000000"/>
                  </a:outerShdw>
                </a:effectLst>
              </a:rPr>
              <a:t>?</a:t>
            </a:r>
          </a:p>
          <a:p>
            <a:r>
              <a:rPr lang="en-US" altLang="en-US" sz="3000" dirty="0">
                <a:effectLst>
                  <a:outerShdw blurRad="38100" dist="38100" dir="2700000" algn="tl">
                    <a:srgbClr val="000000"/>
                  </a:outerShdw>
                </a:effectLst>
              </a:rPr>
              <a:t>We must be completely honest in </a:t>
            </a:r>
            <a:r>
              <a:rPr lang="en-US" altLang="en-US" sz="3000" i="1" u="sng" dirty="0">
                <a:effectLst>
                  <a:outerShdw blurRad="38100" dist="38100" dir="2700000" algn="tl">
                    <a:srgbClr val="000000"/>
                  </a:outerShdw>
                </a:effectLst>
              </a:rPr>
              <a:t>seeing ourselves</a:t>
            </a:r>
            <a:r>
              <a:rPr lang="en-US" altLang="en-US" sz="3000" dirty="0">
                <a:effectLst>
                  <a:outerShdw blurRad="38100" dist="38100" dir="2700000" algn="tl">
                    <a:srgbClr val="000000"/>
                  </a:outerShdw>
                </a:effectLst>
              </a:rPr>
              <a:t> and </a:t>
            </a:r>
            <a:r>
              <a:rPr lang="en-US" altLang="en-US" sz="3000" i="1" u="sng" dirty="0">
                <a:effectLst>
                  <a:outerShdw blurRad="38100" dist="38100" dir="2700000" algn="tl">
                    <a:srgbClr val="000000"/>
                  </a:outerShdw>
                </a:effectLst>
              </a:rPr>
              <a:t>in our seeking purit</a:t>
            </a:r>
            <a:r>
              <a:rPr lang="en-US" altLang="en-US" sz="3000" dirty="0">
                <a:effectLst>
                  <a:outerShdw blurRad="38100" dist="38100" dir="2700000" algn="tl">
                    <a:srgbClr val="000000"/>
                  </a:outerShdw>
                </a:effectLst>
              </a:rPr>
              <a:t>y.</a:t>
            </a:r>
          </a:p>
          <a:p>
            <a:r>
              <a:rPr lang="en-US" altLang="en-US" sz="3000" dirty="0">
                <a:effectLst>
                  <a:outerShdw blurRad="38100" dist="38100" dir="2700000" algn="tl">
                    <a:srgbClr val="000000"/>
                  </a:outerShdw>
                </a:effectLst>
              </a:rPr>
              <a:t>The arrogant despise the righteous that are discerning to their actions and motives. They will </a:t>
            </a:r>
            <a:r>
              <a:rPr lang="en-US" altLang="en-US" sz="3000" i="1" u="sng" dirty="0">
                <a:effectLst>
                  <a:outerShdw blurRad="38100" dist="38100" dir="2700000" algn="tl">
                    <a:srgbClr val="000000"/>
                  </a:outerShdw>
                </a:effectLst>
              </a:rPr>
              <a:t>be uncomfortable around those who seek purity</a:t>
            </a:r>
            <a:r>
              <a:rPr lang="en-US" altLang="en-US" sz="3000" dirty="0">
                <a:effectLst>
                  <a:outerShdw blurRad="38100" dist="38100" dir="2700000" algn="tl">
                    <a:srgbClr val="000000"/>
                  </a:outerShdw>
                </a:effectLst>
              </a:rPr>
              <a:t>. </a:t>
            </a:r>
            <a:r>
              <a:rPr lang="en-US" altLang="en-US" sz="3000" b="1" dirty="0">
                <a:effectLst>
                  <a:outerShdw blurRad="38100" dist="38100" dir="2700000" algn="tl">
                    <a:srgbClr val="000000"/>
                  </a:outerShdw>
                </a:effectLst>
              </a:rPr>
              <a:t>(Prov 16:2-3; 30:12)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977417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16:2-3</a:t>
            </a:r>
            <a:r>
              <a:rPr lang="en-US" altLang="en-US" dirty="0">
                <a:effectLst>
                  <a:outerShdw blurRad="38100" dist="38100" dir="2700000" algn="tl">
                    <a:srgbClr val="000000"/>
                  </a:outerShdw>
                </a:effectLst>
              </a:rPr>
              <a:t> - All the ways of a man are pure </a:t>
            </a:r>
            <a:r>
              <a:rPr lang="en-US" altLang="en-US" u="sng" dirty="0">
                <a:effectLst>
                  <a:outerShdw blurRad="38100" dist="38100" dir="2700000" algn="tl">
                    <a:srgbClr val="000000"/>
                  </a:outerShdw>
                </a:effectLst>
              </a:rPr>
              <a:t>in his own eyes,</a:t>
            </a:r>
            <a:r>
              <a:rPr lang="en-US" altLang="en-US" dirty="0">
                <a:effectLst>
                  <a:outerShdw blurRad="38100" dist="38100" dir="2700000" algn="tl">
                    <a:srgbClr val="000000"/>
                  </a:outerShdw>
                </a:effectLst>
              </a:rPr>
              <a:t> But the LORD weighs the spirits.  3 Commit your works to the LORD, And </a:t>
            </a:r>
            <a:r>
              <a:rPr lang="en-US" altLang="en-US" u="sng" dirty="0">
                <a:effectLst>
                  <a:outerShdw blurRad="38100" dist="38100" dir="2700000" algn="tl">
                    <a:srgbClr val="000000"/>
                  </a:outerShdw>
                </a:effectLst>
              </a:rPr>
              <a:t>your thoughts will be established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26915141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30:12</a:t>
            </a:r>
            <a:r>
              <a:rPr lang="en-US" altLang="en-US" dirty="0">
                <a:effectLst>
                  <a:outerShdw blurRad="38100" dist="38100" dir="2700000" algn="tl">
                    <a:srgbClr val="000000"/>
                  </a:outerShdw>
                </a:effectLst>
              </a:rPr>
              <a:t>  - There is a generation that </a:t>
            </a:r>
            <a:r>
              <a:rPr lang="en-US" altLang="en-US" u="sng" dirty="0">
                <a:effectLst>
                  <a:outerShdw blurRad="38100" dist="38100" dir="2700000" algn="tl">
                    <a:srgbClr val="000000"/>
                  </a:outerShdw>
                </a:effectLst>
              </a:rPr>
              <a:t>is pure in its own eyes</a:t>
            </a:r>
            <a:r>
              <a:rPr lang="en-US" altLang="en-US" dirty="0">
                <a:effectLst>
                  <a:outerShdw blurRad="38100" dist="38100" dir="2700000" algn="tl">
                    <a:srgbClr val="000000"/>
                  </a:outerShdw>
                </a:effectLst>
              </a:rPr>
              <a:t>, Yet is </a:t>
            </a:r>
            <a:r>
              <a:rPr lang="en-US" altLang="en-US" u="sng" dirty="0">
                <a:effectLst>
                  <a:outerShdw blurRad="38100" dist="38100" dir="2700000" algn="tl">
                    <a:srgbClr val="000000"/>
                  </a:outerShdw>
                </a:effectLst>
              </a:rPr>
              <a:t>not washed from its filthiness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9347490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Only </a:t>
            </a:r>
            <a:r>
              <a:rPr lang="en-US" altLang="en-US" i="1" u="sng" dirty="0">
                <a:effectLst>
                  <a:outerShdw blurRad="38100" dist="38100" dir="2700000" algn="tl">
                    <a:srgbClr val="000000"/>
                  </a:outerShdw>
                </a:effectLst>
              </a:rPr>
              <a:t>a humble mind that is willing to be challenged</a:t>
            </a:r>
            <a:r>
              <a:rPr lang="en-US" altLang="en-US" dirty="0">
                <a:effectLst>
                  <a:outerShdw blurRad="38100" dist="38100" dir="2700000" algn="tl">
                    <a:srgbClr val="000000"/>
                  </a:outerShdw>
                </a:effectLst>
              </a:rPr>
              <a:t> can find purity. </a:t>
            </a:r>
            <a:r>
              <a:rPr lang="en-US" altLang="en-US" b="1" dirty="0">
                <a:effectLst>
                  <a:outerShdw blurRad="38100" dist="38100" dir="2700000" algn="tl">
                    <a:srgbClr val="000000"/>
                  </a:outerShdw>
                </a:effectLst>
              </a:rPr>
              <a:t>(Ps 73:1)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44431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can I develop a mind that pursues purity?</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73:1</a:t>
            </a:r>
            <a:r>
              <a:rPr lang="en-US" altLang="en-US" dirty="0">
                <a:effectLst>
                  <a:outerShdw blurRad="38100" dist="38100" dir="2700000" algn="tl">
                    <a:srgbClr val="000000"/>
                  </a:outerShdw>
                </a:effectLst>
              </a:rPr>
              <a:t> - Truly God is good to Israel, To </a:t>
            </a:r>
            <a:r>
              <a:rPr lang="en-US" altLang="en-US" u="sng" dirty="0">
                <a:effectLst>
                  <a:outerShdw blurRad="38100" dist="38100" dir="2700000" algn="tl">
                    <a:srgbClr val="000000"/>
                  </a:outerShdw>
                </a:effectLst>
              </a:rPr>
              <a:t>such as are pure in heart</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28900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Here is where the Christian becomes </a:t>
            </a:r>
            <a:r>
              <a:rPr lang="en-US" altLang="en-US" i="1" u="sng" dirty="0">
                <a:effectLst>
                  <a:outerShdw blurRad="38100" dist="38100" dir="2700000" algn="tl">
                    <a:srgbClr val="000000"/>
                  </a:outerShdw>
                </a:effectLst>
              </a:rPr>
              <a:t>a light in this present culture</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8:5-8)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06267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weapons brought against us are powerful – </a:t>
            </a:r>
            <a:r>
              <a:rPr lang="en-US" altLang="en-US" i="1" u="sng" dirty="0">
                <a:effectLst>
                  <a:outerShdw blurRad="38100" dist="38100" dir="2700000" algn="tl">
                    <a:srgbClr val="000000"/>
                  </a:outerShdw>
                </a:effectLst>
              </a:rPr>
              <a:t>media, popularity and scorn</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These weapons are nothing against </a:t>
            </a:r>
            <a:r>
              <a:rPr lang="en-US" altLang="en-US" i="1" u="sng" dirty="0">
                <a:effectLst>
                  <a:outerShdw blurRad="38100" dist="38100" dir="2700000" algn="tl">
                    <a:srgbClr val="000000"/>
                  </a:outerShdw>
                </a:effectLst>
              </a:rPr>
              <a:t>the array of provisions that God gives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2:10-11)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8263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8:5-8</a:t>
            </a:r>
            <a:r>
              <a:rPr lang="en-US" altLang="en-US" dirty="0">
                <a:effectLst>
                  <a:outerShdw blurRad="38100" dist="38100" dir="2700000" algn="tl">
                    <a:srgbClr val="000000"/>
                  </a:outerShdw>
                </a:effectLst>
              </a:rPr>
              <a:t> - For those who live according to the flesh </a:t>
            </a:r>
            <a:r>
              <a:rPr lang="en-US" altLang="en-US" u="sng" dirty="0">
                <a:effectLst>
                  <a:outerShdw blurRad="38100" dist="38100" dir="2700000" algn="tl">
                    <a:srgbClr val="000000"/>
                  </a:outerShdw>
                </a:effectLst>
              </a:rPr>
              <a:t>set their minds</a:t>
            </a:r>
            <a:r>
              <a:rPr lang="en-US" altLang="en-US" dirty="0">
                <a:effectLst>
                  <a:outerShdw blurRad="38100" dist="38100" dir="2700000" algn="tl">
                    <a:srgbClr val="000000"/>
                  </a:outerShdw>
                </a:effectLst>
              </a:rPr>
              <a:t> on the things of the flesh, but those who live according to the Spirit</a:t>
            </a:r>
            <a:r>
              <a:rPr lang="en-US" altLang="en-US" u="sng" dirty="0">
                <a:effectLst>
                  <a:outerShdw blurRad="38100" dist="38100" dir="2700000" algn="tl">
                    <a:srgbClr val="000000"/>
                  </a:outerShdw>
                </a:effectLst>
              </a:rPr>
              <a:t>, the things of the Spirit</a:t>
            </a:r>
            <a:r>
              <a:rPr lang="en-US" altLang="en-US" dirty="0">
                <a:effectLst>
                  <a:outerShdw blurRad="38100" dist="38100" dir="2700000" algn="tl">
                    <a:srgbClr val="000000"/>
                  </a:outerShdw>
                </a:effectLst>
              </a:rPr>
              <a:t>.  6 For to be carnally minded is death, but to be spiritually minded is life and peace.  7 Because </a:t>
            </a:r>
            <a:r>
              <a:rPr lang="en-US" altLang="en-US" u="sng" dirty="0">
                <a:effectLst>
                  <a:outerShdw blurRad="38100" dist="38100" dir="2700000" algn="tl">
                    <a:srgbClr val="000000"/>
                  </a:outerShdw>
                </a:effectLst>
              </a:rPr>
              <a:t>the carnal mind is enmity against God</a:t>
            </a:r>
            <a:r>
              <a:rPr lang="en-US" altLang="en-US" dirty="0">
                <a:effectLst>
                  <a:outerShdw blurRad="38100" dist="38100" dir="2700000" algn="tl">
                    <a:srgbClr val="000000"/>
                  </a:outerShdw>
                </a:effectLst>
              </a:rPr>
              <a:t>; for it is not subject to the law of God, nor indeed can be. </a:t>
            </a:r>
          </a:p>
        </p:txBody>
      </p:sp>
    </p:spTree>
    <p:extLst>
      <p:ext uri="{BB962C8B-B14F-4D97-AF65-F5344CB8AC3E}">
        <p14:creationId xmlns:p14="http://schemas.microsoft.com/office/powerpoint/2010/main" val="13162239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8 So then, those who are in the flesh </a:t>
            </a:r>
            <a:r>
              <a:rPr lang="en-US" altLang="en-US" u="sng" dirty="0">
                <a:effectLst>
                  <a:outerShdw blurRad="38100" dist="38100" dir="2700000" algn="tl">
                    <a:srgbClr val="000000"/>
                  </a:outerShdw>
                </a:effectLst>
              </a:rPr>
              <a:t>cannot please God</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5501167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Those that love God put </a:t>
            </a:r>
            <a:r>
              <a:rPr lang="en-US" altLang="en-US" i="1" u="sng" dirty="0">
                <a:effectLst>
                  <a:outerShdw blurRad="38100" dist="38100" dir="2700000" algn="tl">
                    <a:srgbClr val="000000"/>
                  </a:outerShdw>
                </a:effectLst>
              </a:rPr>
              <a:t>every thought and decision</a:t>
            </a:r>
            <a:r>
              <a:rPr lang="en-US" altLang="en-US" dirty="0">
                <a:effectLst>
                  <a:outerShdw blurRad="38100" dist="38100" dir="2700000" algn="tl">
                    <a:srgbClr val="000000"/>
                  </a:outerShdw>
                </a:effectLst>
              </a:rPr>
              <a:t> under His Lordship.</a:t>
            </a:r>
          </a:p>
          <a:p>
            <a:r>
              <a:rPr lang="en-US" altLang="en-US" dirty="0">
                <a:effectLst>
                  <a:outerShdw blurRad="38100" dist="38100" dir="2700000" algn="tl">
                    <a:srgbClr val="000000"/>
                  </a:outerShdw>
                </a:effectLst>
              </a:rPr>
              <a:t>In the world people become angry if you personally have moral principles that                differ from the culture. </a:t>
            </a:r>
            <a:r>
              <a:rPr lang="en-US" altLang="en-US" i="1" u="sng" dirty="0">
                <a:effectLst>
                  <a:outerShdw blurRad="38100" dist="38100" dir="2700000" algn="tl">
                    <a:srgbClr val="000000"/>
                  </a:outerShdw>
                </a:effectLst>
              </a:rPr>
              <a:t>You become strange and are punished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Pt 4:4)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29615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4:4</a:t>
            </a:r>
            <a:r>
              <a:rPr lang="en-US" altLang="en-US" dirty="0">
                <a:effectLst>
                  <a:outerShdw blurRad="38100" dist="38100" dir="2700000" algn="tl">
                    <a:srgbClr val="000000"/>
                  </a:outerShdw>
                </a:effectLst>
              </a:rPr>
              <a:t>  - In regard to these, </a:t>
            </a:r>
            <a:r>
              <a:rPr lang="en-US" altLang="en-US" u="sng" dirty="0">
                <a:effectLst>
                  <a:outerShdw blurRad="38100" dist="38100" dir="2700000" algn="tl">
                    <a:srgbClr val="000000"/>
                  </a:outerShdw>
                </a:effectLst>
              </a:rPr>
              <a:t>they think it strange</a:t>
            </a:r>
            <a:r>
              <a:rPr lang="en-US" altLang="en-US" dirty="0">
                <a:effectLst>
                  <a:outerShdw blurRad="38100" dist="38100" dir="2700000" algn="tl">
                    <a:srgbClr val="000000"/>
                  </a:outerShdw>
                </a:effectLst>
              </a:rPr>
              <a:t> that you do not run with them in the same flood of dissipation, </a:t>
            </a:r>
            <a:r>
              <a:rPr lang="en-US" altLang="en-US" u="sng" dirty="0">
                <a:effectLst>
                  <a:outerShdw blurRad="38100" dist="38100" dir="2700000" algn="tl">
                    <a:srgbClr val="000000"/>
                  </a:outerShdw>
                </a:effectLst>
              </a:rPr>
              <a:t>speaking evil of you</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0820010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Sadly many have come to label this ability to discern and act as “negative teaching.” </a:t>
            </a:r>
            <a:r>
              <a:rPr lang="en-US" altLang="en-US" i="1" u="sng" dirty="0">
                <a:effectLst>
                  <a:outerShdw blurRad="38100" dist="38100" dir="2700000" algn="tl">
                    <a:srgbClr val="000000"/>
                  </a:outerShdw>
                </a:effectLst>
              </a:rPr>
              <a:t>Satan has deceived many Christians</a:t>
            </a:r>
            <a:r>
              <a:rPr lang="en-US" altLang="en-US" dirty="0">
                <a:effectLst>
                  <a:outerShdw blurRad="38100" dist="38100" dir="2700000" algn="tl">
                    <a:srgbClr val="000000"/>
                  </a:outerShdw>
                </a:effectLst>
              </a:rPr>
              <a:t>.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(Isa 5:20-21)</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794469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Isaiah 5:20-21</a:t>
            </a:r>
            <a:r>
              <a:rPr lang="en-US" altLang="en-US" dirty="0">
                <a:effectLst>
                  <a:outerShdw blurRad="38100" dist="38100" dir="2700000" algn="tl">
                    <a:srgbClr val="000000"/>
                  </a:outerShdw>
                </a:effectLst>
              </a:rPr>
              <a:t>  - Woe to those who </a:t>
            </a:r>
            <a:r>
              <a:rPr lang="en-US" altLang="en-US" u="sng" dirty="0">
                <a:effectLst>
                  <a:outerShdw blurRad="38100" dist="38100" dir="2700000" algn="tl">
                    <a:srgbClr val="000000"/>
                  </a:outerShdw>
                </a:effectLst>
              </a:rPr>
              <a:t>call evil good, and good evil</a:t>
            </a:r>
            <a:r>
              <a:rPr lang="en-US" altLang="en-US" dirty="0">
                <a:effectLst>
                  <a:outerShdw blurRad="38100" dist="38100" dir="2700000" algn="tl">
                    <a:srgbClr val="000000"/>
                  </a:outerShdw>
                </a:effectLst>
              </a:rPr>
              <a:t>; Who put </a:t>
            </a:r>
            <a:r>
              <a:rPr lang="en-US" altLang="en-US" u="sng" dirty="0">
                <a:effectLst>
                  <a:outerShdw blurRad="38100" dist="38100" dir="2700000" algn="tl">
                    <a:srgbClr val="000000"/>
                  </a:outerShdw>
                </a:effectLst>
              </a:rPr>
              <a:t>darkness for light, and light for darkness</a:t>
            </a:r>
            <a:r>
              <a:rPr lang="en-US" altLang="en-US" dirty="0">
                <a:effectLst>
                  <a:outerShdw blurRad="38100" dist="38100" dir="2700000" algn="tl">
                    <a:srgbClr val="000000"/>
                  </a:outerShdw>
                </a:effectLst>
              </a:rPr>
              <a:t>; Who put </a:t>
            </a:r>
            <a:r>
              <a:rPr lang="en-US" altLang="en-US" u="sng" dirty="0">
                <a:effectLst>
                  <a:outerShdw blurRad="38100" dist="38100" dir="2700000" algn="tl">
                    <a:srgbClr val="000000"/>
                  </a:outerShdw>
                </a:effectLst>
              </a:rPr>
              <a:t>bitter for sweet, and sweet for bitter</a:t>
            </a:r>
            <a:r>
              <a:rPr lang="en-US" altLang="en-US" dirty="0">
                <a:effectLst>
                  <a:outerShdw blurRad="38100" dist="38100" dir="2700000" algn="tl">
                    <a:srgbClr val="000000"/>
                  </a:outerShdw>
                </a:effectLst>
              </a:rPr>
              <a:t>!  21 Woe to those who are </a:t>
            </a:r>
            <a:r>
              <a:rPr lang="en-US" altLang="en-US" u="sng" dirty="0">
                <a:effectLst>
                  <a:outerShdw blurRad="38100" dist="38100" dir="2700000" algn="tl">
                    <a:srgbClr val="000000"/>
                  </a:outerShdw>
                </a:effectLst>
              </a:rPr>
              <a:t>wise in their own eyes</a:t>
            </a:r>
            <a:r>
              <a:rPr lang="en-US" altLang="en-US" dirty="0">
                <a:effectLst>
                  <a:outerShdw blurRad="38100" dist="38100" dir="2700000" algn="tl">
                    <a:srgbClr val="000000"/>
                  </a:outerShdw>
                </a:effectLst>
              </a:rPr>
              <a:t>, And prudent in their own sight!</a:t>
            </a:r>
          </a:p>
        </p:txBody>
      </p:sp>
    </p:spTree>
    <p:extLst>
      <p:ext uri="{BB962C8B-B14F-4D97-AF65-F5344CB8AC3E}">
        <p14:creationId xmlns:p14="http://schemas.microsoft.com/office/powerpoint/2010/main" val="23783105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one who has a “lazy mind” simply walks away from the effort it takes to                develop discernment. He may even be </a:t>
            </a:r>
            <a:r>
              <a:rPr lang="en-US" altLang="en-US" i="1" u="sng" dirty="0">
                <a:effectLst>
                  <a:outerShdw blurRad="38100" dist="38100" dir="2700000" algn="tl">
                    <a:srgbClr val="000000"/>
                  </a:outerShdw>
                </a:effectLst>
              </a:rPr>
              <a:t>highly critical of those who do</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“In an age in which discernment is viewed as a vice and gullibility as a virtue, </a:t>
            </a:r>
            <a:r>
              <a:rPr lang="en-US" altLang="en-US" u="sng" dirty="0">
                <a:effectLst>
                  <a:outerShdw blurRad="38100" dist="38100" dir="2700000" algn="tl">
                    <a:srgbClr val="000000"/>
                  </a:outerShdw>
                </a:effectLst>
              </a:rPr>
              <a:t>there is a price to be paid</a:t>
            </a:r>
            <a:r>
              <a:rPr lang="en-US" altLang="en-US" dirty="0">
                <a:effectLst>
                  <a:outerShdw blurRad="38100" dist="38100" dir="2700000" algn="tl">
                    <a:srgbClr val="000000"/>
                  </a:outerShdw>
                </a:effectLst>
              </a:rPr>
              <a:t> if one decides to be "picky" about what to believe and how to live.”</a:t>
            </a:r>
          </a:p>
        </p:txBody>
      </p:sp>
    </p:spTree>
    <p:extLst>
      <p:ext uri="{BB962C8B-B14F-4D97-AF65-F5344CB8AC3E}">
        <p14:creationId xmlns:p14="http://schemas.microsoft.com/office/powerpoint/2010/main" val="18767142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 path to purity involves </a:t>
            </a:r>
            <a:r>
              <a:rPr lang="en-US" altLang="en-US" i="1" u="sng" dirty="0">
                <a:effectLst>
                  <a:outerShdw blurRad="38100" dist="38100" dir="2700000" algn="tl">
                    <a:srgbClr val="000000"/>
                  </a:outerShdw>
                </a:effectLst>
              </a:rPr>
              <a:t>filling ourselves with the word of God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(Ps 19:8-10)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875619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Psalm 19:8-10</a:t>
            </a:r>
            <a:r>
              <a:rPr lang="en-US" altLang="en-US" sz="3000" dirty="0">
                <a:effectLst>
                  <a:outerShdw blurRad="38100" dist="38100" dir="2700000" algn="tl">
                    <a:srgbClr val="000000"/>
                  </a:outerShdw>
                </a:effectLst>
              </a:rPr>
              <a:t>  - The statutes of the LORD are right, rejoicing the heart; The </a:t>
            </a:r>
            <a:r>
              <a:rPr lang="en-US" altLang="en-US" sz="3000" u="sng" dirty="0">
                <a:effectLst>
                  <a:outerShdw blurRad="38100" dist="38100" dir="2700000" algn="tl">
                    <a:srgbClr val="000000"/>
                  </a:outerShdw>
                </a:effectLst>
              </a:rPr>
              <a:t>commandment of the LORD is pure</a:t>
            </a:r>
            <a:r>
              <a:rPr lang="en-US" altLang="en-US" sz="3000" dirty="0">
                <a:effectLst>
                  <a:outerShdw blurRad="38100" dist="38100" dir="2700000" algn="tl">
                    <a:srgbClr val="000000"/>
                  </a:outerShdw>
                </a:effectLst>
              </a:rPr>
              <a:t>, enlightening the eyes;  9 The </a:t>
            </a:r>
            <a:r>
              <a:rPr lang="en-US" altLang="en-US" sz="3000" u="sng" dirty="0">
                <a:effectLst>
                  <a:outerShdw blurRad="38100" dist="38100" dir="2700000" algn="tl">
                    <a:srgbClr val="000000"/>
                  </a:outerShdw>
                </a:effectLst>
              </a:rPr>
              <a:t>fear of the LORD is clea</a:t>
            </a:r>
            <a:r>
              <a:rPr lang="en-US" altLang="en-US" sz="3000" dirty="0">
                <a:effectLst>
                  <a:outerShdw blurRad="38100" dist="38100" dir="2700000" algn="tl">
                    <a:srgbClr val="000000"/>
                  </a:outerShdw>
                </a:effectLst>
              </a:rPr>
              <a:t>n, enduring forever; The judgments of the LORD are true and righteous altogether.  10 </a:t>
            </a:r>
            <a:r>
              <a:rPr lang="en-US" altLang="en-US" sz="3000" u="sng" dirty="0">
                <a:effectLst>
                  <a:outerShdw blurRad="38100" dist="38100" dir="2700000" algn="tl">
                    <a:srgbClr val="000000"/>
                  </a:outerShdw>
                </a:effectLst>
              </a:rPr>
              <a:t>More to be desired are they than gold</a:t>
            </a:r>
            <a:r>
              <a:rPr lang="en-US" altLang="en-US" sz="3000" dirty="0">
                <a:effectLst>
                  <a:outerShdw blurRad="38100" dist="38100" dir="2700000" algn="tl">
                    <a:srgbClr val="000000"/>
                  </a:outerShdw>
                </a:effectLst>
              </a:rPr>
              <a:t>, Yea, than much fine gold; Sweeter also than honey and the honeycomb.</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831368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Discernment involves </a:t>
            </a:r>
            <a:r>
              <a:rPr lang="en-US" altLang="en-US" i="1" u="sng" dirty="0">
                <a:effectLst>
                  <a:outerShdw blurRad="38100" dist="38100" dir="2700000" algn="tl">
                    <a:srgbClr val="000000"/>
                  </a:outerShdw>
                </a:effectLst>
              </a:rPr>
              <a:t>applying scripture to current issues</a:t>
            </a:r>
            <a:r>
              <a:rPr lang="en-US" altLang="en-US" dirty="0">
                <a:effectLst>
                  <a:outerShdw blurRad="38100" dist="38100" dir="2700000" algn="tl">
                    <a:srgbClr val="000000"/>
                  </a:outerShdw>
                </a:effectLst>
              </a:rPr>
              <a:t>. We carefully handle His word. </a:t>
            </a:r>
            <a:r>
              <a:rPr lang="en-US" altLang="en-US" b="1" dirty="0">
                <a:effectLst>
                  <a:outerShdw blurRad="38100" dist="38100" dir="2700000" algn="tl">
                    <a:srgbClr val="000000"/>
                  </a:outerShdw>
                </a:effectLst>
              </a:rPr>
              <a:t>(Prov 30:5-6)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28459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2:10-11</a:t>
            </a:r>
            <a:r>
              <a:rPr lang="en-US" altLang="en-US" dirty="0">
                <a:effectLst>
                  <a:outerShdw blurRad="38100" dist="38100" dir="2700000" algn="tl">
                    <a:srgbClr val="000000"/>
                  </a:outerShdw>
                </a:effectLst>
              </a:rPr>
              <a:t>  - who once were not a people but are now the people of God, who had not obtained mercy but </a:t>
            </a:r>
            <a:r>
              <a:rPr lang="en-US" altLang="en-US" u="sng" dirty="0">
                <a:effectLst>
                  <a:outerShdw blurRad="38100" dist="38100" dir="2700000" algn="tl">
                    <a:srgbClr val="000000"/>
                  </a:outerShdw>
                </a:effectLst>
              </a:rPr>
              <a:t>now have obtained mercy</a:t>
            </a:r>
            <a:r>
              <a:rPr lang="en-US" altLang="en-US" dirty="0">
                <a:effectLst>
                  <a:outerShdw blurRad="38100" dist="38100" dir="2700000" algn="tl">
                    <a:srgbClr val="000000"/>
                  </a:outerShdw>
                </a:effectLst>
              </a:rPr>
              <a:t>.  11 Beloved, I beg you as sojourners and pilgrims, abstain from fleshly lusts </a:t>
            </a:r>
            <a:r>
              <a:rPr lang="en-US" altLang="en-US" u="sng" dirty="0">
                <a:effectLst>
                  <a:outerShdw blurRad="38100" dist="38100" dir="2700000" algn="tl">
                    <a:srgbClr val="000000"/>
                  </a:outerShdw>
                </a:effectLst>
              </a:rPr>
              <a:t>which war against the soul</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3886899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30:5-6</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Every word of God is pure</a:t>
            </a:r>
            <a:r>
              <a:rPr lang="en-US" altLang="en-US" dirty="0">
                <a:effectLst>
                  <a:outerShdw blurRad="38100" dist="38100" dir="2700000" algn="tl">
                    <a:srgbClr val="000000"/>
                  </a:outerShdw>
                </a:effectLst>
              </a:rPr>
              <a:t>; He is a shield to those who </a:t>
            </a:r>
            <a:r>
              <a:rPr lang="en-US" altLang="en-US" u="sng" dirty="0">
                <a:effectLst>
                  <a:outerShdw blurRad="38100" dist="38100" dir="2700000" algn="tl">
                    <a:srgbClr val="000000"/>
                  </a:outerShdw>
                </a:effectLst>
              </a:rPr>
              <a:t>put their trust in Him</a:t>
            </a:r>
            <a:r>
              <a:rPr lang="en-US" altLang="en-US" dirty="0">
                <a:effectLst>
                  <a:outerShdw blurRad="38100" dist="38100" dir="2700000" algn="tl">
                    <a:srgbClr val="000000"/>
                  </a:outerShdw>
                </a:effectLst>
              </a:rPr>
              <a:t>.  6 Do not add to His words, Lest He rebuke you, and you be found a liar.</a:t>
            </a:r>
          </a:p>
        </p:txBody>
      </p:sp>
    </p:spTree>
    <p:extLst>
      <p:ext uri="{BB962C8B-B14F-4D97-AF65-F5344CB8AC3E}">
        <p14:creationId xmlns:p14="http://schemas.microsoft.com/office/powerpoint/2010/main" val="38787072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does a mind that pursues purity makes choices?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Those that seek purity </a:t>
            </a:r>
            <a:r>
              <a:rPr lang="en-US" altLang="en-US" i="1" u="sng" dirty="0">
                <a:effectLst>
                  <a:outerShdw blurRad="38100" dist="38100" dir="2700000" algn="tl">
                    <a:srgbClr val="000000"/>
                  </a:outerShdw>
                </a:effectLst>
              </a:rPr>
              <a:t>are willing to rethink their actions</a:t>
            </a:r>
            <a:r>
              <a:rPr lang="en-US" altLang="en-US" dirty="0">
                <a:effectLst>
                  <a:outerShdw blurRad="38100" dist="38100" dir="2700000" algn="tl">
                    <a:srgbClr val="000000"/>
                  </a:outerShdw>
                </a:effectLst>
              </a:rPr>
              <a:t> before God’s word!</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735514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men are facing a huge challenge in both the dress of today and in the battle         against pornography. </a:t>
            </a:r>
            <a:r>
              <a:rPr lang="en-US" altLang="en-US" b="1" dirty="0">
                <a:effectLst>
                  <a:outerShdw blurRad="38100" dist="38100" dir="2700000" algn="tl">
                    <a:srgbClr val="000000"/>
                  </a:outerShdw>
                </a:effectLst>
              </a:rPr>
              <a:t>(Mt 5:28-29)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07040659"/>
      </p:ext>
    </p:extLst>
  </p:cSld>
  <p:clrMapOvr>
    <a:masterClrMapping/>
  </p:clrMapOvr>
  <p:transition>
    <p:pull dir="rd"/>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5:28-29</a:t>
            </a:r>
            <a:r>
              <a:rPr lang="en-US" altLang="en-US" dirty="0">
                <a:effectLst>
                  <a:outerShdw blurRad="38100" dist="38100" dir="2700000" algn="tl">
                    <a:srgbClr val="000000"/>
                  </a:outerShdw>
                </a:effectLst>
              </a:rPr>
              <a:t>  - "But I say to you that whoever </a:t>
            </a:r>
            <a:r>
              <a:rPr lang="en-US" altLang="en-US" u="sng" dirty="0">
                <a:effectLst>
                  <a:outerShdw blurRad="38100" dist="38100" dir="2700000" algn="tl">
                    <a:srgbClr val="000000"/>
                  </a:outerShdw>
                </a:effectLst>
              </a:rPr>
              <a:t>looks at a woman to lust for her </a:t>
            </a:r>
            <a:r>
              <a:rPr lang="en-US" altLang="en-US" dirty="0">
                <a:effectLst>
                  <a:outerShdw blurRad="38100" dist="38100" dir="2700000" algn="tl">
                    <a:srgbClr val="000000"/>
                  </a:outerShdw>
                </a:effectLst>
              </a:rPr>
              <a:t>has already committed adultery with her in his heart.  29 "If your right eye causes you to sin, pluck it out and cast it from you; for it is more profitable for you that one of your members perish, than for your whole body to be cast into hell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657961"/>
      </p:ext>
    </p:extLst>
  </p:cSld>
  <p:clrMapOvr>
    <a:masterClrMapping/>
  </p:clrMapOvr>
  <p:transition>
    <p:pull dir="rd"/>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Men and women </a:t>
            </a:r>
            <a:r>
              <a:rPr lang="en-US" altLang="en-US" i="1" u="sng" dirty="0">
                <a:effectLst>
                  <a:outerShdw blurRad="38100" dist="38100" dir="2700000" algn="tl">
                    <a:srgbClr val="000000"/>
                  </a:outerShdw>
                </a:effectLst>
              </a:rPr>
              <a:t>are wired differently</a:t>
            </a:r>
            <a:r>
              <a:rPr lang="en-US" altLang="en-US" dirty="0">
                <a:effectLst>
                  <a:outerShdw blurRad="38100" dist="38100" dir="2700000" algn="tl">
                    <a:srgbClr val="000000"/>
                  </a:outerShdw>
                </a:effectLst>
              </a:rPr>
              <a:t>. All of us need wisdom.</a:t>
            </a:r>
          </a:p>
          <a:p>
            <a:r>
              <a:rPr lang="en-US" altLang="en-US" dirty="0">
                <a:effectLst>
                  <a:outerShdw blurRad="38100" dist="38100" dir="2700000" algn="tl">
                    <a:srgbClr val="000000"/>
                  </a:outerShdw>
                </a:effectLst>
              </a:rPr>
              <a:t>Our men need help to overcome the powerful pull of his lusts. </a:t>
            </a:r>
            <a:r>
              <a:rPr lang="en-US" altLang="en-US" b="1" dirty="0">
                <a:effectLst>
                  <a:outerShdw blurRad="38100" dist="38100" dir="2700000" algn="tl">
                    <a:srgbClr val="000000"/>
                  </a:outerShdw>
                </a:effectLst>
              </a:rPr>
              <a:t>(2 Tim 2:22)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73074642"/>
      </p:ext>
    </p:extLst>
  </p:cSld>
  <p:clrMapOvr>
    <a:masterClrMapping/>
  </p:clrMapOvr>
  <p:transition>
    <p:pull dir="rd"/>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2:22</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Flee also youthful lusts</a:t>
            </a:r>
            <a:r>
              <a:rPr lang="en-US" altLang="en-US" dirty="0">
                <a:effectLst>
                  <a:outerShdw blurRad="38100" dist="38100" dir="2700000" algn="tl">
                    <a:srgbClr val="000000"/>
                  </a:outerShdw>
                </a:effectLst>
              </a:rPr>
              <a:t>; but pursue righteousness, faith, love, peace with those who call on the Lord out of a pure heart.</a:t>
            </a:r>
          </a:p>
        </p:txBody>
      </p:sp>
    </p:spTree>
    <p:extLst>
      <p:ext uri="{BB962C8B-B14F-4D97-AF65-F5344CB8AC3E}">
        <p14:creationId xmlns:p14="http://schemas.microsoft.com/office/powerpoint/2010/main" val="534223538"/>
      </p:ext>
    </p:extLst>
  </p:cSld>
  <p:clrMapOvr>
    <a:masterClrMapping/>
  </p:clrMapOvr>
  <p:transition>
    <p:pull dir="rd"/>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clothing is an outward choice that should </a:t>
            </a:r>
            <a:r>
              <a:rPr lang="en-US" altLang="en-US" i="1" u="sng" dirty="0">
                <a:effectLst>
                  <a:outerShdw blurRad="38100" dist="38100" dir="2700000" algn="tl">
                    <a:srgbClr val="000000"/>
                  </a:outerShdw>
                </a:effectLst>
              </a:rPr>
              <a:t>reflect a heart that seeks purity</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Clothing is </a:t>
            </a:r>
            <a:r>
              <a:rPr lang="en-US" altLang="en-US" i="1" u="sng" dirty="0">
                <a:effectLst>
                  <a:outerShdw blurRad="38100" dist="38100" dir="2700000" algn="tl">
                    <a:srgbClr val="000000"/>
                  </a:outerShdw>
                </a:effectLst>
              </a:rPr>
              <a:t>a very personal, emotional choice</a:t>
            </a:r>
            <a:r>
              <a:rPr lang="en-US" altLang="en-US" dirty="0">
                <a:effectLst>
                  <a:outerShdw blurRad="38100" dist="38100" dir="2700000" algn="tl">
                    <a:srgbClr val="000000"/>
                  </a:outerShdw>
                </a:effectLst>
              </a:rPr>
              <a:t>. God speaks to this issue!                </a:t>
            </a:r>
            <a:r>
              <a:rPr lang="en-US" altLang="en-US" b="1" dirty="0">
                <a:effectLst>
                  <a:outerShdw blurRad="38100" dist="38100" dir="2700000" algn="tl">
                    <a:srgbClr val="000000"/>
                  </a:outerShdw>
                </a:effectLst>
              </a:rPr>
              <a:t>(1 Tim 2:9-10)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8211407"/>
      </p:ext>
    </p:extLst>
  </p:cSld>
  <p:clrMapOvr>
    <a:masterClrMapping/>
  </p:clrMapOvr>
  <p:transition>
    <p:pull dir="rd"/>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Timothy 2:9-10</a:t>
            </a:r>
            <a:r>
              <a:rPr lang="en-US" altLang="en-US" dirty="0">
                <a:effectLst>
                  <a:outerShdw blurRad="38100" dist="38100" dir="2700000" algn="tl">
                    <a:srgbClr val="000000"/>
                  </a:outerShdw>
                </a:effectLst>
              </a:rPr>
              <a:t> - in like manner also, that the </a:t>
            </a:r>
            <a:r>
              <a:rPr lang="en-US" altLang="en-US" u="sng" dirty="0">
                <a:effectLst>
                  <a:outerShdw blurRad="38100" dist="38100" dir="2700000" algn="tl">
                    <a:srgbClr val="000000"/>
                  </a:outerShdw>
                </a:effectLst>
              </a:rPr>
              <a:t>women adorn themselves in modest apparel</a:t>
            </a:r>
            <a:r>
              <a:rPr lang="en-US" altLang="en-US" dirty="0">
                <a:effectLst>
                  <a:outerShdw blurRad="38100" dist="38100" dir="2700000" algn="tl">
                    <a:srgbClr val="000000"/>
                  </a:outerShdw>
                </a:effectLst>
              </a:rPr>
              <a:t>, with propriety and moderation, not with braided hair or gold or pearls or costly clothing,  10 but, which is </a:t>
            </a:r>
            <a:r>
              <a:rPr lang="en-US" altLang="en-US" u="sng" dirty="0">
                <a:effectLst>
                  <a:outerShdw blurRad="38100" dist="38100" dir="2700000" algn="tl">
                    <a:srgbClr val="000000"/>
                  </a:outerShdw>
                </a:effectLst>
              </a:rPr>
              <a:t>proper for women professing godliness</a:t>
            </a:r>
            <a:r>
              <a:rPr lang="en-US" altLang="en-US" dirty="0">
                <a:effectLst>
                  <a:outerShdw blurRad="38100" dist="38100" dir="2700000" algn="tl">
                    <a:srgbClr val="000000"/>
                  </a:outerShdw>
                </a:effectLst>
              </a:rPr>
              <a:t>, with good works.</a:t>
            </a:r>
          </a:p>
        </p:txBody>
      </p:sp>
    </p:spTree>
    <p:extLst>
      <p:ext uri="{BB962C8B-B14F-4D97-AF65-F5344CB8AC3E}">
        <p14:creationId xmlns:p14="http://schemas.microsoft.com/office/powerpoint/2010/main" val="3151573310"/>
      </p:ext>
    </p:extLst>
  </p:cSld>
  <p:clrMapOvr>
    <a:masterClrMapping/>
  </p:clrMapOvr>
  <p:transition>
    <p:pull dir="rd"/>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Are there any biblical guidelines to what constitutes modest? Should I make                decisions simply on </a:t>
            </a:r>
            <a:r>
              <a:rPr lang="en-US" altLang="en-US" i="1" u="sng" dirty="0">
                <a:effectLst>
                  <a:outerShdw blurRad="38100" dist="38100" dir="2700000" algn="tl">
                    <a:srgbClr val="000000"/>
                  </a:outerShdw>
                </a:effectLst>
              </a:rPr>
              <a:t>what I am comfortable with</a:t>
            </a:r>
            <a:r>
              <a:rPr lang="en-US" altLang="en-US" dirty="0">
                <a:effectLst>
                  <a:outerShdw blurRad="38100" dist="38100" dir="2700000" algn="tl">
                    <a:srgbClr val="000000"/>
                  </a:outerShdw>
                </a:effectLst>
              </a:rPr>
              <a:t>? Consider that attached article.</a:t>
            </a:r>
          </a:p>
          <a:p>
            <a:r>
              <a:rPr lang="en-US" altLang="en-US" dirty="0">
                <a:effectLst>
                  <a:outerShdw blurRad="38100" dist="38100" dir="2700000" algn="tl">
                    <a:srgbClr val="000000"/>
                  </a:outerShdw>
                </a:effectLst>
              </a:rPr>
              <a:t>The world will ridicule and ostracize you on these principles.</a:t>
            </a:r>
          </a:p>
          <a:p>
            <a:r>
              <a:rPr lang="en-US" altLang="en-US" dirty="0">
                <a:effectLst>
                  <a:outerShdw blurRad="38100" dist="38100" dir="2700000" algn="tl">
                    <a:srgbClr val="000000"/>
                  </a:outerShdw>
                </a:effectLst>
              </a:rPr>
              <a:t>How does </a:t>
            </a:r>
            <a:r>
              <a:rPr lang="en-US" altLang="en-US" i="1" u="sng" dirty="0">
                <a:effectLst>
                  <a:outerShdw blurRad="38100" dist="38100" dir="2700000" algn="tl">
                    <a:srgbClr val="000000"/>
                  </a:outerShdw>
                </a:effectLst>
              </a:rPr>
              <a:t>this culture view sexual immorality</a:t>
            </a:r>
            <a:r>
              <a:rPr lang="en-US" altLang="en-US" dirty="0">
                <a:effectLst>
                  <a:outerShdw blurRad="38100" dist="38100" dir="2700000" algn="tl">
                    <a:srgbClr val="000000"/>
                  </a:outerShdw>
                </a:effectLst>
              </a:rPr>
              <a:t>? Some clothing designers will                openly admit their purposes. </a:t>
            </a:r>
            <a:r>
              <a:rPr lang="en-US" altLang="en-US" b="1" dirty="0">
                <a:effectLst>
                  <a:outerShdw blurRad="38100" dist="38100" dir="2700000" algn="tl">
                    <a:srgbClr val="000000"/>
                  </a:outerShdw>
                </a:effectLst>
              </a:rPr>
              <a:t>(Prov 7:10)</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57582386"/>
      </p:ext>
    </p:extLst>
  </p:cSld>
  <p:clrMapOvr>
    <a:masterClrMapping/>
  </p:clrMapOvr>
  <p:transition>
    <p:pull dir="rd"/>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7:10</a:t>
            </a:r>
            <a:r>
              <a:rPr lang="en-US" altLang="en-US" dirty="0">
                <a:effectLst>
                  <a:outerShdw blurRad="38100" dist="38100" dir="2700000" algn="tl">
                    <a:srgbClr val="000000"/>
                  </a:outerShdw>
                </a:effectLst>
              </a:rPr>
              <a:t> - And there a woman met him, With </a:t>
            </a:r>
            <a:r>
              <a:rPr lang="en-US" altLang="en-US" u="sng" dirty="0">
                <a:effectLst>
                  <a:outerShdw blurRad="38100" dist="38100" dir="2700000" algn="tl">
                    <a:srgbClr val="000000"/>
                  </a:outerShdw>
                </a:effectLst>
              </a:rPr>
              <a:t>the attire of a harlot</a:t>
            </a:r>
            <a:r>
              <a:rPr lang="en-US" altLang="en-US" dirty="0">
                <a:effectLst>
                  <a:outerShdw blurRad="38100" dist="38100" dir="2700000" algn="tl">
                    <a:srgbClr val="000000"/>
                  </a:outerShdw>
                </a:effectLst>
              </a:rPr>
              <a:t>, and a crafty heart.</a:t>
            </a:r>
          </a:p>
        </p:txBody>
      </p:sp>
    </p:spTree>
    <p:extLst>
      <p:ext uri="{BB962C8B-B14F-4D97-AF65-F5344CB8AC3E}">
        <p14:creationId xmlns:p14="http://schemas.microsoft.com/office/powerpoint/2010/main" val="4195104781"/>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When we take up God’s provisions these attacks </a:t>
            </a:r>
            <a:r>
              <a:rPr lang="en-US" altLang="en-US" i="1" u="sng" dirty="0">
                <a:effectLst>
                  <a:outerShdw blurRad="38100" dist="38100" dir="2700000" algn="tl">
                    <a:srgbClr val="000000"/>
                  </a:outerShdw>
                </a:effectLst>
              </a:rPr>
              <a:t>will actually make us stronger</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Purity is a foundation of the Christians character that </a:t>
            </a:r>
            <a:r>
              <a:rPr lang="en-US" altLang="en-US" i="1" u="sng" dirty="0">
                <a:effectLst>
                  <a:outerShdw blurRad="38100" dist="38100" dir="2700000" algn="tl">
                    <a:srgbClr val="000000"/>
                  </a:outerShdw>
                </a:effectLst>
              </a:rPr>
              <a:t>must be built and maintained</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Every Christian must make </a:t>
            </a:r>
            <a:r>
              <a:rPr lang="en-US" altLang="en-US" i="1" u="sng" dirty="0">
                <a:effectLst>
                  <a:outerShdw blurRad="38100" dist="38100" dir="2700000" algn="tl">
                    <a:srgbClr val="000000"/>
                  </a:outerShdw>
                </a:effectLst>
              </a:rPr>
              <a:t>a purposed effort to purse purity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(2 Tim 2:22)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117130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godly fathers speak out! Godly women </a:t>
            </a:r>
            <a:r>
              <a:rPr lang="en-US" altLang="en-US" i="1" u="sng" dirty="0">
                <a:effectLst>
                  <a:outerShdw blurRad="38100" dist="38100" dir="2700000" algn="tl">
                    <a:srgbClr val="000000"/>
                  </a:outerShdw>
                </a:effectLst>
              </a:rPr>
              <a:t>need to seek advice of godly men</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In the most public situations </a:t>
            </a:r>
            <a:r>
              <a:rPr lang="en-US" altLang="en-US" i="1" u="sng" dirty="0">
                <a:effectLst>
                  <a:outerShdw blurRad="38100" dist="38100" dir="2700000" algn="tl">
                    <a:srgbClr val="000000"/>
                  </a:outerShdw>
                </a:effectLst>
              </a:rPr>
              <a:t>we should especially be concerned</a:t>
            </a:r>
            <a:r>
              <a:rPr lang="en-US" altLang="en-US" dirty="0">
                <a:effectLst>
                  <a:outerShdw blurRad="38100" dist="38100" dir="2700000" algn="tl">
                    <a:srgbClr val="000000"/>
                  </a:outerShdw>
                </a:effectLst>
              </a:rPr>
              <a:t>! (Ex. Sports) </a:t>
            </a:r>
          </a:p>
          <a:p>
            <a:r>
              <a:rPr lang="en-US" altLang="en-US" dirty="0">
                <a:effectLst>
                  <a:outerShdw blurRad="38100" dist="38100" dir="2700000" algn="tl">
                    <a:srgbClr val="000000"/>
                  </a:outerShdw>
                </a:effectLst>
              </a:rPr>
              <a:t>Please think about </a:t>
            </a:r>
            <a:r>
              <a:rPr lang="en-US" altLang="en-US" i="1" u="sng" dirty="0">
                <a:effectLst>
                  <a:outerShdw blurRad="38100" dist="38100" dir="2700000" algn="tl">
                    <a:srgbClr val="000000"/>
                  </a:outerShdw>
                </a:effectLst>
              </a:rPr>
              <a:t>the wedding dress and the bridesmaids’ dress</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439536544"/>
      </p:ext>
    </p:extLst>
  </p:cSld>
  <p:clrMapOvr>
    <a:masterClrMapping/>
  </p:clrMapOvr>
  <p:transition>
    <p:pull dir="rd"/>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dirty="0">
                <a:effectLst>
                  <a:outerShdw blurRad="38100" dist="38100" dir="2700000" algn="tl">
                    <a:srgbClr val="000000"/>
                  </a:outerShdw>
                </a:effectLst>
              </a:rPr>
              <a:t>What is not the issue:</a:t>
            </a:r>
          </a:p>
          <a:p>
            <a:r>
              <a:rPr lang="en-US" altLang="en-US" dirty="0">
                <a:effectLst>
                  <a:outerShdw blurRad="38100" dist="38100" dir="2700000" algn="tl">
                    <a:srgbClr val="000000"/>
                  </a:outerShdw>
                </a:effectLst>
              </a:rPr>
              <a:t>1. Whether or not small children are included. </a:t>
            </a:r>
            <a:r>
              <a:rPr lang="en-US" altLang="en-US" i="1" u="sng" dirty="0">
                <a:effectLst>
                  <a:outerShdw blurRad="38100" dist="38100" dir="2700000" algn="tl">
                    <a:srgbClr val="000000"/>
                  </a:outerShdw>
                </a:effectLst>
              </a:rPr>
              <a:t>They are not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2. Whether or not the place one is in determines modest dress. </a:t>
            </a:r>
            <a:r>
              <a:rPr lang="en-US" altLang="en-US" i="1" u="sng" dirty="0">
                <a:effectLst>
                  <a:outerShdw blurRad="38100" dist="38100" dir="2700000" algn="tl">
                    <a:srgbClr val="000000"/>
                  </a:outerShdw>
                </a:effectLst>
              </a:rPr>
              <a:t>It does</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3. Whether or not social customs effect how a Christian may dress. </a:t>
            </a:r>
            <a:r>
              <a:rPr lang="en-US" altLang="en-US" i="1" u="sng" dirty="0">
                <a:effectLst>
                  <a:outerShdw blurRad="38100" dist="38100" dir="2700000" algn="tl">
                    <a:srgbClr val="000000"/>
                  </a:outerShdw>
                </a:effectLst>
              </a:rPr>
              <a:t>They do</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91613439"/>
      </p:ext>
    </p:extLst>
  </p:cSld>
  <p:clrMapOvr>
    <a:masterClrMapping/>
  </p:clrMapOvr>
  <p:transition>
    <p:pull dir="rd"/>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What is the issue:</a:t>
            </a:r>
          </a:p>
          <a:p>
            <a:r>
              <a:rPr lang="en-US" altLang="en-US" dirty="0">
                <a:effectLst>
                  <a:outerShdw blurRad="38100" dist="38100" dir="2700000" algn="tl">
                    <a:srgbClr val="000000"/>
                  </a:outerShdw>
                </a:effectLst>
              </a:rPr>
              <a:t>1. What constitutes modest apparel? Bathing Suits? Halters? Shorts? Tight fitting clothes? Low cut dresses? Low buttoned shirts? Slits up skirts?</a:t>
            </a:r>
          </a:p>
          <a:p>
            <a:r>
              <a:rPr lang="en-US" altLang="en-US" dirty="0">
                <a:effectLst>
                  <a:outerShdw blurRad="38100" dist="38100" dir="2700000" algn="tl">
                    <a:srgbClr val="000000"/>
                  </a:outerShdw>
                </a:effectLst>
              </a:rPr>
              <a:t>2. It does not become immodest because of </a:t>
            </a:r>
            <a:r>
              <a:rPr lang="en-US" altLang="en-US" i="1" u="sng" dirty="0">
                <a:effectLst>
                  <a:outerShdw blurRad="38100" dist="38100" dir="2700000" algn="tl">
                    <a:srgbClr val="000000"/>
                  </a:outerShdw>
                </a:effectLst>
              </a:rPr>
              <a:t>what we call the garment</a:t>
            </a:r>
            <a:r>
              <a:rPr lang="en-US" altLang="en-US" dirty="0">
                <a:effectLst>
                  <a:outerShdw blurRad="38100" dist="38100" dir="2700000" algn="tl">
                    <a:srgbClr val="000000"/>
                  </a:outerShdw>
                </a:effectLst>
              </a:rPr>
              <a:t>, but by </a:t>
            </a:r>
            <a:r>
              <a:rPr lang="en-US" altLang="en-US" i="1" u="sng" dirty="0">
                <a:effectLst>
                  <a:outerShdw blurRad="38100" dist="38100" dir="2700000" algn="tl">
                    <a:srgbClr val="000000"/>
                  </a:outerShdw>
                </a:effectLst>
              </a:rPr>
              <a:t>what the garment covers</a:t>
            </a:r>
            <a:r>
              <a:rPr lang="en-US" altLang="en-US" dirty="0">
                <a:effectLst>
                  <a:outerShdw blurRad="38100" dist="38100" dir="2700000" algn="tl">
                    <a:srgbClr val="000000"/>
                  </a:outerShdw>
                </a:effectLst>
              </a:rPr>
              <a:t> and </a:t>
            </a:r>
            <a:r>
              <a:rPr lang="en-US" altLang="en-US" i="1" u="sng" dirty="0">
                <a:effectLst>
                  <a:outerShdw blurRad="38100" dist="38100" dir="2700000" algn="tl">
                    <a:srgbClr val="000000"/>
                  </a:outerShdw>
                </a:effectLst>
              </a:rPr>
              <a:t>what it communicates to others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590205630"/>
      </p:ext>
    </p:extLst>
  </p:cSld>
  <p:clrMapOvr>
    <a:masterClrMapping/>
  </p:clrMapOvr>
  <p:transition>
    <p:pull dir="rd"/>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There are steps we can take to </a:t>
            </a:r>
            <a:r>
              <a:rPr lang="en-US" altLang="en-US" i="1" u="sng" dirty="0">
                <a:effectLst>
                  <a:outerShdw blurRad="38100" dist="38100" dir="2700000" algn="tl">
                    <a:srgbClr val="000000"/>
                  </a:outerShdw>
                </a:effectLst>
              </a:rPr>
              <a:t>casting away moral purity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(Prov 5:3-6)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60807841"/>
      </p:ext>
    </p:extLst>
  </p:cSld>
  <p:clrMapOvr>
    <a:masterClrMapping/>
  </p:clrMapOvr>
  <p:transition>
    <p:pull dir="rd"/>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Proverbs 5:3-6</a:t>
            </a:r>
            <a:r>
              <a:rPr lang="en-US" altLang="en-US" dirty="0">
                <a:effectLst>
                  <a:outerShdw blurRad="38100" dist="38100" dir="2700000" algn="tl">
                    <a:srgbClr val="000000"/>
                  </a:outerShdw>
                </a:effectLst>
              </a:rPr>
              <a:t> - For the lips of an immoral woman drip honey, And her mouth is smoother than oil;  4 But in the end she is bitter as wormwood, Sharp as a two-edged sword.  5 </a:t>
            </a:r>
            <a:r>
              <a:rPr lang="en-US" altLang="en-US" u="sng" dirty="0">
                <a:effectLst>
                  <a:outerShdw blurRad="38100" dist="38100" dir="2700000" algn="tl">
                    <a:srgbClr val="000000"/>
                  </a:outerShdw>
                </a:effectLst>
              </a:rPr>
              <a:t>Her feet</a:t>
            </a:r>
            <a:r>
              <a:rPr lang="en-US" altLang="en-US" dirty="0">
                <a:effectLst>
                  <a:outerShdw blurRad="38100" dist="38100" dir="2700000" algn="tl">
                    <a:srgbClr val="000000"/>
                  </a:outerShdw>
                </a:effectLst>
              </a:rPr>
              <a:t> go down to death, </a:t>
            </a:r>
            <a:r>
              <a:rPr lang="en-US" altLang="en-US" u="sng" dirty="0">
                <a:effectLst>
                  <a:outerShdw blurRad="38100" dist="38100" dir="2700000" algn="tl">
                    <a:srgbClr val="000000"/>
                  </a:outerShdw>
                </a:effectLst>
              </a:rPr>
              <a:t>Her steps</a:t>
            </a:r>
            <a:r>
              <a:rPr lang="en-US" altLang="en-US" dirty="0">
                <a:effectLst>
                  <a:outerShdw blurRad="38100" dist="38100" dir="2700000" algn="tl">
                    <a:srgbClr val="000000"/>
                  </a:outerShdw>
                </a:effectLst>
              </a:rPr>
              <a:t> lay hold of hell.  6 Lest </a:t>
            </a:r>
            <a:r>
              <a:rPr lang="en-US" altLang="en-US" u="sng" dirty="0">
                <a:effectLst>
                  <a:outerShdw blurRad="38100" dist="38100" dir="2700000" algn="tl">
                    <a:srgbClr val="000000"/>
                  </a:outerShdw>
                </a:effectLst>
              </a:rPr>
              <a:t>you ponder her path of lif</a:t>
            </a:r>
            <a:r>
              <a:rPr lang="en-US" altLang="en-US" dirty="0">
                <a:effectLst>
                  <a:outerShdw blurRad="38100" dist="38100" dir="2700000" algn="tl">
                    <a:srgbClr val="000000"/>
                  </a:outerShdw>
                </a:effectLst>
              </a:rPr>
              <a:t>e -- Her ways are unstable; You do not know them.</a:t>
            </a:r>
          </a:p>
        </p:txBody>
      </p:sp>
    </p:spTree>
    <p:extLst>
      <p:ext uri="{BB962C8B-B14F-4D97-AF65-F5344CB8AC3E}">
        <p14:creationId xmlns:p14="http://schemas.microsoft.com/office/powerpoint/2010/main" val="2819474448"/>
      </p:ext>
    </p:extLst>
  </p:cSld>
  <p:clrMapOvr>
    <a:masterClrMapping/>
  </p:clrMapOvr>
  <p:transition>
    <p:pull dir="rd"/>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How to we use our words. Do we joke about immorality? </a:t>
            </a:r>
            <a:r>
              <a:rPr lang="en-US" altLang="en-US" i="1" u="sng" dirty="0">
                <a:effectLst>
                  <a:outerShdw blurRad="38100" dist="38100" dir="2700000" algn="tl">
                    <a:srgbClr val="000000"/>
                  </a:outerShdw>
                </a:effectLst>
              </a:rPr>
              <a:t>It is not funny</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(Titus 2:7-8)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3128311"/>
      </p:ext>
    </p:extLst>
  </p:cSld>
  <p:clrMapOvr>
    <a:masterClrMapping/>
  </p:clrMapOvr>
  <p:transition>
    <p:pull dir="rd"/>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Titus 2:7-8</a:t>
            </a:r>
            <a:r>
              <a:rPr lang="en-US" altLang="en-US" dirty="0">
                <a:effectLst>
                  <a:outerShdw blurRad="38100" dist="38100" dir="2700000" algn="tl">
                    <a:srgbClr val="000000"/>
                  </a:outerShdw>
                </a:effectLst>
              </a:rPr>
              <a:t> - in all things showing yourself to be a pattern of good works; in doctrine showing integrity, reverence, incorruptibility,  8 </a:t>
            </a:r>
            <a:r>
              <a:rPr lang="en-US" altLang="en-US" u="sng" dirty="0">
                <a:effectLst>
                  <a:outerShdw blurRad="38100" dist="38100" dir="2700000" algn="tl">
                    <a:srgbClr val="000000"/>
                  </a:outerShdw>
                </a:effectLst>
              </a:rPr>
              <a:t>sound speech that cannot be condemned</a:t>
            </a:r>
            <a:r>
              <a:rPr lang="en-US" altLang="en-US" dirty="0">
                <a:effectLst>
                  <a:outerShdw blurRad="38100" dist="38100" dir="2700000" algn="tl">
                    <a:srgbClr val="000000"/>
                  </a:outerShdw>
                </a:effectLst>
              </a:rPr>
              <a:t>, that one who is an opponent may be ashamed, having nothing evil to say of you.</a:t>
            </a:r>
          </a:p>
        </p:txBody>
      </p:sp>
    </p:spTree>
    <p:extLst>
      <p:ext uri="{BB962C8B-B14F-4D97-AF65-F5344CB8AC3E}">
        <p14:creationId xmlns:p14="http://schemas.microsoft.com/office/powerpoint/2010/main" val="2384876033"/>
      </p:ext>
    </p:extLst>
  </p:cSld>
  <p:clrMapOvr>
    <a:masterClrMapping/>
  </p:clrMapOvr>
  <p:transition>
    <p:pull dir="rd"/>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How do we choose our clothes, our words and our actions?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should carefully regard our actions with the opposite sex. We must </a:t>
            </a:r>
            <a:r>
              <a:rPr lang="en-US" altLang="en-US" i="1" u="sng" dirty="0">
                <a:effectLst>
                  <a:outerShdw blurRad="38100" dist="38100" dir="2700000" algn="tl">
                    <a:srgbClr val="000000"/>
                  </a:outerShdw>
                </a:effectLst>
              </a:rPr>
              <a:t>set                boundaries</a:t>
            </a:r>
            <a:r>
              <a:rPr lang="en-US" altLang="en-US" dirty="0">
                <a:effectLst>
                  <a:outerShdw blurRad="38100" dist="38100" dir="2700000" algn="tl">
                    <a:srgbClr val="000000"/>
                  </a:outerShdw>
                </a:effectLst>
              </a:rPr>
              <a:t> for both the unmarried and the married.</a:t>
            </a:r>
          </a:p>
          <a:p>
            <a:r>
              <a:rPr lang="en-US" altLang="en-US" dirty="0">
                <a:effectLst>
                  <a:outerShdw blurRad="38100" dist="38100" dir="2700000" algn="tl">
                    <a:srgbClr val="000000"/>
                  </a:outerShdw>
                </a:effectLst>
              </a:rPr>
              <a:t>Should I spend </a:t>
            </a:r>
            <a:r>
              <a:rPr lang="en-US" altLang="en-US" i="1" u="sng" dirty="0">
                <a:effectLst>
                  <a:outerShdw blurRad="38100" dist="38100" dir="2700000" algn="tl">
                    <a:srgbClr val="000000"/>
                  </a:outerShdw>
                </a:effectLst>
              </a:rPr>
              <a:t>hours alone with another</a:t>
            </a:r>
            <a:r>
              <a:rPr lang="en-US" altLang="en-US" dirty="0">
                <a:effectLst>
                  <a:outerShdw blurRad="38100" dist="38100" dir="2700000" algn="tl">
                    <a:srgbClr val="000000"/>
                  </a:outerShdw>
                </a:effectLst>
              </a:rPr>
              <a:t>? Should </a:t>
            </a:r>
            <a:r>
              <a:rPr lang="en-US" altLang="en-US" i="1" u="sng" dirty="0">
                <a:effectLst>
                  <a:outerShdw blurRad="38100" dist="38100" dir="2700000" algn="tl">
                    <a:srgbClr val="000000"/>
                  </a:outerShdw>
                </a:effectLst>
              </a:rPr>
              <a:t>I spend the night</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Should I participate in social drinking? The modern dance? What about the prom?</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48703181"/>
      </p:ext>
    </p:extLst>
  </p:cSld>
  <p:clrMapOvr>
    <a:masterClrMapping/>
  </p:clrMapOvr>
  <p:transition>
    <p:pull dir="rd"/>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As we grow as Christians </a:t>
            </a:r>
            <a:r>
              <a:rPr lang="en-US" altLang="en-US" i="1" u="sng" dirty="0">
                <a:effectLst>
                  <a:outerShdw blurRad="38100" dist="38100" dir="2700000" algn="tl">
                    <a:srgbClr val="000000"/>
                  </a:outerShdw>
                </a:effectLst>
              </a:rPr>
              <a:t>we will become more discerning</a:t>
            </a:r>
            <a:r>
              <a:rPr lang="en-US" altLang="en-US" dirty="0">
                <a:effectLst>
                  <a:outerShdw blurRad="38100" dist="38100" dir="2700000" algn="tl">
                    <a:srgbClr val="000000"/>
                  </a:outerShdw>
                </a:effectLst>
              </a:rPr>
              <a:t>. (Ex Movies and clothes)</a:t>
            </a:r>
          </a:p>
          <a:p>
            <a:r>
              <a:rPr lang="en-US" altLang="en-US" dirty="0">
                <a:effectLst>
                  <a:outerShdw blurRad="38100" dist="38100" dir="2700000" algn="tl">
                    <a:srgbClr val="000000"/>
                  </a:outerShdw>
                </a:effectLst>
              </a:rPr>
              <a:t>We may have drifted due to indifference and especially because of relationships. </a:t>
            </a:r>
            <a:r>
              <a:rPr lang="en-US" altLang="en-US" i="1" u="sng" dirty="0">
                <a:effectLst>
                  <a:outerShdw blurRad="38100" dist="38100" dir="2700000" algn="tl">
                    <a:srgbClr val="000000"/>
                  </a:outerShdw>
                </a:effectLst>
              </a:rPr>
              <a:t>Purity reflects a path</a:t>
            </a:r>
            <a:r>
              <a:rPr lang="en-US" altLang="en-US" dirty="0">
                <a:effectLst>
                  <a:outerShdw blurRad="38100" dist="38100" dir="2700000" algn="tl">
                    <a:srgbClr val="000000"/>
                  </a:outerShdw>
                </a:effectLst>
              </a:rPr>
              <a:t>. Which direction are we heading?</a:t>
            </a:r>
          </a:p>
          <a:p>
            <a:r>
              <a:rPr lang="en-US" altLang="en-US" dirty="0">
                <a:effectLst>
                  <a:outerShdw blurRad="38100" dist="38100" dir="2700000" algn="tl">
                    <a:srgbClr val="000000"/>
                  </a:outerShdw>
                </a:effectLst>
              </a:rPr>
              <a:t>Churches </a:t>
            </a:r>
            <a:r>
              <a:rPr lang="en-US" altLang="en-US" i="1" u="sng" dirty="0">
                <a:effectLst>
                  <a:outerShdw blurRad="38100" dist="38100" dir="2700000" algn="tl">
                    <a:srgbClr val="000000"/>
                  </a:outerShdw>
                </a:effectLst>
              </a:rPr>
              <a:t>can easily drift from teaching on these matters</a:t>
            </a:r>
            <a:r>
              <a:rPr lang="en-US" altLang="en-US" dirty="0">
                <a:effectLst>
                  <a:outerShdw blurRad="38100" dist="38100" dir="2700000" algn="tl">
                    <a:srgbClr val="000000"/>
                  </a:outerShdw>
                </a:effectLst>
              </a:rPr>
              <a:t>. Families can too.</a:t>
            </a:r>
          </a:p>
        </p:txBody>
      </p:sp>
    </p:spTree>
    <p:extLst>
      <p:ext uri="{BB962C8B-B14F-4D97-AF65-F5344CB8AC3E}">
        <p14:creationId xmlns:p14="http://schemas.microsoft.com/office/powerpoint/2010/main" val="77982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us be moved by the shame of impurity </a:t>
            </a:r>
            <a:r>
              <a:rPr lang="en-US" altLang="en-US" i="1" u="sng" dirty="0">
                <a:effectLst>
                  <a:outerShdw blurRad="38100" dist="38100" dir="2700000" algn="tl">
                    <a:srgbClr val="000000"/>
                  </a:outerShdw>
                </a:effectLst>
              </a:rPr>
              <a:t>to repent and renew a heart</a:t>
            </a:r>
            <a:r>
              <a:rPr lang="en-US" altLang="en-US" dirty="0">
                <a:effectLst>
                  <a:outerShdw blurRad="38100" dist="38100" dir="2700000" algn="tl">
                    <a:srgbClr val="000000"/>
                  </a:outerShdw>
                </a:effectLst>
              </a:rPr>
              <a:t> that  seeks God’s holiness. </a:t>
            </a:r>
            <a:r>
              <a:rPr lang="en-US" altLang="en-US" b="1" dirty="0">
                <a:effectLst>
                  <a:outerShdw blurRad="38100" dist="38100" dir="2700000" algn="tl">
                    <a:srgbClr val="000000"/>
                  </a:outerShdw>
                </a:effectLst>
              </a:rPr>
              <a:t>(Rev 3:18-19; Zeph 3:9)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719174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Timothy 2:22</a:t>
            </a:r>
            <a:r>
              <a:rPr lang="en-US" altLang="en-US" dirty="0">
                <a:effectLst>
                  <a:outerShdw blurRad="38100" dist="38100" dir="2700000" algn="tl">
                    <a:srgbClr val="000000"/>
                  </a:outerShdw>
                </a:effectLst>
              </a:rPr>
              <a:t>  - Flee also youthful lusts; but </a:t>
            </a:r>
            <a:r>
              <a:rPr lang="en-US" altLang="en-US" u="sng" dirty="0">
                <a:effectLst>
                  <a:outerShdw blurRad="38100" dist="38100" dir="2700000" algn="tl">
                    <a:srgbClr val="000000"/>
                  </a:outerShdw>
                </a:effectLst>
              </a:rPr>
              <a:t>pursue</a:t>
            </a:r>
            <a:r>
              <a:rPr lang="en-US" altLang="en-US" dirty="0">
                <a:effectLst>
                  <a:outerShdw blurRad="38100" dist="38100" dir="2700000" algn="tl">
                    <a:srgbClr val="000000"/>
                  </a:outerShdw>
                </a:effectLst>
              </a:rPr>
              <a:t> righteousness, faith, love, peace with those who </a:t>
            </a:r>
            <a:r>
              <a:rPr lang="en-US" altLang="en-US" u="sng" dirty="0">
                <a:effectLst>
                  <a:outerShdw blurRad="38100" dist="38100" dir="2700000" algn="tl">
                    <a:srgbClr val="000000"/>
                  </a:outerShdw>
                </a:effectLst>
              </a:rPr>
              <a:t>call on the Lord out of a pure heart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4933535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Revelation 3:18-19</a:t>
            </a:r>
            <a:r>
              <a:rPr lang="en-US" altLang="en-US" dirty="0">
                <a:effectLst>
                  <a:outerShdw blurRad="38100" dist="38100" dir="2700000" algn="tl">
                    <a:srgbClr val="000000"/>
                  </a:outerShdw>
                </a:effectLst>
              </a:rPr>
              <a:t>  - "I counsel you to buy from Me gold refined in the fire, that you may be rich; and </a:t>
            </a:r>
            <a:r>
              <a:rPr lang="en-US" altLang="en-US" u="sng" dirty="0">
                <a:effectLst>
                  <a:outerShdw blurRad="38100" dist="38100" dir="2700000" algn="tl">
                    <a:srgbClr val="000000"/>
                  </a:outerShdw>
                </a:effectLst>
              </a:rPr>
              <a:t>white garments</a:t>
            </a:r>
            <a:r>
              <a:rPr lang="en-US" altLang="en-US" dirty="0">
                <a:effectLst>
                  <a:outerShdw blurRad="38100" dist="38100" dir="2700000" algn="tl">
                    <a:srgbClr val="000000"/>
                  </a:outerShdw>
                </a:effectLst>
              </a:rPr>
              <a:t>, that you may be clothed, that the shame of your nakedness may not be revealed; and anoint your eyes with eye salve, that you may see.  19 "</a:t>
            </a:r>
            <a:r>
              <a:rPr lang="en-US" altLang="en-US" u="sng" dirty="0">
                <a:effectLst>
                  <a:outerShdw blurRad="38100" dist="38100" dir="2700000" algn="tl">
                    <a:srgbClr val="000000"/>
                  </a:outerShdw>
                </a:effectLst>
              </a:rPr>
              <a:t>As many as I love, I rebuke and chasten</a:t>
            </a:r>
            <a:r>
              <a:rPr lang="en-US" altLang="en-US" dirty="0">
                <a:effectLst>
                  <a:outerShdw blurRad="38100" dist="38100" dir="2700000" algn="tl">
                    <a:srgbClr val="000000"/>
                  </a:outerShdw>
                </a:effectLst>
              </a:rPr>
              <a:t>. Therefore </a:t>
            </a:r>
            <a:r>
              <a:rPr lang="en-US" altLang="en-US" u="sng" dirty="0">
                <a:effectLst>
                  <a:outerShdw blurRad="38100" dist="38100" dir="2700000" algn="tl">
                    <a:srgbClr val="000000"/>
                  </a:outerShdw>
                </a:effectLst>
              </a:rPr>
              <a:t>be zealous and repent</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243212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Zephaniah 3:9</a:t>
            </a:r>
            <a:r>
              <a:rPr lang="en-US" altLang="en-US" dirty="0">
                <a:effectLst>
                  <a:outerShdw blurRad="38100" dist="38100" dir="2700000" algn="tl">
                    <a:srgbClr val="000000"/>
                  </a:outerShdw>
                </a:effectLst>
              </a:rPr>
              <a:t> - "For then I will </a:t>
            </a:r>
            <a:r>
              <a:rPr lang="en-US" altLang="en-US" u="sng" dirty="0">
                <a:effectLst>
                  <a:outerShdw blurRad="38100" dist="38100" dir="2700000" algn="tl">
                    <a:srgbClr val="000000"/>
                  </a:outerShdw>
                </a:effectLst>
              </a:rPr>
              <a:t>restore to the peoples a pure language</a:t>
            </a:r>
            <a:r>
              <a:rPr lang="en-US" altLang="en-US" dirty="0">
                <a:effectLst>
                  <a:outerShdw blurRad="38100" dist="38100" dir="2700000" algn="tl">
                    <a:srgbClr val="000000"/>
                  </a:outerShdw>
                </a:effectLst>
              </a:rPr>
              <a:t>, That they all may call on the name of the LORD, To serve Him with one accord.</a:t>
            </a:r>
          </a:p>
        </p:txBody>
      </p:sp>
    </p:spTree>
    <p:extLst>
      <p:ext uri="{BB962C8B-B14F-4D97-AF65-F5344CB8AC3E}">
        <p14:creationId xmlns:p14="http://schemas.microsoft.com/office/powerpoint/2010/main" val="5861901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Those that want to see God want to see the one </a:t>
            </a:r>
            <a:r>
              <a:rPr lang="en-US" altLang="en-US" i="1" u="sng" dirty="0">
                <a:effectLst>
                  <a:outerShdw blurRad="38100" dist="38100" dir="2700000" algn="tl">
                    <a:srgbClr val="000000"/>
                  </a:outerShdw>
                </a:effectLst>
              </a:rPr>
              <a:t>who is absolutely pure</a:t>
            </a:r>
            <a:r>
              <a:rPr lang="en-US" altLang="en-US" dirty="0">
                <a:effectLst>
                  <a:outerShdw blurRad="38100" dist="38100" dir="2700000" algn="tl">
                    <a:srgbClr val="000000"/>
                  </a:outerShdw>
                </a:effectLst>
              </a:rPr>
              <a:t>.</a:t>
            </a:r>
          </a:p>
          <a:p>
            <a:r>
              <a:rPr lang="en-US" altLang="en-US" dirty="0">
                <a:effectLst>
                  <a:outerShdw blurRad="38100" dist="38100" dir="2700000" algn="tl">
                    <a:srgbClr val="000000"/>
                  </a:outerShdw>
                </a:effectLst>
              </a:rPr>
              <a:t>God provides and forgives the humble that seek Him. </a:t>
            </a:r>
            <a:r>
              <a:rPr lang="en-US" altLang="en-US" b="1" dirty="0">
                <a:effectLst>
                  <a:outerShdw blurRad="38100" dist="38100" dir="2700000" algn="tl">
                    <a:srgbClr val="000000"/>
                  </a:outerShdw>
                </a:effectLst>
              </a:rPr>
              <a:t>(Heb 10:22)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38327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Hebrews 10:22</a:t>
            </a:r>
            <a:r>
              <a:rPr lang="en-US" altLang="en-US" dirty="0">
                <a:effectLst>
                  <a:outerShdw blurRad="38100" dist="38100" dir="2700000" algn="tl">
                    <a:srgbClr val="000000"/>
                  </a:outerShdw>
                </a:effectLst>
              </a:rPr>
              <a:t>  - let us draw near with a true heart in full assurance of faith, having our </a:t>
            </a:r>
            <a:r>
              <a:rPr lang="en-US" altLang="en-US" u="sng" dirty="0">
                <a:effectLst>
                  <a:outerShdw blurRad="38100" dist="38100" dir="2700000" algn="tl">
                    <a:srgbClr val="000000"/>
                  </a:outerShdw>
                </a:effectLst>
              </a:rPr>
              <a:t>hearts sprinkled from an evil conscience</a:t>
            </a:r>
            <a:r>
              <a:rPr lang="en-US" altLang="en-US" dirty="0">
                <a:effectLst>
                  <a:outerShdw blurRad="38100" dist="38100" dir="2700000" algn="tl">
                    <a:srgbClr val="000000"/>
                  </a:outerShdw>
                </a:effectLst>
              </a:rPr>
              <a:t> and our </a:t>
            </a:r>
            <a:r>
              <a:rPr lang="en-US" altLang="en-US" u="sng" dirty="0">
                <a:effectLst>
                  <a:outerShdw blurRad="38100" dist="38100" dir="2700000" algn="tl">
                    <a:srgbClr val="000000"/>
                  </a:outerShdw>
                </a:effectLst>
              </a:rPr>
              <a:t>bodies washed with pure water</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125643618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Let us renew the fight to be pure lights in this dark world. </a:t>
            </a:r>
            <a:r>
              <a:rPr lang="en-US" altLang="en-US" b="1" dirty="0">
                <a:effectLst>
                  <a:outerShdw blurRad="38100" dist="38100" dir="2700000" algn="tl">
                    <a:srgbClr val="000000"/>
                  </a:outerShdw>
                </a:effectLst>
              </a:rPr>
              <a:t>(Phil 4:8; Ps 12:6)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680839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Philippians 4:8</a:t>
            </a:r>
            <a:r>
              <a:rPr lang="en-US" altLang="en-US" dirty="0">
                <a:effectLst>
                  <a:outerShdw blurRad="38100" dist="38100" dir="2700000" algn="tl">
                    <a:srgbClr val="000000"/>
                  </a:outerShdw>
                </a:effectLst>
              </a:rPr>
              <a:t> - Finally, brethren, whatever things are true, whatever things are noble, whatever things are just, </a:t>
            </a:r>
            <a:r>
              <a:rPr lang="en-US" altLang="en-US" u="sng" dirty="0">
                <a:effectLst>
                  <a:outerShdw blurRad="38100" dist="38100" dir="2700000" algn="tl">
                    <a:srgbClr val="000000"/>
                  </a:outerShdw>
                </a:effectLst>
              </a:rPr>
              <a:t>whatever things are pure</a:t>
            </a:r>
            <a:r>
              <a:rPr lang="en-US" altLang="en-US" dirty="0">
                <a:effectLst>
                  <a:outerShdw blurRad="38100" dist="38100" dir="2700000" algn="tl">
                    <a:srgbClr val="000000"/>
                  </a:outerShdw>
                </a:effectLst>
              </a:rPr>
              <a:t>, whatever things are lovely, whatever things are of good report, if there is any virtue and if there is anything praiseworthy -- meditate on these things.</a:t>
            </a:r>
          </a:p>
        </p:txBody>
      </p:sp>
    </p:spTree>
    <p:extLst>
      <p:ext uri="{BB962C8B-B14F-4D97-AF65-F5344CB8AC3E}">
        <p14:creationId xmlns:p14="http://schemas.microsoft.com/office/powerpoint/2010/main" val="6470185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Psalm 12:6</a:t>
            </a:r>
            <a:r>
              <a:rPr lang="en-US" altLang="en-US" dirty="0">
                <a:effectLst>
                  <a:outerShdw blurRad="38100" dist="38100" dir="2700000" algn="tl">
                    <a:srgbClr val="000000"/>
                  </a:outerShdw>
                </a:effectLst>
              </a:rPr>
              <a:t> - The words of the LORD </a:t>
            </a:r>
            <a:r>
              <a:rPr lang="en-US" altLang="en-US" u="sng" dirty="0">
                <a:effectLst>
                  <a:outerShdw blurRad="38100" dist="38100" dir="2700000" algn="tl">
                    <a:srgbClr val="000000"/>
                  </a:outerShdw>
                </a:effectLst>
              </a:rPr>
              <a:t>are pure words</a:t>
            </a:r>
            <a:r>
              <a:rPr lang="en-US" altLang="en-US" dirty="0">
                <a:effectLst>
                  <a:outerShdw blurRad="38100" dist="38100" dir="2700000" algn="tl">
                    <a:srgbClr val="000000"/>
                  </a:outerShdw>
                </a:effectLst>
              </a:rPr>
              <a:t>, Like silver tried in a furnace of earth, Purified seven times.</a:t>
            </a:r>
          </a:p>
        </p:txBody>
      </p:sp>
    </p:spTree>
    <p:extLst>
      <p:ext uri="{BB962C8B-B14F-4D97-AF65-F5344CB8AC3E}">
        <p14:creationId xmlns:p14="http://schemas.microsoft.com/office/powerpoint/2010/main" val="35876243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What is my next step as I mature in pursuing purity? </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seeing God </a:t>
            </a:r>
            <a:r>
              <a:rPr lang="en-US" altLang="en-US" i="1" u="sng" dirty="0">
                <a:effectLst>
                  <a:outerShdw blurRad="38100" dist="38100" dir="2700000" algn="tl">
                    <a:srgbClr val="000000"/>
                  </a:outerShdw>
                </a:effectLst>
              </a:rPr>
              <a:t>mean to us right now</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270309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does </a:t>
            </a:r>
            <a:r>
              <a:rPr lang="en-US" altLang="en-US" i="1" u="sng" dirty="0">
                <a:effectLst>
                  <a:outerShdw blurRad="38100" dist="38100" dir="2700000" algn="tl">
                    <a:srgbClr val="000000"/>
                  </a:outerShdw>
                </a:effectLst>
              </a:rPr>
              <a:t>a serious commitment look like</a:t>
            </a:r>
            <a:r>
              <a:rPr lang="en-US" altLang="en-US" dirty="0">
                <a:effectLst>
                  <a:outerShdw blurRad="38100" dist="38100" dir="2700000" algn="tl">
                    <a:srgbClr val="000000"/>
                  </a:outerShdw>
                </a:effectLst>
              </a:rPr>
              <a:t>? What does the Christian’s hope                 look like? </a:t>
            </a:r>
            <a:r>
              <a:rPr lang="en-US" altLang="en-US" b="1" dirty="0">
                <a:effectLst>
                  <a:outerShdw blurRad="38100" dist="38100" dir="2700000" algn="tl">
                    <a:srgbClr val="000000"/>
                  </a:outerShdw>
                </a:effectLst>
              </a:rPr>
              <a:t>(1 Jn 3:1-3)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547068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sz="3000" b="1" u="sng" dirty="0">
                <a:effectLst>
                  <a:outerShdw blurRad="38100" dist="38100" dir="2700000" algn="tl">
                    <a:srgbClr val="000000"/>
                  </a:outerShdw>
                </a:effectLst>
              </a:rPr>
              <a:t>1 John 3:1-3</a:t>
            </a:r>
            <a:r>
              <a:rPr lang="en-US" altLang="en-US" sz="3000" dirty="0">
                <a:effectLst>
                  <a:outerShdw blurRad="38100" dist="38100" dir="2700000" algn="tl">
                    <a:srgbClr val="000000"/>
                  </a:outerShdw>
                </a:effectLst>
              </a:rPr>
              <a:t> - Behold </a:t>
            </a:r>
            <a:r>
              <a:rPr lang="en-US" altLang="en-US" sz="3000" u="sng" dirty="0">
                <a:effectLst>
                  <a:outerShdw blurRad="38100" dist="38100" dir="2700000" algn="tl">
                    <a:srgbClr val="000000"/>
                  </a:outerShdw>
                </a:effectLst>
              </a:rPr>
              <a:t>what manner of love</a:t>
            </a:r>
            <a:r>
              <a:rPr lang="en-US" altLang="en-US" sz="3000" dirty="0">
                <a:effectLst>
                  <a:outerShdw blurRad="38100" dist="38100" dir="2700000" algn="tl">
                    <a:srgbClr val="000000"/>
                  </a:outerShdw>
                </a:effectLst>
              </a:rPr>
              <a:t> the Father has bestowed on us, that we should be called children of God! Therefore the world does not know us, because it did not know Him.  2 Beloved, now we are children of God; and it has not yet been revealed what we shall be, but we know that when He is revealed, </a:t>
            </a:r>
            <a:r>
              <a:rPr lang="en-US" altLang="en-US" sz="3000" u="sng" dirty="0">
                <a:effectLst>
                  <a:outerShdw blurRad="38100" dist="38100" dir="2700000" algn="tl">
                    <a:srgbClr val="000000"/>
                  </a:outerShdw>
                </a:effectLst>
              </a:rPr>
              <a:t>we shall be like Him</a:t>
            </a:r>
            <a:r>
              <a:rPr lang="en-US" altLang="en-US" sz="3000" dirty="0">
                <a:effectLst>
                  <a:outerShdw blurRad="38100" dist="38100" dir="2700000" algn="tl">
                    <a:srgbClr val="000000"/>
                  </a:outerShdw>
                </a:effectLst>
              </a:rPr>
              <a:t>, for we shall see Him as He is. </a:t>
            </a:r>
          </a:p>
        </p:txBody>
      </p:sp>
    </p:spTree>
    <p:extLst>
      <p:ext uri="{BB962C8B-B14F-4D97-AF65-F5344CB8AC3E}">
        <p14:creationId xmlns:p14="http://schemas.microsoft.com/office/powerpoint/2010/main" val="20945636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3 And everyone who </a:t>
            </a:r>
            <a:r>
              <a:rPr lang="en-US" altLang="en-US" u="sng" dirty="0">
                <a:effectLst>
                  <a:outerShdw blurRad="38100" dist="38100" dir="2700000" algn="tl">
                    <a:srgbClr val="000000"/>
                  </a:outerShdw>
                </a:effectLst>
              </a:rPr>
              <a:t>has this hope in Him</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purifies himself</a:t>
            </a:r>
            <a:r>
              <a:rPr lang="en-US" altLang="en-US" dirty="0">
                <a:effectLst>
                  <a:outerShdw blurRad="38100" dist="38100" dir="2700000" algn="tl">
                    <a:srgbClr val="000000"/>
                  </a:outerShdw>
                </a:effectLst>
              </a:rPr>
              <a:t>, just as </a:t>
            </a:r>
            <a:r>
              <a:rPr lang="en-US" altLang="en-US" u="sng" dirty="0">
                <a:effectLst>
                  <a:outerShdw blurRad="38100" dist="38100" dir="2700000" algn="tl">
                    <a:srgbClr val="000000"/>
                  </a:outerShdw>
                </a:effectLst>
              </a:rPr>
              <a:t>He is pure</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39140762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We are truly in a war for our souls in this present culture.</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love for God will </a:t>
            </a:r>
            <a:r>
              <a:rPr lang="en-US" altLang="en-US" i="1" u="sng" dirty="0">
                <a:effectLst>
                  <a:outerShdw blurRad="38100" dist="38100" dir="2700000" algn="tl">
                    <a:srgbClr val="000000"/>
                  </a:outerShdw>
                </a:effectLst>
              </a:rPr>
              <a:t>drive us daily </a:t>
            </a:r>
            <a:r>
              <a:rPr lang="en-US" altLang="en-US" dirty="0">
                <a:effectLst>
                  <a:outerShdw blurRad="38100" dist="38100" dir="2700000" algn="tl">
                    <a:srgbClr val="000000"/>
                  </a:outerShdw>
                </a:effectLst>
              </a:rPr>
              <a:t>towards purity!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965705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8600</TotalTime>
  <Words>2898</Words>
  <Application>Microsoft Office PowerPoint</Application>
  <PresentationFormat>On-screen Show (4:3)</PresentationFormat>
  <Paragraphs>194</Paragraphs>
  <Slides>57</Slides>
  <Notes>57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57</vt:i4>
      </vt:variant>
    </vt:vector>
  </HeadingPairs>
  <TitlesOfParts>
    <vt:vector size="59" baseType="lpstr">
      <vt:lpstr>Arial</vt:lpstr>
      <vt:lpstr>Default Design</vt:lpstr>
      <vt:lpstr>Building a Foundation of Purity - Our Stand Against the Present Culture </vt:lpstr>
      <vt:lpstr>We are truly in a war for our souls in this present culture.</vt:lpstr>
      <vt:lpstr>We are truly in a war for our souls in this present culture.</vt:lpstr>
      <vt:lpstr>We are truly in a war for our souls in this present culture.</vt:lpstr>
      <vt:lpstr>We are truly in a war for our souls in this present culture.</vt:lpstr>
      <vt:lpstr>We are truly in a war for our souls in this present culture.</vt:lpstr>
      <vt:lpstr>We are truly in a war for our souls in this present culture.</vt:lpstr>
      <vt:lpstr>We are truly in a war for our souls in this present culture.</vt:lpstr>
      <vt:lpstr>We are truly in a war for our souls in this present culture.</vt:lpstr>
      <vt:lpstr>How can I develop a mind that pursues purity?</vt:lpstr>
      <vt:lpstr>How can I develop a mind that pursues purity?</vt:lpstr>
      <vt:lpstr>How can I develop a mind that pursues purity?</vt:lpstr>
      <vt:lpstr>How can I develop a mind that pursues purity?</vt:lpstr>
      <vt:lpstr>How can I develop a mind that pursues purity?</vt:lpstr>
      <vt:lpstr>How can I develop a mind that pursues purity?</vt:lpstr>
      <vt:lpstr>How can I develop a mind that pursues purity?</vt:lpstr>
      <vt:lpstr>How can I develop a mind that pursues purity?</vt:lpstr>
      <vt:lpstr>How can I develop a mind that pursues purity?</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does a mind that pursues purity makes choices?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How do we choose our clothes, our words and our actions?</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lpstr>What is my next step as I mature in pursuing purity?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Copier Computer</cp:lastModifiedBy>
  <cp:revision>147</cp:revision>
  <dcterms:created xsi:type="dcterms:W3CDTF">2011-01-22T21:17:58Z</dcterms:created>
  <dcterms:modified xsi:type="dcterms:W3CDTF">2019-09-01T14:12:28Z</dcterms:modified>
</cp:coreProperties>
</file>