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7"/>
  </p:notesMasterIdLst>
  <p:sldIdLst>
    <p:sldId id="256" r:id="rId2"/>
    <p:sldId id="1726" r:id="rId3"/>
    <p:sldId id="1727" r:id="rId4"/>
    <p:sldId id="1728" r:id="rId5"/>
    <p:sldId id="1729" r:id="rId6"/>
    <p:sldId id="1730" r:id="rId7"/>
    <p:sldId id="1731" r:id="rId8"/>
    <p:sldId id="1732" r:id="rId9"/>
    <p:sldId id="1733" r:id="rId10"/>
    <p:sldId id="1734" r:id="rId11"/>
    <p:sldId id="1735" r:id="rId12"/>
    <p:sldId id="1736" r:id="rId13"/>
    <p:sldId id="1737" r:id="rId14"/>
    <p:sldId id="1738" r:id="rId15"/>
    <p:sldId id="1739" r:id="rId16"/>
    <p:sldId id="1740" r:id="rId17"/>
    <p:sldId id="1741" r:id="rId18"/>
    <p:sldId id="1742" r:id="rId19"/>
    <p:sldId id="1690" r:id="rId20"/>
    <p:sldId id="1743" r:id="rId21"/>
    <p:sldId id="1744" r:id="rId22"/>
    <p:sldId id="1745" r:id="rId23"/>
    <p:sldId id="1746" r:id="rId24"/>
    <p:sldId id="1747" r:id="rId25"/>
    <p:sldId id="1748" r:id="rId26"/>
    <p:sldId id="1749" r:id="rId27"/>
    <p:sldId id="1691" r:id="rId28"/>
    <p:sldId id="1750" r:id="rId29"/>
    <p:sldId id="1751" r:id="rId30"/>
    <p:sldId id="1752" r:id="rId31"/>
    <p:sldId id="1753" r:id="rId32"/>
    <p:sldId id="1754" r:id="rId33"/>
    <p:sldId id="1755" r:id="rId34"/>
    <p:sldId id="1756" r:id="rId35"/>
    <p:sldId id="1757" r:id="rId36"/>
    <p:sldId id="1758" r:id="rId37"/>
    <p:sldId id="1759" r:id="rId38"/>
    <p:sldId id="1760" r:id="rId39"/>
    <p:sldId id="1761" r:id="rId40"/>
    <p:sldId id="1762" r:id="rId41"/>
    <p:sldId id="1763" r:id="rId42"/>
    <p:sldId id="1764" r:id="rId43"/>
    <p:sldId id="1765" r:id="rId44"/>
    <p:sldId id="1766" r:id="rId45"/>
    <p:sldId id="1692" r:id="rId46"/>
    <p:sldId id="1767" r:id="rId47"/>
    <p:sldId id="1768" r:id="rId48"/>
    <p:sldId id="1769" r:id="rId49"/>
    <p:sldId id="1770" r:id="rId50"/>
    <p:sldId id="1771" r:id="rId51"/>
    <p:sldId id="1682" r:id="rId52"/>
    <p:sldId id="1772" r:id="rId53"/>
    <p:sldId id="1773" r:id="rId54"/>
    <p:sldId id="1774" r:id="rId55"/>
    <p:sldId id="1775" r:id="rId56"/>
    <p:sldId id="1776" r:id="rId57"/>
    <p:sldId id="1777" r:id="rId58"/>
    <p:sldId id="1778" r:id="rId59"/>
    <p:sldId id="1779" r:id="rId60"/>
    <p:sldId id="1780" r:id="rId61"/>
    <p:sldId id="1781" r:id="rId62"/>
    <p:sldId id="1782" r:id="rId63"/>
    <p:sldId id="1783" r:id="rId64"/>
    <p:sldId id="1784" r:id="rId65"/>
    <p:sldId id="1785" r:id="rId66"/>
    <p:sldId id="1786" r:id="rId67"/>
    <p:sldId id="1787" r:id="rId68"/>
    <p:sldId id="1788" r:id="rId69"/>
    <p:sldId id="1789" r:id="rId70"/>
    <p:sldId id="1790" r:id="rId71"/>
    <p:sldId id="1791" r:id="rId72"/>
    <p:sldId id="1792" r:id="rId73"/>
    <p:sldId id="1793" r:id="rId74"/>
    <p:sldId id="1794" r:id="rId75"/>
    <p:sldId id="1795" r:id="rId7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A50021"/>
    <a:srgbClr val="000066"/>
    <a:srgbClr val="FFFF00"/>
    <a:srgbClr val="003300"/>
    <a:srgbClr val="5B0A01"/>
    <a:srgbClr val="43193F"/>
    <a:srgbClr val="C96B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75" autoAdjust="0"/>
    <p:restoredTop sz="86491" autoAdjust="0"/>
  </p:normalViewPr>
  <p:slideViewPr>
    <p:cSldViewPr>
      <p:cViewPr varScale="1">
        <p:scale>
          <a:sx n="90" d="100"/>
          <a:sy n="90" d="100"/>
        </p:scale>
        <p:origin x="1458" y="90"/>
      </p:cViewPr>
      <p:guideLst>
        <p:guide orient="horz" pos="2160"/>
        <p:guide pos="2880"/>
      </p:guideLst>
    </p:cSldViewPr>
  </p:slideViewPr>
  <p:outlineViewPr>
    <p:cViewPr>
      <p:scale>
        <a:sx n="33" d="100"/>
        <a:sy n="33" d="100"/>
      </p:scale>
      <p:origin x="0" y="29838"/>
    </p:cViewPr>
  </p:outlineViewPr>
  <p:notesTextViewPr>
    <p:cViewPr>
      <p:scale>
        <a:sx n="100" d="100"/>
        <a:sy n="100" d="100"/>
      </p:scale>
      <p:origin x="0" y="0"/>
    </p:cViewPr>
  </p:notesTextViewPr>
  <p:sorterViewPr>
    <p:cViewPr>
      <p:scale>
        <a:sx n="66" d="100"/>
        <a:sy n="66" d="100"/>
      </p:scale>
      <p:origin x="0" y="504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E2A4246-FEC8-4CA3-8B43-B17F7ECCB684}" type="slidenum">
              <a:rPr lang="en-US"/>
              <a:pPr>
                <a:defRPr/>
              </a:pPr>
              <a:t>‹#›</a:t>
            </a:fld>
            <a:endParaRPr lang="en-US"/>
          </a:p>
        </p:txBody>
      </p:sp>
    </p:spTree>
    <p:extLst>
      <p:ext uri="{BB962C8B-B14F-4D97-AF65-F5344CB8AC3E}">
        <p14:creationId xmlns:p14="http://schemas.microsoft.com/office/powerpoint/2010/main" val="27037245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a:ln/>
        </p:spPr>
      </p:sp>
      <p:sp>
        <p:nvSpPr>
          <p:cNvPr id="15362"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363"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44C85ED7-A3B1-4DC2-BB48-736A1A8264F1}" type="slidenum">
              <a:rPr lang="en-US" altLang="en-US" smtClean="0"/>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10</a:t>
            </a:fld>
            <a:endParaRPr lang="en-US" altLang="en-US"/>
          </a:p>
        </p:txBody>
      </p:sp>
    </p:spTree>
    <p:extLst>
      <p:ext uri="{BB962C8B-B14F-4D97-AF65-F5344CB8AC3E}">
        <p14:creationId xmlns:p14="http://schemas.microsoft.com/office/powerpoint/2010/main" val="38724675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11</a:t>
            </a:fld>
            <a:endParaRPr lang="en-US" altLang="en-US"/>
          </a:p>
        </p:txBody>
      </p:sp>
    </p:spTree>
    <p:extLst>
      <p:ext uri="{BB962C8B-B14F-4D97-AF65-F5344CB8AC3E}">
        <p14:creationId xmlns:p14="http://schemas.microsoft.com/office/powerpoint/2010/main" val="42904280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12</a:t>
            </a:fld>
            <a:endParaRPr lang="en-US" altLang="en-US"/>
          </a:p>
        </p:txBody>
      </p:sp>
    </p:spTree>
    <p:extLst>
      <p:ext uri="{BB962C8B-B14F-4D97-AF65-F5344CB8AC3E}">
        <p14:creationId xmlns:p14="http://schemas.microsoft.com/office/powerpoint/2010/main" val="3581032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13</a:t>
            </a:fld>
            <a:endParaRPr lang="en-US" altLang="en-US"/>
          </a:p>
        </p:txBody>
      </p:sp>
    </p:spTree>
    <p:extLst>
      <p:ext uri="{BB962C8B-B14F-4D97-AF65-F5344CB8AC3E}">
        <p14:creationId xmlns:p14="http://schemas.microsoft.com/office/powerpoint/2010/main" val="38926252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14</a:t>
            </a:fld>
            <a:endParaRPr lang="en-US" altLang="en-US"/>
          </a:p>
        </p:txBody>
      </p:sp>
    </p:spTree>
    <p:extLst>
      <p:ext uri="{BB962C8B-B14F-4D97-AF65-F5344CB8AC3E}">
        <p14:creationId xmlns:p14="http://schemas.microsoft.com/office/powerpoint/2010/main" val="19737177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15</a:t>
            </a:fld>
            <a:endParaRPr lang="en-US" altLang="en-US"/>
          </a:p>
        </p:txBody>
      </p:sp>
    </p:spTree>
    <p:extLst>
      <p:ext uri="{BB962C8B-B14F-4D97-AF65-F5344CB8AC3E}">
        <p14:creationId xmlns:p14="http://schemas.microsoft.com/office/powerpoint/2010/main" val="20946324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16</a:t>
            </a:fld>
            <a:endParaRPr lang="en-US" altLang="en-US"/>
          </a:p>
        </p:txBody>
      </p:sp>
    </p:spTree>
    <p:extLst>
      <p:ext uri="{BB962C8B-B14F-4D97-AF65-F5344CB8AC3E}">
        <p14:creationId xmlns:p14="http://schemas.microsoft.com/office/powerpoint/2010/main" val="20572465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17</a:t>
            </a:fld>
            <a:endParaRPr lang="en-US" altLang="en-US"/>
          </a:p>
        </p:txBody>
      </p:sp>
    </p:spTree>
    <p:extLst>
      <p:ext uri="{BB962C8B-B14F-4D97-AF65-F5344CB8AC3E}">
        <p14:creationId xmlns:p14="http://schemas.microsoft.com/office/powerpoint/2010/main" val="18553076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18</a:t>
            </a:fld>
            <a:endParaRPr lang="en-US" altLang="en-US"/>
          </a:p>
        </p:txBody>
      </p:sp>
    </p:spTree>
    <p:extLst>
      <p:ext uri="{BB962C8B-B14F-4D97-AF65-F5344CB8AC3E}">
        <p14:creationId xmlns:p14="http://schemas.microsoft.com/office/powerpoint/2010/main" val="17909940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19</a:t>
            </a:fld>
            <a:endParaRPr lang="en-US" altLang="en-US"/>
          </a:p>
        </p:txBody>
      </p:sp>
    </p:spTree>
    <p:extLst>
      <p:ext uri="{BB962C8B-B14F-4D97-AF65-F5344CB8AC3E}">
        <p14:creationId xmlns:p14="http://schemas.microsoft.com/office/powerpoint/2010/main" val="2904404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a:t>
            </a:fld>
            <a:endParaRPr lang="en-US" altLang="en-US"/>
          </a:p>
        </p:txBody>
      </p:sp>
    </p:spTree>
    <p:extLst>
      <p:ext uri="{BB962C8B-B14F-4D97-AF65-F5344CB8AC3E}">
        <p14:creationId xmlns:p14="http://schemas.microsoft.com/office/powerpoint/2010/main" val="10677448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20</a:t>
            </a:fld>
            <a:endParaRPr lang="en-US" altLang="en-US"/>
          </a:p>
        </p:txBody>
      </p:sp>
    </p:spTree>
    <p:extLst>
      <p:ext uri="{BB962C8B-B14F-4D97-AF65-F5344CB8AC3E}">
        <p14:creationId xmlns:p14="http://schemas.microsoft.com/office/powerpoint/2010/main" val="15409849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21</a:t>
            </a:fld>
            <a:endParaRPr lang="en-US" altLang="en-US"/>
          </a:p>
        </p:txBody>
      </p:sp>
    </p:spTree>
    <p:extLst>
      <p:ext uri="{BB962C8B-B14F-4D97-AF65-F5344CB8AC3E}">
        <p14:creationId xmlns:p14="http://schemas.microsoft.com/office/powerpoint/2010/main" val="37745969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22</a:t>
            </a:fld>
            <a:endParaRPr lang="en-US" altLang="en-US"/>
          </a:p>
        </p:txBody>
      </p:sp>
    </p:spTree>
    <p:extLst>
      <p:ext uri="{BB962C8B-B14F-4D97-AF65-F5344CB8AC3E}">
        <p14:creationId xmlns:p14="http://schemas.microsoft.com/office/powerpoint/2010/main" val="12071667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23</a:t>
            </a:fld>
            <a:endParaRPr lang="en-US" altLang="en-US"/>
          </a:p>
        </p:txBody>
      </p:sp>
    </p:spTree>
    <p:extLst>
      <p:ext uri="{BB962C8B-B14F-4D97-AF65-F5344CB8AC3E}">
        <p14:creationId xmlns:p14="http://schemas.microsoft.com/office/powerpoint/2010/main" val="37195397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24</a:t>
            </a:fld>
            <a:endParaRPr lang="en-US" altLang="en-US"/>
          </a:p>
        </p:txBody>
      </p:sp>
    </p:spTree>
    <p:extLst>
      <p:ext uri="{BB962C8B-B14F-4D97-AF65-F5344CB8AC3E}">
        <p14:creationId xmlns:p14="http://schemas.microsoft.com/office/powerpoint/2010/main" val="8173934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25</a:t>
            </a:fld>
            <a:endParaRPr lang="en-US" altLang="en-US"/>
          </a:p>
        </p:txBody>
      </p:sp>
    </p:spTree>
    <p:extLst>
      <p:ext uri="{BB962C8B-B14F-4D97-AF65-F5344CB8AC3E}">
        <p14:creationId xmlns:p14="http://schemas.microsoft.com/office/powerpoint/2010/main" val="13425822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26</a:t>
            </a:fld>
            <a:endParaRPr lang="en-US" altLang="en-US"/>
          </a:p>
        </p:txBody>
      </p:sp>
    </p:spTree>
    <p:extLst>
      <p:ext uri="{BB962C8B-B14F-4D97-AF65-F5344CB8AC3E}">
        <p14:creationId xmlns:p14="http://schemas.microsoft.com/office/powerpoint/2010/main" val="34358950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27</a:t>
            </a:fld>
            <a:endParaRPr lang="en-US" altLang="en-US"/>
          </a:p>
        </p:txBody>
      </p:sp>
    </p:spTree>
    <p:extLst>
      <p:ext uri="{BB962C8B-B14F-4D97-AF65-F5344CB8AC3E}">
        <p14:creationId xmlns:p14="http://schemas.microsoft.com/office/powerpoint/2010/main" val="11232372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28</a:t>
            </a:fld>
            <a:endParaRPr lang="en-US" altLang="en-US"/>
          </a:p>
        </p:txBody>
      </p:sp>
    </p:spTree>
    <p:extLst>
      <p:ext uri="{BB962C8B-B14F-4D97-AF65-F5344CB8AC3E}">
        <p14:creationId xmlns:p14="http://schemas.microsoft.com/office/powerpoint/2010/main" val="273037079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29</a:t>
            </a:fld>
            <a:endParaRPr lang="en-US" altLang="en-US"/>
          </a:p>
        </p:txBody>
      </p:sp>
    </p:spTree>
    <p:extLst>
      <p:ext uri="{BB962C8B-B14F-4D97-AF65-F5344CB8AC3E}">
        <p14:creationId xmlns:p14="http://schemas.microsoft.com/office/powerpoint/2010/main" val="3937095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a:t>
            </a:fld>
            <a:endParaRPr lang="en-US" altLang="en-US"/>
          </a:p>
        </p:txBody>
      </p:sp>
    </p:spTree>
    <p:extLst>
      <p:ext uri="{BB962C8B-B14F-4D97-AF65-F5344CB8AC3E}">
        <p14:creationId xmlns:p14="http://schemas.microsoft.com/office/powerpoint/2010/main" val="387712023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30</a:t>
            </a:fld>
            <a:endParaRPr lang="en-US" altLang="en-US"/>
          </a:p>
        </p:txBody>
      </p:sp>
    </p:spTree>
    <p:extLst>
      <p:ext uri="{BB962C8B-B14F-4D97-AF65-F5344CB8AC3E}">
        <p14:creationId xmlns:p14="http://schemas.microsoft.com/office/powerpoint/2010/main" val="6734022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31</a:t>
            </a:fld>
            <a:endParaRPr lang="en-US" altLang="en-US"/>
          </a:p>
        </p:txBody>
      </p:sp>
    </p:spTree>
    <p:extLst>
      <p:ext uri="{BB962C8B-B14F-4D97-AF65-F5344CB8AC3E}">
        <p14:creationId xmlns:p14="http://schemas.microsoft.com/office/powerpoint/2010/main" val="160246383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32</a:t>
            </a:fld>
            <a:endParaRPr lang="en-US" altLang="en-US"/>
          </a:p>
        </p:txBody>
      </p:sp>
    </p:spTree>
    <p:extLst>
      <p:ext uri="{BB962C8B-B14F-4D97-AF65-F5344CB8AC3E}">
        <p14:creationId xmlns:p14="http://schemas.microsoft.com/office/powerpoint/2010/main" val="416927465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33</a:t>
            </a:fld>
            <a:endParaRPr lang="en-US" altLang="en-US"/>
          </a:p>
        </p:txBody>
      </p:sp>
    </p:spTree>
    <p:extLst>
      <p:ext uri="{BB962C8B-B14F-4D97-AF65-F5344CB8AC3E}">
        <p14:creationId xmlns:p14="http://schemas.microsoft.com/office/powerpoint/2010/main" val="173142642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34</a:t>
            </a:fld>
            <a:endParaRPr lang="en-US" altLang="en-US"/>
          </a:p>
        </p:txBody>
      </p:sp>
    </p:spTree>
    <p:extLst>
      <p:ext uri="{BB962C8B-B14F-4D97-AF65-F5344CB8AC3E}">
        <p14:creationId xmlns:p14="http://schemas.microsoft.com/office/powerpoint/2010/main" val="224021788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35</a:t>
            </a:fld>
            <a:endParaRPr lang="en-US" altLang="en-US"/>
          </a:p>
        </p:txBody>
      </p:sp>
    </p:spTree>
    <p:extLst>
      <p:ext uri="{BB962C8B-B14F-4D97-AF65-F5344CB8AC3E}">
        <p14:creationId xmlns:p14="http://schemas.microsoft.com/office/powerpoint/2010/main" val="402821372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36</a:t>
            </a:fld>
            <a:endParaRPr lang="en-US" altLang="en-US"/>
          </a:p>
        </p:txBody>
      </p:sp>
    </p:spTree>
    <p:extLst>
      <p:ext uri="{BB962C8B-B14F-4D97-AF65-F5344CB8AC3E}">
        <p14:creationId xmlns:p14="http://schemas.microsoft.com/office/powerpoint/2010/main" val="278637305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37</a:t>
            </a:fld>
            <a:endParaRPr lang="en-US" altLang="en-US"/>
          </a:p>
        </p:txBody>
      </p:sp>
    </p:spTree>
    <p:extLst>
      <p:ext uri="{BB962C8B-B14F-4D97-AF65-F5344CB8AC3E}">
        <p14:creationId xmlns:p14="http://schemas.microsoft.com/office/powerpoint/2010/main" val="136291654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38</a:t>
            </a:fld>
            <a:endParaRPr lang="en-US" altLang="en-US"/>
          </a:p>
        </p:txBody>
      </p:sp>
    </p:spTree>
    <p:extLst>
      <p:ext uri="{BB962C8B-B14F-4D97-AF65-F5344CB8AC3E}">
        <p14:creationId xmlns:p14="http://schemas.microsoft.com/office/powerpoint/2010/main" val="336910648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39</a:t>
            </a:fld>
            <a:endParaRPr lang="en-US" altLang="en-US"/>
          </a:p>
        </p:txBody>
      </p:sp>
    </p:spTree>
    <p:extLst>
      <p:ext uri="{BB962C8B-B14F-4D97-AF65-F5344CB8AC3E}">
        <p14:creationId xmlns:p14="http://schemas.microsoft.com/office/powerpoint/2010/main" val="6924868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a:t>
            </a:fld>
            <a:endParaRPr lang="en-US" altLang="en-US"/>
          </a:p>
        </p:txBody>
      </p:sp>
    </p:spTree>
    <p:extLst>
      <p:ext uri="{BB962C8B-B14F-4D97-AF65-F5344CB8AC3E}">
        <p14:creationId xmlns:p14="http://schemas.microsoft.com/office/powerpoint/2010/main" val="266954432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40</a:t>
            </a:fld>
            <a:endParaRPr lang="en-US" altLang="en-US"/>
          </a:p>
        </p:txBody>
      </p:sp>
    </p:spTree>
    <p:extLst>
      <p:ext uri="{BB962C8B-B14F-4D97-AF65-F5344CB8AC3E}">
        <p14:creationId xmlns:p14="http://schemas.microsoft.com/office/powerpoint/2010/main" val="32450486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41</a:t>
            </a:fld>
            <a:endParaRPr lang="en-US" altLang="en-US"/>
          </a:p>
        </p:txBody>
      </p:sp>
    </p:spTree>
    <p:extLst>
      <p:ext uri="{BB962C8B-B14F-4D97-AF65-F5344CB8AC3E}">
        <p14:creationId xmlns:p14="http://schemas.microsoft.com/office/powerpoint/2010/main" val="164483969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42</a:t>
            </a:fld>
            <a:endParaRPr lang="en-US" altLang="en-US"/>
          </a:p>
        </p:txBody>
      </p:sp>
    </p:spTree>
    <p:extLst>
      <p:ext uri="{BB962C8B-B14F-4D97-AF65-F5344CB8AC3E}">
        <p14:creationId xmlns:p14="http://schemas.microsoft.com/office/powerpoint/2010/main" val="30495221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43</a:t>
            </a:fld>
            <a:endParaRPr lang="en-US" altLang="en-US"/>
          </a:p>
        </p:txBody>
      </p:sp>
    </p:spTree>
    <p:extLst>
      <p:ext uri="{BB962C8B-B14F-4D97-AF65-F5344CB8AC3E}">
        <p14:creationId xmlns:p14="http://schemas.microsoft.com/office/powerpoint/2010/main" val="323253072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44</a:t>
            </a:fld>
            <a:endParaRPr lang="en-US" altLang="en-US"/>
          </a:p>
        </p:txBody>
      </p:sp>
    </p:spTree>
    <p:extLst>
      <p:ext uri="{BB962C8B-B14F-4D97-AF65-F5344CB8AC3E}">
        <p14:creationId xmlns:p14="http://schemas.microsoft.com/office/powerpoint/2010/main" val="183886460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45</a:t>
            </a:fld>
            <a:endParaRPr lang="en-US" altLang="en-US"/>
          </a:p>
        </p:txBody>
      </p:sp>
    </p:spTree>
    <p:extLst>
      <p:ext uri="{BB962C8B-B14F-4D97-AF65-F5344CB8AC3E}">
        <p14:creationId xmlns:p14="http://schemas.microsoft.com/office/powerpoint/2010/main" val="101856608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46</a:t>
            </a:fld>
            <a:endParaRPr lang="en-US" altLang="en-US"/>
          </a:p>
        </p:txBody>
      </p:sp>
    </p:spTree>
    <p:extLst>
      <p:ext uri="{BB962C8B-B14F-4D97-AF65-F5344CB8AC3E}">
        <p14:creationId xmlns:p14="http://schemas.microsoft.com/office/powerpoint/2010/main" val="101856608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47</a:t>
            </a:fld>
            <a:endParaRPr lang="en-US" altLang="en-US"/>
          </a:p>
        </p:txBody>
      </p:sp>
    </p:spTree>
    <p:extLst>
      <p:ext uri="{BB962C8B-B14F-4D97-AF65-F5344CB8AC3E}">
        <p14:creationId xmlns:p14="http://schemas.microsoft.com/office/powerpoint/2010/main" val="101856608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48</a:t>
            </a:fld>
            <a:endParaRPr lang="en-US" altLang="en-US"/>
          </a:p>
        </p:txBody>
      </p:sp>
    </p:spTree>
    <p:extLst>
      <p:ext uri="{BB962C8B-B14F-4D97-AF65-F5344CB8AC3E}">
        <p14:creationId xmlns:p14="http://schemas.microsoft.com/office/powerpoint/2010/main" val="101856608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49</a:t>
            </a:fld>
            <a:endParaRPr lang="en-US" altLang="en-US"/>
          </a:p>
        </p:txBody>
      </p:sp>
    </p:spTree>
    <p:extLst>
      <p:ext uri="{BB962C8B-B14F-4D97-AF65-F5344CB8AC3E}">
        <p14:creationId xmlns:p14="http://schemas.microsoft.com/office/powerpoint/2010/main" val="10185660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a:t>
            </a:fld>
            <a:endParaRPr lang="en-US" altLang="en-US"/>
          </a:p>
        </p:txBody>
      </p:sp>
    </p:spTree>
    <p:extLst>
      <p:ext uri="{BB962C8B-B14F-4D97-AF65-F5344CB8AC3E}">
        <p14:creationId xmlns:p14="http://schemas.microsoft.com/office/powerpoint/2010/main" val="311086926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50</a:t>
            </a:fld>
            <a:endParaRPr lang="en-US" altLang="en-US"/>
          </a:p>
        </p:txBody>
      </p:sp>
    </p:spTree>
    <p:extLst>
      <p:ext uri="{BB962C8B-B14F-4D97-AF65-F5344CB8AC3E}">
        <p14:creationId xmlns:p14="http://schemas.microsoft.com/office/powerpoint/2010/main" val="101856608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51</a:t>
            </a:fld>
            <a:endParaRPr lang="en-US" altLang="en-US"/>
          </a:p>
        </p:txBody>
      </p:sp>
    </p:spTree>
    <p:extLst>
      <p:ext uri="{BB962C8B-B14F-4D97-AF65-F5344CB8AC3E}">
        <p14:creationId xmlns:p14="http://schemas.microsoft.com/office/powerpoint/2010/main" val="209926881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52</a:t>
            </a:fld>
            <a:endParaRPr lang="en-US" altLang="en-US"/>
          </a:p>
        </p:txBody>
      </p:sp>
    </p:spTree>
    <p:extLst>
      <p:ext uri="{BB962C8B-B14F-4D97-AF65-F5344CB8AC3E}">
        <p14:creationId xmlns:p14="http://schemas.microsoft.com/office/powerpoint/2010/main" val="209926881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53</a:t>
            </a:fld>
            <a:endParaRPr lang="en-US" altLang="en-US"/>
          </a:p>
        </p:txBody>
      </p:sp>
    </p:spTree>
    <p:extLst>
      <p:ext uri="{BB962C8B-B14F-4D97-AF65-F5344CB8AC3E}">
        <p14:creationId xmlns:p14="http://schemas.microsoft.com/office/powerpoint/2010/main" val="209926881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54</a:t>
            </a:fld>
            <a:endParaRPr lang="en-US" altLang="en-US"/>
          </a:p>
        </p:txBody>
      </p:sp>
    </p:spTree>
    <p:extLst>
      <p:ext uri="{BB962C8B-B14F-4D97-AF65-F5344CB8AC3E}">
        <p14:creationId xmlns:p14="http://schemas.microsoft.com/office/powerpoint/2010/main" val="209926881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55</a:t>
            </a:fld>
            <a:endParaRPr lang="en-US" altLang="en-US"/>
          </a:p>
        </p:txBody>
      </p:sp>
    </p:spTree>
    <p:extLst>
      <p:ext uri="{BB962C8B-B14F-4D97-AF65-F5344CB8AC3E}">
        <p14:creationId xmlns:p14="http://schemas.microsoft.com/office/powerpoint/2010/main" val="209926881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56</a:t>
            </a:fld>
            <a:endParaRPr lang="en-US" altLang="en-US"/>
          </a:p>
        </p:txBody>
      </p:sp>
    </p:spTree>
    <p:extLst>
      <p:ext uri="{BB962C8B-B14F-4D97-AF65-F5344CB8AC3E}">
        <p14:creationId xmlns:p14="http://schemas.microsoft.com/office/powerpoint/2010/main" val="209926881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57</a:t>
            </a:fld>
            <a:endParaRPr lang="en-US" altLang="en-US"/>
          </a:p>
        </p:txBody>
      </p:sp>
    </p:spTree>
    <p:extLst>
      <p:ext uri="{BB962C8B-B14F-4D97-AF65-F5344CB8AC3E}">
        <p14:creationId xmlns:p14="http://schemas.microsoft.com/office/powerpoint/2010/main" val="209926881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58</a:t>
            </a:fld>
            <a:endParaRPr lang="en-US" altLang="en-US"/>
          </a:p>
        </p:txBody>
      </p:sp>
    </p:spTree>
    <p:extLst>
      <p:ext uri="{BB962C8B-B14F-4D97-AF65-F5344CB8AC3E}">
        <p14:creationId xmlns:p14="http://schemas.microsoft.com/office/powerpoint/2010/main" val="209926881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59</a:t>
            </a:fld>
            <a:endParaRPr lang="en-US" altLang="en-US"/>
          </a:p>
        </p:txBody>
      </p:sp>
    </p:spTree>
    <p:extLst>
      <p:ext uri="{BB962C8B-B14F-4D97-AF65-F5344CB8AC3E}">
        <p14:creationId xmlns:p14="http://schemas.microsoft.com/office/powerpoint/2010/main" val="20992688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a:t>
            </a:fld>
            <a:endParaRPr lang="en-US" altLang="en-US"/>
          </a:p>
        </p:txBody>
      </p:sp>
    </p:spTree>
    <p:extLst>
      <p:ext uri="{BB962C8B-B14F-4D97-AF65-F5344CB8AC3E}">
        <p14:creationId xmlns:p14="http://schemas.microsoft.com/office/powerpoint/2010/main" val="154382359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60</a:t>
            </a:fld>
            <a:endParaRPr lang="en-US" altLang="en-US"/>
          </a:p>
        </p:txBody>
      </p:sp>
    </p:spTree>
    <p:extLst>
      <p:ext uri="{BB962C8B-B14F-4D97-AF65-F5344CB8AC3E}">
        <p14:creationId xmlns:p14="http://schemas.microsoft.com/office/powerpoint/2010/main" val="209926881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61</a:t>
            </a:fld>
            <a:endParaRPr lang="en-US" altLang="en-US"/>
          </a:p>
        </p:txBody>
      </p:sp>
    </p:spTree>
    <p:extLst>
      <p:ext uri="{BB962C8B-B14F-4D97-AF65-F5344CB8AC3E}">
        <p14:creationId xmlns:p14="http://schemas.microsoft.com/office/powerpoint/2010/main" val="2099268817"/>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62</a:t>
            </a:fld>
            <a:endParaRPr lang="en-US" altLang="en-US"/>
          </a:p>
        </p:txBody>
      </p:sp>
    </p:spTree>
    <p:extLst>
      <p:ext uri="{BB962C8B-B14F-4D97-AF65-F5344CB8AC3E}">
        <p14:creationId xmlns:p14="http://schemas.microsoft.com/office/powerpoint/2010/main" val="209926881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63</a:t>
            </a:fld>
            <a:endParaRPr lang="en-US" altLang="en-US"/>
          </a:p>
        </p:txBody>
      </p:sp>
    </p:spTree>
    <p:extLst>
      <p:ext uri="{BB962C8B-B14F-4D97-AF65-F5344CB8AC3E}">
        <p14:creationId xmlns:p14="http://schemas.microsoft.com/office/powerpoint/2010/main" val="209926881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64</a:t>
            </a:fld>
            <a:endParaRPr lang="en-US" altLang="en-US"/>
          </a:p>
        </p:txBody>
      </p:sp>
    </p:spTree>
    <p:extLst>
      <p:ext uri="{BB962C8B-B14F-4D97-AF65-F5344CB8AC3E}">
        <p14:creationId xmlns:p14="http://schemas.microsoft.com/office/powerpoint/2010/main" val="209926881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65</a:t>
            </a:fld>
            <a:endParaRPr lang="en-US" altLang="en-US"/>
          </a:p>
        </p:txBody>
      </p:sp>
    </p:spTree>
    <p:extLst>
      <p:ext uri="{BB962C8B-B14F-4D97-AF65-F5344CB8AC3E}">
        <p14:creationId xmlns:p14="http://schemas.microsoft.com/office/powerpoint/2010/main" val="2099268817"/>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66</a:t>
            </a:fld>
            <a:endParaRPr lang="en-US" altLang="en-US"/>
          </a:p>
        </p:txBody>
      </p:sp>
    </p:spTree>
    <p:extLst>
      <p:ext uri="{BB962C8B-B14F-4D97-AF65-F5344CB8AC3E}">
        <p14:creationId xmlns:p14="http://schemas.microsoft.com/office/powerpoint/2010/main" val="2099268817"/>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67</a:t>
            </a:fld>
            <a:endParaRPr lang="en-US" altLang="en-US"/>
          </a:p>
        </p:txBody>
      </p:sp>
    </p:spTree>
    <p:extLst>
      <p:ext uri="{BB962C8B-B14F-4D97-AF65-F5344CB8AC3E}">
        <p14:creationId xmlns:p14="http://schemas.microsoft.com/office/powerpoint/2010/main" val="2099268817"/>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68</a:t>
            </a:fld>
            <a:endParaRPr lang="en-US" altLang="en-US"/>
          </a:p>
        </p:txBody>
      </p:sp>
    </p:spTree>
    <p:extLst>
      <p:ext uri="{BB962C8B-B14F-4D97-AF65-F5344CB8AC3E}">
        <p14:creationId xmlns:p14="http://schemas.microsoft.com/office/powerpoint/2010/main" val="2099268817"/>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69</a:t>
            </a:fld>
            <a:endParaRPr lang="en-US" altLang="en-US"/>
          </a:p>
        </p:txBody>
      </p:sp>
    </p:spTree>
    <p:extLst>
      <p:ext uri="{BB962C8B-B14F-4D97-AF65-F5344CB8AC3E}">
        <p14:creationId xmlns:p14="http://schemas.microsoft.com/office/powerpoint/2010/main" val="20992688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7</a:t>
            </a:fld>
            <a:endParaRPr lang="en-US" altLang="en-US"/>
          </a:p>
        </p:txBody>
      </p:sp>
    </p:spTree>
    <p:extLst>
      <p:ext uri="{BB962C8B-B14F-4D97-AF65-F5344CB8AC3E}">
        <p14:creationId xmlns:p14="http://schemas.microsoft.com/office/powerpoint/2010/main" val="1756548422"/>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70</a:t>
            </a:fld>
            <a:endParaRPr lang="en-US" altLang="en-US"/>
          </a:p>
        </p:txBody>
      </p:sp>
    </p:spTree>
    <p:extLst>
      <p:ext uri="{BB962C8B-B14F-4D97-AF65-F5344CB8AC3E}">
        <p14:creationId xmlns:p14="http://schemas.microsoft.com/office/powerpoint/2010/main" val="2099268817"/>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71</a:t>
            </a:fld>
            <a:endParaRPr lang="en-US" altLang="en-US"/>
          </a:p>
        </p:txBody>
      </p:sp>
    </p:spTree>
    <p:extLst>
      <p:ext uri="{BB962C8B-B14F-4D97-AF65-F5344CB8AC3E}">
        <p14:creationId xmlns:p14="http://schemas.microsoft.com/office/powerpoint/2010/main" val="2099268817"/>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72</a:t>
            </a:fld>
            <a:endParaRPr lang="en-US" altLang="en-US"/>
          </a:p>
        </p:txBody>
      </p:sp>
    </p:spTree>
    <p:extLst>
      <p:ext uri="{BB962C8B-B14F-4D97-AF65-F5344CB8AC3E}">
        <p14:creationId xmlns:p14="http://schemas.microsoft.com/office/powerpoint/2010/main" val="2099268817"/>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73</a:t>
            </a:fld>
            <a:endParaRPr lang="en-US" altLang="en-US"/>
          </a:p>
        </p:txBody>
      </p:sp>
    </p:spTree>
    <p:extLst>
      <p:ext uri="{BB962C8B-B14F-4D97-AF65-F5344CB8AC3E}">
        <p14:creationId xmlns:p14="http://schemas.microsoft.com/office/powerpoint/2010/main" val="209926881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74</a:t>
            </a:fld>
            <a:endParaRPr lang="en-US" altLang="en-US"/>
          </a:p>
        </p:txBody>
      </p:sp>
    </p:spTree>
    <p:extLst>
      <p:ext uri="{BB962C8B-B14F-4D97-AF65-F5344CB8AC3E}">
        <p14:creationId xmlns:p14="http://schemas.microsoft.com/office/powerpoint/2010/main" val="2099268817"/>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75</a:t>
            </a:fld>
            <a:endParaRPr lang="en-US" altLang="en-US"/>
          </a:p>
        </p:txBody>
      </p:sp>
    </p:spTree>
    <p:extLst>
      <p:ext uri="{BB962C8B-B14F-4D97-AF65-F5344CB8AC3E}">
        <p14:creationId xmlns:p14="http://schemas.microsoft.com/office/powerpoint/2010/main" val="20992688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8</a:t>
            </a:fld>
            <a:endParaRPr lang="en-US" altLang="en-US"/>
          </a:p>
        </p:txBody>
      </p:sp>
    </p:spTree>
    <p:extLst>
      <p:ext uri="{BB962C8B-B14F-4D97-AF65-F5344CB8AC3E}">
        <p14:creationId xmlns:p14="http://schemas.microsoft.com/office/powerpoint/2010/main" val="16724492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9</a:t>
            </a:fld>
            <a:endParaRPr lang="en-US" altLang="en-US"/>
          </a:p>
        </p:txBody>
      </p:sp>
    </p:spTree>
    <p:extLst>
      <p:ext uri="{BB962C8B-B14F-4D97-AF65-F5344CB8AC3E}">
        <p14:creationId xmlns:p14="http://schemas.microsoft.com/office/powerpoint/2010/main" val="2561208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AA1244-A470-41F3-A70B-7E01B76EF31A}" type="slidenum">
              <a:rPr lang="en-US"/>
              <a:pPr>
                <a:defRPr/>
              </a:pPr>
              <a:t>‹#›</a:t>
            </a:fld>
            <a:endParaRPr lang="en-US"/>
          </a:p>
        </p:txBody>
      </p:sp>
    </p:spTree>
    <p:extLst>
      <p:ext uri="{BB962C8B-B14F-4D97-AF65-F5344CB8AC3E}">
        <p14:creationId xmlns:p14="http://schemas.microsoft.com/office/powerpoint/2010/main" val="3843590718"/>
      </p:ext>
    </p:extLst>
  </p:cSld>
  <p:clrMapOvr>
    <a:masterClrMapping/>
  </p:clrMapOvr>
  <p:transition>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6CDB6FD-A518-447D-B417-EEE0E509FAB1}" type="slidenum">
              <a:rPr lang="en-US"/>
              <a:pPr>
                <a:defRPr/>
              </a:pPr>
              <a:t>‹#›</a:t>
            </a:fld>
            <a:endParaRPr lang="en-US"/>
          </a:p>
        </p:txBody>
      </p:sp>
    </p:spTree>
    <p:extLst>
      <p:ext uri="{BB962C8B-B14F-4D97-AF65-F5344CB8AC3E}">
        <p14:creationId xmlns:p14="http://schemas.microsoft.com/office/powerpoint/2010/main" val="1328824510"/>
      </p:ext>
    </p:extLst>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10BFF41-C4FB-46ED-8942-A62BCED9B29B}" type="slidenum">
              <a:rPr lang="en-US"/>
              <a:pPr>
                <a:defRPr/>
              </a:pPr>
              <a:t>‹#›</a:t>
            </a:fld>
            <a:endParaRPr lang="en-US"/>
          </a:p>
        </p:txBody>
      </p:sp>
    </p:spTree>
    <p:extLst>
      <p:ext uri="{BB962C8B-B14F-4D97-AF65-F5344CB8AC3E}">
        <p14:creationId xmlns:p14="http://schemas.microsoft.com/office/powerpoint/2010/main" val="2950833542"/>
      </p:ext>
    </p:extLst>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7AC51E-70D9-463A-BEC1-C7DAB7A56880}" type="slidenum">
              <a:rPr lang="en-US"/>
              <a:pPr>
                <a:defRPr/>
              </a:pPr>
              <a:t>‹#›</a:t>
            </a:fld>
            <a:endParaRPr lang="en-US"/>
          </a:p>
        </p:txBody>
      </p:sp>
    </p:spTree>
    <p:extLst>
      <p:ext uri="{BB962C8B-B14F-4D97-AF65-F5344CB8AC3E}">
        <p14:creationId xmlns:p14="http://schemas.microsoft.com/office/powerpoint/2010/main" val="489309300"/>
      </p:ext>
    </p:extLst>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FD70CF3-1FE5-4658-83F2-D09BEF0BEAFF}" type="slidenum">
              <a:rPr lang="en-US"/>
              <a:pPr>
                <a:defRPr/>
              </a:pPr>
              <a:t>‹#›</a:t>
            </a:fld>
            <a:endParaRPr lang="en-US"/>
          </a:p>
        </p:txBody>
      </p:sp>
    </p:spTree>
    <p:extLst>
      <p:ext uri="{BB962C8B-B14F-4D97-AF65-F5344CB8AC3E}">
        <p14:creationId xmlns:p14="http://schemas.microsoft.com/office/powerpoint/2010/main" val="2893804837"/>
      </p:ext>
    </p:extLst>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C3AB973-E4A0-4637-AE91-73B04B2C79E5}" type="slidenum">
              <a:rPr lang="en-US"/>
              <a:pPr>
                <a:defRPr/>
              </a:pPr>
              <a:t>‹#›</a:t>
            </a:fld>
            <a:endParaRPr lang="en-US"/>
          </a:p>
        </p:txBody>
      </p:sp>
    </p:spTree>
    <p:extLst>
      <p:ext uri="{BB962C8B-B14F-4D97-AF65-F5344CB8AC3E}">
        <p14:creationId xmlns:p14="http://schemas.microsoft.com/office/powerpoint/2010/main" val="2777396269"/>
      </p:ext>
    </p:extLst>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4AC0487-C50C-4CD4-B15C-203AF899F147}" type="slidenum">
              <a:rPr lang="en-US"/>
              <a:pPr>
                <a:defRPr/>
              </a:pPr>
              <a:t>‹#›</a:t>
            </a:fld>
            <a:endParaRPr lang="en-US"/>
          </a:p>
        </p:txBody>
      </p:sp>
    </p:spTree>
    <p:extLst>
      <p:ext uri="{BB962C8B-B14F-4D97-AF65-F5344CB8AC3E}">
        <p14:creationId xmlns:p14="http://schemas.microsoft.com/office/powerpoint/2010/main" val="2604585791"/>
      </p:ext>
    </p:extLst>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68EBD43-0B92-4F62-A918-5812C82C788A}" type="slidenum">
              <a:rPr lang="en-US"/>
              <a:pPr>
                <a:defRPr/>
              </a:pPr>
              <a:t>‹#›</a:t>
            </a:fld>
            <a:endParaRPr lang="en-US"/>
          </a:p>
        </p:txBody>
      </p:sp>
    </p:spTree>
    <p:extLst>
      <p:ext uri="{BB962C8B-B14F-4D97-AF65-F5344CB8AC3E}">
        <p14:creationId xmlns:p14="http://schemas.microsoft.com/office/powerpoint/2010/main" val="2437153567"/>
      </p:ext>
    </p:extLst>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305963F-6C30-453B-BFAC-2E6683060862}" type="slidenum">
              <a:rPr lang="en-US"/>
              <a:pPr>
                <a:defRPr/>
              </a:pPr>
              <a:t>‹#›</a:t>
            </a:fld>
            <a:endParaRPr lang="en-US"/>
          </a:p>
        </p:txBody>
      </p:sp>
    </p:spTree>
    <p:extLst>
      <p:ext uri="{BB962C8B-B14F-4D97-AF65-F5344CB8AC3E}">
        <p14:creationId xmlns:p14="http://schemas.microsoft.com/office/powerpoint/2010/main" val="2061804473"/>
      </p:ext>
    </p:extLst>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58E3354-8B17-4D7B-96D6-FB9EF6D4F6B7}" type="slidenum">
              <a:rPr lang="en-US"/>
              <a:pPr>
                <a:defRPr/>
              </a:pPr>
              <a:t>‹#›</a:t>
            </a:fld>
            <a:endParaRPr lang="en-US"/>
          </a:p>
        </p:txBody>
      </p:sp>
    </p:spTree>
    <p:extLst>
      <p:ext uri="{BB962C8B-B14F-4D97-AF65-F5344CB8AC3E}">
        <p14:creationId xmlns:p14="http://schemas.microsoft.com/office/powerpoint/2010/main" val="1107831794"/>
      </p:ext>
    </p:extLst>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9B69EBC-9BF7-4CF4-968F-3EF0823E75BE}" type="slidenum">
              <a:rPr lang="en-US"/>
              <a:pPr>
                <a:defRPr/>
              </a:pPr>
              <a:t>‹#›</a:t>
            </a:fld>
            <a:endParaRPr lang="en-US"/>
          </a:p>
        </p:txBody>
      </p:sp>
    </p:spTree>
    <p:extLst>
      <p:ext uri="{BB962C8B-B14F-4D97-AF65-F5344CB8AC3E}">
        <p14:creationId xmlns:p14="http://schemas.microsoft.com/office/powerpoint/2010/main" val="573042649"/>
      </p:ext>
    </p:extLst>
  </p:cSld>
  <p:clrMapOvr>
    <a:masterClrMapping/>
  </p:clrMapOvr>
  <p:transition>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80CACC0-6442-491E-92AD-AC4CD77D387B}"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p:pull dir="rd"/>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br>
              <a:rPr lang="en-US" altLang="en-US" sz="4000" b="1" i="1" u="sng" dirty="0">
                <a:effectLst>
                  <a:outerShdw blurRad="38100" dist="38100" dir="2700000" algn="tl">
                    <a:srgbClr val="000000"/>
                  </a:outerShdw>
                </a:effectLst>
              </a:rPr>
            </a:br>
            <a:br>
              <a:rPr lang="en-US" altLang="en-US" sz="4000" b="1" i="1" u="sng" dirty="0">
                <a:effectLst>
                  <a:outerShdw blurRad="38100" dist="38100" dir="2700000" algn="tl">
                    <a:srgbClr val="000000"/>
                  </a:outerShdw>
                </a:effectLst>
              </a:rPr>
            </a:br>
            <a:r>
              <a:rPr lang="en-US" altLang="en-US" sz="4000" b="1" i="1" dirty="0">
                <a:effectLst>
                  <a:outerShdw blurRad="38100" dist="38100" dir="2700000" algn="tl">
                    <a:srgbClr val="000000"/>
                  </a:outerShdw>
                </a:effectLst>
              </a:rPr>
              <a:t>Building a Foundation of Purity – Committing to a life of Repentance</a:t>
            </a:r>
            <a:br>
              <a:rPr lang="en-US" altLang="en-US" sz="4000" b="1" i="1" u="sng" dirty="0">
                <a:effectLst>
                  <a:outerShdw blurRad="38100" dist="38100" dir="2700000" algn="tl">
                    <a:srgbClr val="000000"/>
                  </a:outerShdw>
                </a:effectLst>
              </a:rPr>
            </a:br>
            <a:br>
              <a:rPr lang="en-US" altLang="en-US" sz="4000" b="1" i="1" u="sng" dirty="0">
                <a:effectLst>
                  <a:outerShdw blurRad="38100" dist="38100" dir="2700000" algn="tl">
                    <a:srgbClr val="000000"/>
                  </a:outerShdw>
                </a:effectLst>
              </a:rPr>
            </a:br>
            <a:endParaRPr lang="en-US" altLang="en-US" sz="4000" b="1" i="1" dirty="0">
              <a:effectLst>
                <a:outerShdw blurRad="38100" dist="38100" dir="2700000" algn="tl">
                  <a:srgbClr val="000000"/>
                </a:outerShdw>
              </a:effectLst>
            </a:endParaRPr>
          </a:p>
        </p:txBody>
      </p:sp>
      <p:sp>
        <p:nvSpPr>
          <p:cNvPr id="14338" name="Rectangle 3"/>
          <p:cNvSpPr>
            <a:spLocks noGrp="1" noChangeArrowheads="1"/>
          </p:cNvSpPr>
          <p:nvPr>
            <p:ph type="subTitle" idx="1"/>
          </p:nvPr>
        </p:nvSpPr>
        <p:spPr/>
        <p:txBody>
          <a:bodyPr/>
          <a:lstStyle/>
          <a:p>
            <a:pPr eaLnBrk="1" hangingPunct="1"/>
            <a:endParaRPr lang="en-US" altLang="en-US" dirty="0"/>
          </a:p>
        </p:txBody>
      </p:sp>
    </p:spTree>
  </p:cSld>
  <p:clrMapOvr>
    <a:masterClrMapping/>
  </p:clrMapOvr>
  <p:transition>
    <p:pull dir="rd"/>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Repentance is a hard command</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Revelation 2:20-22</a:t>
            </a:r>
            <a:r>
              <a:rPr lang="en-US" altLang="en-US" dirty="0">
                <a:effectLst>
                  <a:outerShdw blurRad="38100" dist="38100" dir="2700000" algn="tl">
                    <a:srgbClr val="000000"/>
                  </a:outerShdw>
                </a:effectLst>
              </a:rPr>
              <a:t> - Nevertheless I have a few things against you, because you allow that woman Jezebel, who calls herself a prophetess, to teach and seduce My servants to commit sexual immorality and eat things sacrificed to idols. 21 And I gave her time to repent of her sexual immorality, and she did not repent.</a:t>
            </a:r>
          </a:p>
        </p:txBody>
      </p:sp>
    </p:spTree>
    <p:extLst>
      <p:ext uri="{BB962C8B-B14F-4D97-AF65-F5344CB8AC3E}">
        <p14:creationId xmlns:p14="http://schemas.microsoft.com/office/powerpoint/2010/main" val="3482910285"/>
      </p:ext>
    </p:extLst>
  </p:cSld>
  <p:clrMapOvr>
    <a:masterClrMapping/>
  </p:clrMapOvr>
  <p:transition>
    <p:pull dir="rd"/>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Repentance is a hard command</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22 Indeed I will cast her into a sickbed, and those who commit adultery with her into great tribulation, unless they repent of their deeds.  </a:t>
            </a:r>
          </a:p>
        </p:txBody>
      </p:sp>
    </p:spTree>
    <p:extLst>
      <p:ext uri="{BB962C8B-B14F-4D97-AF65-F5344CB8AC3E}">
        <p14:creationId xmlns:p14="http://schemas.microsoft.com/office/powerpoint/2010/main" val="1717163761"/>
      </p:ext>
    </p:extLst>
  </p:cSld>
  <p:clrMapOvr>
    <a:masterClrMapping/>
  </p:clrMapOvr>
  <p:transition>
    <p:pull dir="rd"/>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Repentance is a hard command</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Revelation 3:3</a:t>
            </a:r>
            <a:r>
              <a:rPr lang="en-US" altLang="en-US" dirty="0">
                <a:effectLst>
                  <a:outerShdw blurRad="38100" dist="38100" dir="2700000" algn="tl">
                    <a:srgbClr val="000000"/>
                  </a:outerShdw>
                </a:effectLst>
              </a:rPr>
              <a:t> - Remember therefore how you have received and heard; hold fast and repent. Therefore if you will not watch, I will come upon you as a thief, and you will not know what hour I will come upon you.  </a:t>
            </a:r>
          </a:p>
        </p:txBody>
      </p:sp>
    </p:spTree>
    <p:extLst>
      <p:ext uri="{BB962C8B-B14F-4D97-AF65-F5344CB8AC3E}">
        <p14:creationId xmlns:p14="http://schemas.microsoft.com/office/powerpoint/2010/main" val="777962804"/>
      </p:ext>
    </p:extLst>
  </p:cSld>
  <p:clrMapOvr>
    <a:masterClrMapping/>
  </p:clrMapOvr>
  <p:transition>
    <p:pull dir="rd"/>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Repentance is a hard command</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Revelation 3:19-20</a:t>
            </a:r>
            <a:r>
              <a:rPr lang="en-US" altLang="en-US" dirty="0">
                <a:effectLst>
                  <a:outerShdw blurRad="38100" dist="38100" dir="2700000" algn="tl">
                    <a:srgbClr val="000000"/>
                  </a:outerShdw>
                </a:effectLst>
              </a:rPr>
              <a:t> - As many as I love, I rebuke and chasten. Therefore be zealous and repent. 20 Behold, I stand at the door and knock. If anyone hears My voice and opens the door, I will come in to him and dine with him, and he with Me.</a:t>
            </a:r>
          </a:p>
        </p:txBody>
      </p:sp>
    </p:spTree>
    <p:extLst>
      <p:ext uri="{BB962C8B-B14F-4D97-AF65-F5344CB8AC3E}">
        <p14:creationId xmlns:p14="http://schemas.microsoft.com/office/powerpoint/2010/main" val="1000989788"/>
      </p:ext>
    </p:extLst>
  </p:cSld>
  <p:clrMapOvr>
    <a:masterClrMapping/>
  </p:clrMapOvr>
  <p:transition>
    <p:pull dir="rd"/>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Repentance is a hard command</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We can easily become like the Pharisees of Jesus’ day. Those who have a great     knowledge of God without repentance can become very harsh and dangerous.</a:t>
            </a:r>
          </a:p>
          <a:p>
            <a:r>
              <a:rPr lang="en-US" altLang="en-US" dirty="0">
                <a:effectLst>
                  <a:outerShdw blurRad="38100" dist="38100" dir="2700000" algn="tl">
                    <a:srgbClr val="000000"/>
                  </a:outerShdw>
                </a:effectLst>
              </a:rPr>
              <a:t>When committed we will ask the question the disciples asked Jesus: “Is it I?”                Remember that Judas also asked the question! </a:t>
            </a:r>
            <a:r>
              <a:rPr lang="en-US" altLang="en-US" b="1" dirty="0">
                <a:effectLst>
                  <a:outerShdw blurRad="38100" dist="38100" dir="2700000" algn="tl">
                    <a:srgbClr val="000000"/>
                  </a:outerShdw>
                </a:effectLst>
              </a:rPr>
              <a:t>(Mk 14:19; Mt 26:22, 25)</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21825985"/>
      </p:ext>
    </p:extLst>
  </p:cSld>
  <p:clrMapOvr>
    <a:masterClrMapping/>
  </p:clrMapOvr>
  <p:transition>
    <p:pull dir="rd"/>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Repentance is a hard command</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Mark 14:19</a:t>
            </a:r>
            <a:r>
              <a:rPr lang="en-US" altLang="en-US" dirty="0">
                <a:effectLst>
                  <a:outerShdw blurRad="38100" dist="38100" dir="2700000" algn="tl">
                    <a:srgbClr val="000000"/>
                  </a:outerShdw>
                </a:effectLst>
              </a:rPr>
              <a:t> - And they began to be sorrowful, and to say to Him one by one, “Is it I?” And another said, “Is it I?”</a:t>
            </a:r>
          </a:p>
        </p:txBody>
      </p:sp>
    </p:spTree>
    <p:extLst>
      <p:ext uri="{BB962C8B-B14F-4D97-AF65-F5344CB8AC3E}">
        <p14:creationId xmlns:p14="http://schemas.microsoft.com/office/powerpoint/2010/main" val="362705553"/>
      </p:ext>
    </p:extLst>
  </p:cSld>
  <p:clrMapOvr>
    <a:masterClrMapping/>
  </p:clrMapOvr>
  <p:transition>
    <p:pull dir="rd"/>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Repentance is a hard command</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Matthew 26:22</a:t>
            </a:r>
            <a:r>
              <a:rPr lang="en-US" altLang="en-US" dirty="0">
                <a:effectLst>
                  <a:outerShdw blurRad="38100" dist="38100" dir="2700000" algn="tl">
                    <a:srgbClr val="000000"/>
                  </a:outerShdw>
                </a:effectLst>
              </a:rPr>
              <a:t> - And they were exceedingly sorrowful, and each of them began to say to Him, “Lord, is it I?”</a:t>
            </a:r>
          </a:p>
        </p:txBody>
      </p:sp>
    </p:spTree>
    <p:extLst>
      <p:ext uri="{BB962C8B-B14F-4D97-AF65-F5344CB8AC3E}">
        <p14:creationId xmlns:p14="http://schemas.microsoft.com/office/powerpoint/2010/main" val="2851824508"/>
      </p:ext>
    </p:extLst>
  </p:cSld>
  <p:clrMapOvr>
    <a:masterClrMapping/>
  </p:clrMapOvr>
  <p:transition>
    <p:pull dir="rd"/>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Repentance is a hard command</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Matthew 26:25</a:t>
            </a:r>
            <a:r>
              <a:rPr lang="en-US" altLang="en-US" dirty="0">
                <a:effectLst>
                  <a:outerShdw blurRad="38100" dist="38100" dir="2700000" algn="tl">
                    <a:srgbClr val="000000"/>
                  </a:outerShdw>
                </a:effectLst>
              </a:rPr>
              <a:t> - Then Judas, who was betraying Him, answered and said, “Rabbi, is it I?”</a:t>
            </a:r>
          </a:p>
        </p:txBody>
      </p:sp>
    </p:spTree>
    <p:extLst>
      <p:ext uri="{BB962C8B-B14F-4D97-AF65-F5344CB8AC3E}">
        <p14:creationId xmlns:p14="http://schemas.microsoft.com/office/powerpoint/2010/main" val="2383580531"/>
      </p:ext>
    </p:extLst>
  </p:cSld>
  <p:clrMapOvr>
    <a:masterClrMapping/>
  </p:clrMapOvr>
  <p:transition>
    <p:pull dir="rd"/>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Repentance is a hard command</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He said to him, “You have said it.”</a:t>
            </a: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976752403"/>
      </p:ext>
    </p:extLst>
  </p:cSld>
  <p:clrMapOvr>
    <a:masterClrMapping/>
  </p:clrMapOvr>
  <p:transition>
    <p:pull dir="rd"/>
  </p:transition>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We must constantly battle the current culture</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What is culture? </a:t>
            </a:r>
          </a:p>
          <a:p>
            <a:r>
              <a:rPr lang="en-US" altLang="en-US" dirty="0">
                <a:effectLst>
                  <a:outerShdw blurRad="38100" dist="38100" dir="2700000" algn="tl">
                    <a:srgbClr val="000000"/>
                  </a:outerShdw>
                </a:effectLst>
              </a:rPr>
              <a:t>“A culture is a way of life of a group of people--the behaviors, beliefs, values, and symbols that they accept, generally without thinking about them, and that are passed along by communication and imitation …”</a:t>
            </a:r>
          </a:p>
          <a:p>
            <a:r>
              <a:rPr lang="en-US" altLang="en-US" dirty="0">
                <a:effectLst>
                  <a:outerShdw blurRad="38100" dist="38100" dir="2700000" algn="tl">
                    <a:srgbClr val="000000"/>
                  </a:outerShdw>
                </a:effectLst>
              </a:rPr>
              <a:t>Biblically the term “world” is how men use culture today.</a:t>
            </a:r>
          </a:p>
        </p:txBody>
      </p:sp>
    </p:spTree>
    <p:extLst>
      <p:ext uri="{BB962C8B-B14F-4D97-AF65-F5344CB8AC3E}">
        <p14:creationId xmlns:p14="http://schemas.microsoft.com/office/powerpoint/2010/main" val="351860227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Repentance is a hard command</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There is no Christianity without repentance. </a:t>
            </a:r>
          </a:p>
          <a:p>
            <a:r>
              <a:rPr lang="en-US" altLang="en-US" dirty="0">
                <a:effectLst>
                  <a:outerShdw blurRad="38100" dist="38100" dir="2700000" algn="tl">
                    <a:srgbClr val="000000"/>
                  </a:outerShdw>
                </a:effectLst>
              </a:rPr>
              <a:t>How did Jesus and John begin their ministry? </a:t>
            </a:r>
            <a:r>
              <a:rPr lang="en-US" altLang="en-US" b="1" dirty="0">
                <a:effectLst>
                  <a:outerShdw blurRad="38100" dist="38100" dir="2700000" algn="tl">
                    <a:srgbClr val="000000"/>
                  </a:outerShdw>
                </a:effectLst>
              </a:rPr>
              <a:t>(Mt 3:2; 4:17)</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642005815"/>
      </p:ext>
    </p:extLst>
  </p:cSld>
  <p:clrMapOvr>
    <a:masterClrMapping/>
  </p:clrMapOvr>
  <p:transition>
    <p:pull dir="rd"/>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We must constantly battle the current culture</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Where do we get our values? Is it revelation or imitation. </a:t>
            </a:r>
            <a:r>
              <a:rPr lang="en-US" altLang="en-US" b="1" dirty="0">
                <a:effectLst>
                  <a:outerShdw blurRad="38100" dist="38100" dir="2700000" algn="tl">
                    <a:srgbClr val="000000"/>
                  </a:outerShdw>
                </a:effectLst>
              </a:rPr>
              <a:t>(1 Jn 4:4-6)</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2323657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We must constantly battle the current culture</a:t>
            </a:r>
          </a:p>
        </p:txBody>
      </p:sp>
      <p:sp>
        <p:nvSpPr>
          <p:cNvPr id="7171" name="Rectangle 3"/>
          <p:cNvSpPr>
            <a:spLocks noGrp="1" noChangeArrowheads="1"/>
          </p:cNvSpPr>
          <p:nvPr>
            <p:ph type="body" idx="1"/>
          </p:nvPr>
        </p:nvSpPr>
        <p:spPr/>
        <p:txBody>
          <a:bodyPr/>
          <a:lstStyle/>
          <a:p>
            <a:r>
              <a:rPr lang="en-US" altLang="en-US" sz="3000" b="1" u="sng" dirty="0">
                <a:effectLst>
                  <a:outerShdw blurRad="38100" dist="38100" dir="2700000" algn="tl">
                    <a:srgbClr val="000000"/>
                  </a:outerShdw>
                </a:effectLst>
              </a:rPr>
              <a:t>1 John 4:4-6</a:t>
            </a:r>
            <a:r>
              <a:rPr lang="en-US" altLang="en-US" sz="3000" dirty="0">
                <a:effectLst>
                  <a:outerShdw blurRad="38100" dist="38100" dir="2700000" algn="tl">
                    <a:srgbClr val="000000"/>
                  </a:outerShdw>
                </a:effectLst>
              </a:rPr>
              <a:t>  - You are of God, little children, and have overcome them, because He who is in you is greater than he who is in the world.  5 They are of the world. Therefore they speak as of the world, and the world hears them.  6 We are of God. He who knows God hears us; he who is not of God does not hear us. By this we know the spirit of truth and the spirit of error.</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31222843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We must constantly battle the current culture</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What is meant by “driven?”</a:t>
            </a:r>
          </a:p>
          <a:p>
            <a:r>
              <a:rPr lang="en-US" altLang="en-US" dirty="0">
                <a:effectLst>
                  <a:outerShdw blurRad="38100" dist="38100" dir="2700000" algn="tl">
                    <a:srgbClr val="000000"/>
                  </a:outerShdw>
                </a:effectLst>
              </a:rPr>
              <a:t>When you are “pushed” in a direction against your professed will then you are                driven or overcome by that force.  </a:t>
            </a:r>
          </a:p>
          <a:p>
            <a:r>
              <a:rPr lang="en-US" altLang="en-US" dirty="0">
                <a:effectLst>
                  <a:outerShdw blurRad="38100" dist="38100" dir="2700000" algn="tl">
                    <a:srgbClr val="000000"/>
                  </a:outerShdw>
                </a:effectLst>
              </a:rPr>
              <a:t>This is a major theme throughout the New Testament. </a:t>
            </a:r>
            <a:r>
              <a:rPr lang="en-US" altLang="en-US" b="1" dirty="0">
                <a:effectLst>
                  <a:outerShdw blurRad="38100" dist="38100" dir="2700000" algn="tl">
                    <a:srgbClr val="000000"/>
                  </a:outerShdw>
                </a:effectLst>
              </a:rPr>
              <a:t>(1 Jn 2:13-14; 4:4; 5:4)</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77983880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We must constantly battle the current culture</a:t>
            </a:r>
          </a:p>
        </p:txBody>
      </p:sp>
      <p:sp>
        <p:nvSpPr>
          <p:cNvPr id="7171" name="Rectangle 3"/>
          <p:cNvSpPr>
            <a:spLocks noGrp="1" noChangeArrowheads="1"/>
          </p:cNvSpPr>
          <p:nvPr>
            <p:ph type="body" idx="1"/>
          </p:nvPr>
        </p:nvSpPr>
        <p:spPr/>
        <p:txBody>
          <a:bodyPr/>
          <a:lstStyle/>
          <a:p>
            <a:r>
              <a:rPr lang="en-US" altLang="en-US" sz="3000" b="1" u="sng" dirty="0">
                <a:effectLst>
                  <a:outerShdw blurRad="38100" dist="38100" dir="2700000" algn="tl">
                    <a:srgbClr val="000000"/>
                  </a:outerShdw>
                </a:effectLst>
              </a:rPr>
              <a:t>1 John 2:13-14</a:t>
            </a:r>
            <a:r>
              <a:rPr lang="en-US" altLang="en-US" sz="3000" dirty="0">
                <a:effectLst>
                  <a:outerShdw blurRad="38100" dist="38100" dir="2700000" algn="tl">
                    <a:srgbClr val="000000"/>
                  </a:outerShdw>
                </a:effectLst>
              </a:rPr>
              <a:t>  - I write to you, fathers, Because you have known Him who is from the beginning. I write to you, young men, Because you </a:t>
            </a:r>
            <a:r>
              <a:rPr lang="en-US" altLang="en-US" sz="3000" u="sng" dirty="0">
                <a:effectLst>
                  <a:outerShdw blurRad="38100" dist="38100" dir="2700000" algn="tl">
                    <a:srgbClr val="000000"/>
                  </a:outerShdw>
                </a:effectLst>
              </a:rPr>
              <a:t>have overcome the wicked one</a:t>
            </a:r>
            <a:r>
              <a:rPr lang="en-US" altLang="en-US" sz="3000" dirty="0">
                <a:effectLst>
                  <a:outerShdw blurRad="38100" dist="38100" dir="2700000" algn="tl">
                    <a:srgbClr val="000000"/>
                  </a:outerShdw>
                </a:effectLst>
              </a:rPr>
              <a:t>. …14 I have written to you, fathers, Because you have known Him who is from the beginning. I have written to you, young men, Because you are strong, and the word of God abides in you, And you </a:t>
            </a:r>
            <a:r>
              <a:rPr lang="en-US" altLang="en-US" sz="3000" u="sng" dirty="0">
                <a:effectLst>
                  <a:outerShdw blurRad="38100" dist="38100" dir="2700000" algn="tl">
                    <a:srgbClr val="000000"/>
                  </a:outerShdw>
                </a:effectLst>
              </a:rPr>
              <a:t>have overcome the wicked one</a:t>
            </a:r>
            <a:r>
              <a:rPr lang="en-US" altLang="en-US" sz="3000" dirty="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04955974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We must constantly battle the current culture</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1 John 4:4</a:t>
            </a:r>
            <a:r>
              <a:rPr lang="en-US" altLang="en-US" dirty="0">
                <a:effectLst>
                  <a:outerShdw blurRad="38100" dist="38100" dir="2700000" algn="tl">
                    <a:srgbClr val="000000"/>
                  </a:outerShdw>
                </a:effectLst>
              </a:rPr>
              <a:t>  - You are of God, little children, and have overcome them, because He who is in you is greater than he who is in the world.</a:t>
            </a:r>
          </a:p>
        </p:txBody>
      </p:sp>
    </p:spTree>
    <p:extLst>
      <p:ext uri="{BB962C8B-B14F-4D97-AF65-F5344CB8AC3E}">
        <p14:creationId xmlns:p14="http://schemas.microsoft.com/office/powerpoint/2010/main" val="82702816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We must constantly battle the current culture</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1 John 5:4</a:t>
            </a:r>
            <a:r>
              <a:rPr lang="en-US" altLang="en-US" dirty="0">
                <a:effectLst>
                  <a:outerShdw blurRad="38100" dist="38100" dir="2700000" algn="tl">
                    <a:srgbClr val="000000"/>
                  </a:outerShdw>
                </a:effectLst>
              </a:rPr>
              <a:t> - For whatever is born of God overcomes the world. And this is the victory that has overcome the world -- our faith.</a:t>
            </a:r>
          </a:p>
        </p:txBody>
      </p:sp>
    </p:spTree>
    <p:extLst>
      <p:ext uri="{BB962C8B-B14F-4D97-AF65-F5344CB8AC3E}">
        <p14:creationId xmlns:p14="http://schemas.microsoft.com/office/powerpoint/2010/main" val="72700379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We must constantly battle the current culture</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The truth is that at times we have been overcome by the pressure of this world. </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36961954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Repentance is the only path towards purity</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The pursuit of purity is in fact a pursuit of life with God. </a:t>
            </a:r>
            <a:r>
              <a:rPr lang="en-US" altLang="en-US" b="1" dirty="0">
                <a:effectLst>
                  <a:outerShdw blurRad="38100" dist="38100" dir="2700000" algn="tl">
                    <a:srgbClr val="000000"/>
                  </a:outerShdw>
                </a:effectLst>
              </a:rPr>
              <a:t>(1 Jn 3:2-3)</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0285135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Repentance is the only path towards purity</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1 John 3:2-3</a:t>
            </a:r>
            <a:r>
              <a:rPr lang="en-US" altLang="en-US" dirty="0">
                <a:effectLst>
                  <a:outerShdw blurRad="38100" dist="38100" dir="2700000" algn="tl">
                    <a:srgbClr val="000000"/>
                  </a:outerShdw>
                </a:effectLst>
              </a:rPr>
              <a:t> - Beloved, now we are children of God; and it has not yet been revealed what we shall be, but we know that when He is revealed, we shall be like Him, for we shall see Him as He is.  3 And everyone who has this hope in Him purifies himself, just as He is pure.</a:t>
            </a:r>
          </a:p>
        </p:txBody>
      </p:sp>
    </p:spTree>
    <p:extLst>
      <p:ext uri="{BB962C8B-B14F-4D97-AF65-F5344CB8AC3E}">
        <p14:creationId xmlns:p14="http://schemas.microsoft.com/office/powerpoint/2010/main" val="174662023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Repentance is the only path towards purity</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God’s way works for those who really know Him. This is our real challenge.</a:t>
            </a:r>
          </a:p>
          <a:p>
            <a:r>
              <a:rPr lang="en-US" altLang="en-US" dirty="0">
                <a:effectLst>
                  <a:outerShdw blurRad="38100" dist="38100" dir="2700000" algn="tl">
                    <a:srgbClr val="000000"/>
                  </a:outerShdw>
                </a:effectLst>
              </a:rPr>
              <a:t>Without a genuine trust in God His ways actually seem wrong! </a:t>
            </a:r>
            <a:r>
              <a:rPr lang="en-US" altLang="en-US" b="1" dirty="0">
                <a:effectLst>
                  <a:outerShdw blurRad="38100" dist="38100" dir="2700000" algn="tl">
                    <a:srgbClr val="000000"/>
                  </a:outerShdw>
                </a:effectLst>
              </a:rPr>
              <a:t>(Gal 5:16-17)</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641257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Repentance is a hard command</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Matthew 3:2</a:t>
            </a:r>
            <a:r>
              <a:rPr lang="en-US" altLang="en-US" dirty="0">
                <a:effectLst>
                  <a:outerShdw blurRad="38100" dist="38100" dir="2700000" algn="tl">
                    <a:srgbClr val="000000"/>
                  </a:outerShdw>
                </a:effectLst>
              </a:rPr>
              <a:t> - and saying, “Repent, for the kingdom of heaven is at hand”</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331673037"/>
      </p:ext>
    </p:extLst>
  </p:cSld>
  <p:clrMapOvr>
    <a:masterClrMapping/>
  </p:clrMapOvr>
  <p:transition>
    <p:pull dir="rd"/>
  </p:transition>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Repentance is the only path towards purity</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Galatians 5:16-17</a:t>
            </a:r>
            <a:r>
              <a:rPr lang="en-US" altLang="en-US" dirty="0">
                <a:effectLst>
                  <a:outerShdw blurRad="38100" dist="38100" dir="2700000" algn="tl">
                    <a:srgbClr val="000000"/>
                  </a:outerShdw>
                </a:effectLst>
              </a:rPr>
              <a:t>  - I say then: Walk in the Spirit, and you shall not fulfill the lust of the flesh.  17 For the flesh lusts against the Spirit, and the Spirit against the flesh; and these are contrary to one another, so that you do not do the things that you wish.</a:t>
            </a:r>
          </a:p>
        </p:txBody>
      </p:sp>
    </p:spTree>
    <p:extLst>
      <p:ext uri="{BB962C8B-B14F-4D97-AF65-F5344CB8AC3E}">
        <p14:creationId xmlns:p14="http://schemas.microsoft.com/office/powerpoint/2010/main" val="23331507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Repentance is the only path towards purity</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The more I learn of the radical changes in our current culture I am not surprised                why many hate Christianity and what it stands for. </a:t>
            </a:r>
          </a:p>
          <a:p>
            <a:r>
              <a:rPr lang="en-US" altLang="en-US" dirty="0">
                <a:effectLst>
                  <a:outerShdw blurRad="38100" dist="38100" dir="2700000" algn="tl">
                    <a:srgbClr val="000000"/>
                  </a:outerShdw>
                </a:effectLst>
              </a:rPr>
              <a:t>Repentance is preceded by godly sorrow. </a:t>
            </a:r>
            <a:r>
              <a:rPr lang="en-US" altLang="en-US" b="1" dirty="0">
                <a:effectLst>
                  <a:outerShdw blurRad="38100" dist="38100" dir="2700000" algn="tl">
                    <a:srgbClr val="000000"/>
                  </a:outerShdw>
                </a:effectLst>
              </a:rPr>
              <a:t>(2 Cor 7:10)</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79007378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Repentance is the only path towards purity</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2 Corinthians 7:10</a:t>
            </a:r>
            <a:r>
              <a:rPr lang="en-US" altLang="en-US" dirty="0">
                <a:effectLst>
                  <a:outerShdw blurRad="38100" dist="38100" dir="2700000" algn="tl">
                    <a:srgbClr val="000000"/>
                  </a:outerShdw>
                </a:effectLst>
              </a:rPr>
              <a:t> - For godly sorrow produces repentance leading to salvation, not to be regretted; but the sorrow of the world produces death.</a:t>
            </a:r>
          </a:p>
        </p:txBody>
      </p:sp>
    </p:spTree>
    <p:extLst>
      <p:ext uri="{BB962C8B-B14F-4D97-AF65-F5344CB8AC3E}">
        <p14:creationId xmlns:p14="http://schemas.microsoft.com/office/powerpoint/2010/main" val="242673562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Repentance is the only path towards purity</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Satan's substitute for this is worldly sorrow.</a:t>
            </a:r>
          </a:p>
          <a:p>
            <a:r>
              <a:rPr lang="en-US" altLang="en-US" dirty="0">
                <a:effectLst>
                  <a:outerShdw blurRad="38100" dist="38100" dir="2700000" algn="tl">
                    <a:srgbClr val="000000"/>
                  </a:outerShdw>
                </a:effectLst>
              </a:rPr>
              <a:t>Godly sorrow involves a complete focus on God. </a:t>
            </a:r>
            <a:r>
              <a:rPr lang="en-US" altLang="en-US" b="1" dirty="0">
                <a:effectLst>
                  <a:outerShdw blurRad="38100" dist="38100" dir="2700000" algn="tl">
                    <a:srgbClr val="000000"/>
                  </a:outerShdw>
                </a:effectLst>
              </a:rPr>
              <a:t>(Psa 51:1-4)</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06257461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Repentance is the only path towards purity</a:t>
            </a:r>
          </a:p>
        </p:txBody>
      </p:sp>
      <p:sp>
        <p:nvSpPr>
          <p:cNvPr id="7171" name="Rectangle 3"/>
          <p:cNvSpPr>
            <a:spLocks noGrp="1" noChangeArrowheads="1"/>
          </p:cNvSpPr>
          <p:nvPr>
            <p:ph type="body" idx="1"/>
          </p:nvPr>
        </p:nvSpPr>
        <p:spPr/>
        <p:txBody>
          <a:bodyPr/>
          <a:lstStyle/>
          <a:p>
            <a:r>
              <a:rPr lang="en-US" altLang="en-US" sz="3000" b="1" u="sng" dirty="0">
                <a:effectLst>
                  <a:outerShdw blurRad="38100" dist="38100" dir="2700000" algn="tl">
                    <a:srgbClr val="000000"/>
                  </a:outerShdw>
                </a:effectLst>
              </a:rPr>
              <a:t>Psalm 51:1-4</a:t>
            </a:r>
            <a:r>
              <a:rPr lang="en-US" altLang="en-US" sz="3000" dirty="0">
                <a:effectLst>
                  <a:outerShdw blurRad="38100" dist="38100" dir="2700000" algn="tl">
                    <a:srgbClr val="000000"/>
                  </a:outerShdw>
                </a:effectLst>
              </a:rPr>
              <a:t> - Have mercy upon me, O God, According to Your lovingkindness; According to the multitude of Your tender mercies, Blot out my transgressions.  2 Wash me thoroughly from my iniquity, And cleanse me from my sin.  3 For I acknowledge my transgressions, And my sin is always before me.  4 Against You, You only, have I sinned, And done this evil in Your sight ….</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5656479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Repentance is the only path towards purity</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Repentance is a turning of the will. </a:t>
            </a:r>
            <a:br>
              <a:rPr lang="en-US" altLang="en-US" dirty="0">
                <a:effectLst>
                  <a:outerShdw blurRad="38100" dist="38100" dir="2700000" algn="tl">
                    <a:srgbClr val="000000"/>
                  </a:outerShdw>
                </a:effectLst>
              </a:rPr>
            </a:br>
            <a:r>
              <a:rPr lang="en-US" altLang="en-US" b="1" dirty="0">
                <a:effectLst>
                  <a:outerShdw blurRad="38100" dist="38100" dir="2700000" algn="tl">
                    <a:srgbClr val="000000"/>
                  </a:outerShdw>
                </a:effectLst>
              </a:rPr>
              <a:t>(Mt 21:28-32)</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6355023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Repentance is the only path towards purity</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Matthew 21:28-32</a:t>
            </a:r>
            <a:r>
              <a:rPr lang="en-US" altLang="en-US" dirty="0">
                <a:effectLst>
                  <a:outerShdw blurRad="38100" dist="38100" dir="2700000" algn="tl">
                    <a:srgbClr val="000000"/>
                  </a:outerShdw>
                </a:effectLst>
              </a:rPr>
              <a:t>  - " But what do you think? A man had two sons, and he came to the first and said, 'Son, go, work today in my vineyard.'  29 "He answered and said, 'I will not,' but afterward he regretted it and went.  30 "Then he came to the second and said likewise. And he answered and said, 'I go, sir,' but he did not go</a:t>
            </a:r>
          </a:p>
        </p:txBody>
      </p:sp>
    </p:spTree>
    <p:extLst>
      <p:ext uri="{BB962C8B-B14F-4D97-AF65-F5344CB8AC3E}">
        <p14:creationId xmlns:p14="http://schemas.microsoft.com/office/powerpoint/2010/main" val="277430808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Repentance is the only path towards purity</a:t>
            </a:r>
          </a:p>
        </p:txBody>
      </p:sp>
      <p:sp>
        <p:nvSpPr>
          <p:cNvPr id="7171" name="Rectangle 3"/>
          <p:cNvSpPr>
            <a:spLocks noGrp="1" noChangeArrowheads="1"/>
          </p:cNvSpPr>
          <p:nvPr>
            <p:ph type="body" idx="1"/>
          </p:nvPr>
        </p:nvSpPr>
        <p:spPr/>
        <p:txBody>
          <a:bodyPr/>
          <a:lstStyle/>
          <a:p>
            <a:r>
              <a:rPr lang="en-US" altLang="en-US" sz="3000" dirty="0">
                <a:effectLst>
                  <a:outerShdw blurRad="38100" dist="38100" dir="2700000" algn="tl">
                    <a:srgbClr val="000000"/>
                  </a:outerShdw>
                </a:effectLst>
              </a:rPr>
              <a:t>31 "Which of the two did the will of his father?" They said to Him, "The first." Jesus said to them, "Assuredly, I say to you that tax collectors and harlots enter the kingdom of God before you.  32 "For John came to you in the way of righteousness, and you did not believe him; but tax collectors and harlots believed him; and when you saw it, you did not afterward relent and believe him.</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44419292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Repentance is the only path towards purity</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There is a complete yielding to God. No more lies and deceit. </a:t>
            </a:r>
          </a:p>
          <a:p>
            <a:r>
              <a:rPr lang="en-US" altLang="en-US" dirty="0">
                <a:effectLst>
                  <a:outerShdw blurRad="38100" dist="38100" dir="2700000" algn="tl">
                    <a:srgbClr val="000000"/>
                  </a:outerShdw>
                </a:effectLst>
              </a:rPr>
              <a:t>The will is actually crushed and replaced with a great humility. </a:t>
            </a:r>
            <a:r>
              <a:rPr lang="en-US" altLang="en-US" b="1" dirty="0">
                <a:effectLst>
                  <a:outerShdw blurRad="38100" dist="38100" dir="2700000" algn="tl">
                    <a:srgbClr val="000000"/>
                  </a:outerShdw>
                </a:effectLst>
              </a:rPr>
              <a:t>(Psa 51:5-7)</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13471060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Repentance is the only path towards purity</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Psalm 51:5-7</a:t>
            </a:r>
            <a:r>
              <a:rPr lang="en-US" altLang="en-US" dirty="0">
                <a:effectLst>
                  <a:outerShdw blurRad="38100" dist="38100" dir="2700000" algn="tl">
                    <a:srgbClr val="000000"/>
                  </a:outerShdw>
                </a:effectLst>
              </a:rPr>
              <a:t>   - …6 Behold, You desire truth in the inward parts, And in the hidden part You will make me to know wisdom.  7 Purge me with hyssop, and I shall be clean; Wash me, and I shall be whiter than snow.</a:t>
            </a:r>
          </a:p>
        </p:txBody>
      </p:sp>
    </p:spTree>
    <p:extLst>
      <p:ext uri="{BB962C8B-B14F-4D97-AF65-F5344CB8AC3E}">
        <p14:creationId xmlns:p14="http://schemas.microsoft.com/office/powerpoint/2010/main" val="247830403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Repentance is a hard command</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Matthew 4:17</a:t>
            </a:r>
            <a:r>
              <a:rPr lang="en-US" altLang="en-US" dirty="0">
                <a:effectLst>
                  <a:outerShdw blurRad="38100" dist="38100" dir="2700000" algn="tl">
                    <a:srgbClr val="000000"/>
                  </a:outerShdw>
                </a:effectLst>
              </a:rPr>
              <a:t> - From that time Jesus began to preach and to say, “Repent, for the kingdom of heaven is at hand.”</a:t>
            </a:r>
          </a:p>
        </p:txBody>
      </p:sp>
    </p:spTree>
    <p:extLst>
      <p:ext uri="{BB962C8B-B14F-4D97-AF65-F5344CB8AC3E}">
        <p14:creationId xmlns:p14="http://schemas.microsoft.com/office/powerpoint/2010/main" val="1180064390"/>
      </p:ext>
    </p:extLst>
  </p:cSld>
  <p:clrMapOvr>
    <a:masterClrMapping/>
  </p:clrMapOvr>
  <p:transition>
    <p:pull dir="rd"/>
  </p:transition>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Repentance is the only path towards purity</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Repentance has fruits that will follow. </a:t>
            </a:r>
            <a:br>
              <a:rPr lang="en-US" altLang="en-US" dirty="0">
                <a:effectLst>
                  <a:outerShdw blurRad="38100" dist="38100" dir="2700000" algn="tl">
                    <a:srgbClr val="000000"/>
                  </a:outerShdw>
                </a:effectLst>
              </a:rPr>
            </a:br>
            <a:r>
              <a:rPr lang="en-US" altLang="en-US" b="1" dirty="0">
                <a:effectLst>
                  <a:outerShdw blurRad="38100" dist="38100" dir="2700000" algn="tl">
                    <a:srgbClr val="000000"/>
                  </a:outerShdw>
                </a:effectLst>
              </a:rPr>
              <a:t>(Mt 3:7-8)</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555936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Repentance is the only path towards purity</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Matthew 3:7-8</a:t>
            </a:r>
            <a:r>
              <a:rPr lang="en-US" altLang="en-US" dirty="0">
                <a:effectLst>
                  <a:outerShdw blurRad="38100" dist="38100" dir="2700000" algn="tl">
                    <a:srgbClr val="000000"/>
                  </a:outerShdw>
                </a:effectLst>
              </a:rPr>
              <a:t>  - But when he saw many of the Pharisees and Sadducees coming to his baptism, he said to them, "Brood of vipers! Who warned you to flee from the wrath to come?  8 "Therefore bear fruits worthy of repentance,</a:t>
            </a:r>
          </a:p>
        </p:txBody>
      </p:sp>
    </p:spTree>
    <p:extLst>
      <p:ext uri="{BB962C8B-B14F-4D97-AF65-F5344CB8AC3E}">
        <p14:creationId xmlns:p14="http://schemas.microsoft.com/office/powerpoint/2010/main" val="188821107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Repentance is the only path towards purity</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This will involve restitution where possible.</a:t>
            </a:r>
          </a:p>
          <a:p>
            <a:r>
              <a:rPr lang="en-US" altLang="en-US" dirty="0">
                <a:effectLst>
                  <a:outerShdw blurRad="38100" dist="38100" dir="2700000" algn="tl">
                    <a:srgbClr val="000000"/>
                  </a:outerShdw>
                </a:effectLst>
              </a:rPr>
              <a:t>This will involve confession to those we have wronged.</a:t>
            </a:r>
          </a:p>
          <a:p>
            <a:r>
              <a:rPr lang="en-US" altLang="en-US" dirty="0">
                <a:effectLst>
                  <a:outerShdw blurRad="38100" dist="38100" dir="2700000" algn="tl">
                    <a:srgbClr val="000000"/>
                  </a:outerShdw>
                </a:effectLst>
              </a:rPr>
              <a:t>This involves most of all seeking the forgiveness of God. </a:t>
            </a:r>
            <a:br>
              <a:rPr lang="en-US" altLang="en-US" dirty="0">
                <a:effectLst>
                  <a:outerShdw blurRad="38100" dist="38100" dir="2700000" algn="tl">
                    <a:srgbClr val="000000"/>
                  </a:outerShdw>
                </a:effectLst>
              </a:rPr>
            </a:br>
            <a:r>
              <a:rPr lang="en-US" altLang="en-US" b="1" dirty="0">
                <a:effectLst>
                  <a:outerShdw blurRad="38100" dist="38100" dir="2700000" algn="tl">
                    <a:srgbClr val="000000"/>
                  </a:outerShdw>
                </a:effectLst>
              </a:rPr>
              <a:t>(Psa 51:8-12; Acts 2:38)</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5202838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Repentance is the only path towards purity</a:t>
            </a:r>
          </a:p>
        </p:txBody>
      </p:sp>
      <p:sp>
        <p:nvSpPr>
          <p:cNvPr id="7171" name="Rectangle 3"/>
          <p:cNvSpPr>
            <a:spLocks noGrp="1" noChangeArrowheads="1"/>
          </p:cNvSpPr>
          <p:nvPr>
            <p:ph type="body" idx="1"/>
          </p:nvPr>
        </p:nvSpPr>
        <p:spPr/>
        <p:txBody>
          <a:bodyPr/>
          <a:lstStyle/>
          <a:p>
            <a:r>
              <a:rPr lang="en-US" altLang="en-US" sz="3000" b="1" u="sng" dirty="0">
                <a:effectLst>
                  <a:outerShdw blurRad="38100" dist="38100" dir="2700000" algn="tl">
                    <a:srgbClr val="000000"/>
                  </a:outerShdw>
                </a:effectLst>
              </a:rPr>
              <a:t>Psalm 51:8-12</a:t>
            </a:r>
            <a:r>
              <a:rPr lang="en-US" altLang="en-US" sz="3000" dirty="0">
                <a:effectLst>
                  <a:outerShdw blurRad="38100" dist="38100" dir="2700000" algn="tl">
                    <a:srgbClr val="000000"/>
                  </a:outerShdw>
                </a:effectLst>
              </a:rPr>
              <a:t>  - Make me hear joy and gladness, That the bones You have broken may rejoice.  9 Hide Your face from my sins, And blot out all my iniquities.  10 Create in me a clean heart, O God, And renew a steadfast spirit within me.  11 Do not cast me away from Your presence, And do not take Your Holy Spirit from me.  12 Restore to me the joy of Your salvation, And uphold me by Your generous Spirit.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53599458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Repentance is the only path towards purity</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Acts 2:38</a:t>
            </a:r>
            <a:r>
              <a:rPr lang="en-US" altLang="en-US" dirty="0">
                <a:effectLst>
                  <a:outerShdw blurRad="38100" dist="38100" dir="2700000" algn="tl">
                    <a:srgbClr val="000000"/>
                  </a:outerShdw>
                </a:effectLst>
              </a:rPr>
              <a:t>  - Then Peter said to them, "Repent, and let every one of you be baptized in the name of Jesus Christ for the remission of sins; and you shall receive the gift of the Holy Spirit.</a:t>
            </a: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90785908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Satan offers “alternatives” to repentance</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Satan takes advantages when we fear of the consequences of repentance. </a:t>
            </a:r>
          </a:p>
          <a:p>
            <a:r>
              <a:rPr lang="en-US" altLang="en-US" dirty="0">
                <a:effectLst>
                  <a:outerShdw blurRad="38100" dist="38100" dir="2700000" algn="tl">
                    <a:srgbClr val="000000"/>
                  </a:outerShdw>
                </a:effectLst>
              </a:rPr>
              <a:t>David’s call to repentance involved strong consequences. </a:t>
            </a:r>
            <a:r>
              <a:rPr lang="en-US" altLang="en-US" b="1" dirty="0">
                <a:effectLst>
                  <a:outerShdw blurRad="38100" dist="38100" dir="2700000" algn="tl">
                    <a:srgbClr val="000000"/>
                  </a:outerShdw>
                </a:effectLst>
              </a:rPr>
              <a:t>(2 Sam 12:7, 12)</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4501569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Satan offers “alternatives” to repentance</a:t>
            </a:r>
          </a:p>
        </p:txBody>
      </p:sp>
      <p:sp>
        <p:nvSpPr>
          <p:cNvPr id="7171" name="Rectangle 3"/>
          <p:cNvSpPr>
            <a:spLocks noGrp="1" noChangeArrowheads="1"/>
          </p:cNvSpPr>
          <p:nvPr>
            <p:ph type="body" idx="1"/>
          </p:nvPr>
        </p:nvSpPr>
        <p:spPr/>
        <p:txBody>
          <a:bodyPr/>
          <a:lstStyle/>
          <a:p>
            <a:r>
              <a:rPr lang="en-US" altLang="en-US" sz="3000" b="1" u="sng" dirty="0">
                <a:effectLst>
                  <a:outerShdw blurRad="38100" dist="38100" dir="2700000" algn="tl">
                    <a:srgbClr val="000000"/>
                  </a:outerShdw>
                </a:effectLst>
              </a:rPr>
              <a:t>2 Samuel 12:7-12</a:t>
            </a:r>
            <a:r>
              <a:rPr lang="en-US" altLang="en-US" sz="3000" dirty="0">
                <a:effectLst>
                  <a:outerShdw blurRad="38100" dist="38100" dir="2700000" algn="tl">
                    <a:srgbClr val="000000"/>
                  </a:outerShdw>
                </a:effectLst>
              </a:rPr>
              <a:t> - Then Nathan said to David, "You are the man! Thus says the LORD God of Israel: 'I anointed you king over Israel, and I delivered you from the hand of Saul.  …9 'Why have you despised the commandment of the LORD, to do evil in His sight? You have killed Uriah the Hittite with the sword; you have taken his wife to be your wife, and have killed him with the sword of the people of Ammon.  </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39169862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Satan offers “alternatives” to repentance</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10 'Now therefore, the sword shall never depart from your house, because you have despised Me, and have taken the wife of Uriah the Hittite to be your wife.'  11 "Thus says the LORD: 'Behold, I will raise up adversity against you from your own house…12 'For you did it secretly, but I will do this thing before all Israel, before the sun.' "</a:t>
            </a:r>
          </a:p>
        </p:txBody>
      </p:sp>
    </p:spTree>
    <p:extLst>
      <p:ext uri="{BB962C8B-B14F-4D97-AF65-F5344CB8AC3E}">
        <p14:creationId xmlns:p14="http://schemas.microsoft.com/office/powerpoint/2010/main" val="230145174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Satan offers “alternatives” to repentance</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"What's the use of repenting?" Many accept that which is not repentance at all.</a:t>
            </a:r>
          </a:p>
          <a:p>
            <a:r>
              <a:rPr lang="en-US" altLang="en-US" dirty="0">
                <a:effectLst>
                  <a:outerShdw blurRad="38100" dist="38100" dir="2700000" algn="tl">
                    <a:srgbClr val="000000"/>
                  </a:outerShdw>
                </a:effectLst>
              </a:rPr>
              <a:t>Consider the “alternative” of abortion to cover sexual immorality.</a:t>
            </a:r>
          </a:p>
          <a:p>
            <a:r>
              <a:rPr lang="en-US" altLang="en-US" dirty="0">
                <a:effectLst>
                  <a:outerShdw blurRad="38100" dist="38100" dir="2700000" algn="tl">
                    <a:srgbClr val="000000"/>
                  </a:outerShdw>
                </a:effectLst>
              </a:rPr>
              <a:t>A church is in trouble when repentance is hated. Politics replaces God! </a:t>
            </a:r>
            <a:r>
              <a:rPr lang="en-US" altLang="en-US" b="1" dirty="0">
                <a:effectLst>
                  <a:outerShdw blurRad="38100" dist="38100" dir="2700000" algn="tl">
                    <a:srgbClr val="000000"/>
                  </a:outerShdw>
                </a:effectLst>
              </a:rPr>
              <a:t>(Jn 3:19-21)</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35450878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Satan offers “alternatives” to repentance</a:t>
            </a:r>
          </a:p>
        </p:txBody>
      </p:sp>
      <p:sp>
        <p:nvSpPr>
          <p:cNvPr id="7171" name="Rectangle 3"/>
          <p:cNvSpPr>
            <a:spLocks noGrp="1" noChangeArrowheads="1"/>
          </p:cNvSpPr>
          <p:nvPr>
            <p:ph type="body" idx="1"/>
          </p:nvPr>
        </p:nvSpPr>
        <p:spPr/>
        <p:txBody>
          <a:bodyPr/>
          <a:lstStyle/>
          <a:p>
            <a:r>
              <a:rPr lang="en-US" altLang="en-US" sz="3000" b="1" u="sng" dirty="0">
                <a:effectLst>
                  <a:outerShdw blurRad="38100" dist="38100" dir="2700000" algn="tl">
                    <a:srgbClr val="000000"/>
                  </a:outerShdw>
                </a:effectLst>
              </a:rPr>
              <a:t>John 3:19-21</a:t>
            </a:r>
            <a:r>
              <a:rPr lang="en-US" altLang="en-US" sz="3000" dirty="0">
                <a:effectLst>
                  <a:outerShdw blurRad="38100" dist="38100" dir="2700000" algn="tl">
                    <a:srgbClr val="000000"/>
                  </a:outerShdw>
                </a:effectLst>
              </a:rPr>
              <a:t> - "And this is the condemnation, that the light has come into the world, and men loved darkness rather than light, because their deeds were evil.  20 "For everyone practicing evil hates the light and does not come to the light, lest his deeds should be exposed.  21 "But he who does the truth comes to the light, that his deeds may be clearly seen, that they have been done in God."</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04224916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Repentance is a hard command</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John knew that many were hypocrites in what they claimed to be. </a:t>
            </a:r>
            <a:r>
              <a:rPr lang="en-US" altLang="en-US" b="1" dirty="0">
                <a:effectLst>
                  <a:outerShdw blurRad="38100" dist="38100" dir="2700000" algn="tl">
                    <a:srgbClr val="000000"/>
                  </a:outerShdw>
                </a:effectLst>
              </a:rPr>
              <a:t>(Mt 3:7-8)</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33974828"/>
      </p:ext>
    </p:extLst>
  </p:cSld>
  <p:clrMapOvr>
    <a:masterClrMapping/>
  </p:clrMapOvr>
  <p:transition>
    <p:pull dir="rd"/>
  </p:transition>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Satan offers “alternatives” to repentance</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In some minority communities even “churches of Christ” reflect the community.</a:t>
            </a:r>
          </a:p>
          <a:p>
            <a:r>
              <a:rPr lang="en-US" altLang="en-US" dirty="0">
                <a:effectLst>
                  <a:outerShdw blurRad="38100" dist="38100" dir="2700000" algn="tl">
                    <a:srgbClr val="000000"/>
                  </a:outerShdw>
                </a:effectLst>
              </a:rPr>
              <a:t>The great tragedy is when repentance is spurned and the pulpit silenced.</a:t>
            </a: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63947443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Abortion is the taking of an innocent life</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Life is a great gift from God! </a:t>
            </a:r>
            <a:br>
              <a:rPr lang="en-US" altLang="en-US" dirty="0">
                <a:effectLst>
                  <a:outerShdw blurRad="38100" dist="38100" dir="2700000" algn="tl">
                    <a:srgbClr val="000000"/>
                  </a:outerShdw>
                </a:effectLst>
              </a:rPr>
            </a:br>
            <a:r>
              <a:rPr lang="en-US" altLang="en-US" b="1" dirty="0">
                <a:effectLst>
                  <a:outerShdw blurRad="38100" dist="38100" dir="2700000" algn="tl">
                    <a:srgbClr val="000000"/>
                  </a:outerShdw>
                </a:effectLst>
              </a:rPr>
              <a:t>(Gen 1:26-27; 2:7)</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68757719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Abortion is the taking of an innocent life</a:t>
            </a:r>
          </a:p>
        </p:txBody>
      </p:sp>
      <p:sp>
        <p:nvSpPr>
          <p:cNvPr id="7171" name="Rectangle 3"/>
          <p:cNvSpPr>
            <a:spLocks noGrp="1" noChangeArrowheads="1"/>
          </p:cNvSpPr>
          <p:nvPr>
            <p:ph type="body" idx="1"/>
          </p:nvPr>
        </p:nvSpPr>
        <p:spPr/>
        <p:txBody>
          <a:bodyPr/>
          <a:lstStyle/>
          <a:p>
            <a:r>
              <a:rPr lang="en-US" altLang="en-US" sz="3000" b="1" u="sng" dirty="0">
                <a:effectLst>
                  <a:outerShdw blurRad="38100" dist="38100" dir="2700000" algn="tl">
                    <a:srgbClr val="000000"/>
                  </a:outerShdw>
                </a:effectLst>
              </a:rPr>
              <a:t>Genesis 1:26-27</a:t>
            </a:r>
            <a:r>
              <a:rPr lang="en-US" altLang="en-US" sz="3000" dirty="0">
                <a:effectLst>
                  <a:outerShdw blurRad="38100" dist="38100" dir="2700000" algn="tl">
                    <a:srgbClr val="000000"/>
                  </a:outerShdw>
                </a:effectLst>
              </a:rPr>
              <a:t> - Then God said, "Let Us make man in Our image, according to Our likeness; let them have dominion over the fish of the sea, over the birds of the air, and over the cattle, over all the earth and over every creeping thing that creeps on the earth."  27 So God created man in His own image; in the image of God He created him; male and female He created them.</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9705340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Abortion is the taking of an innocent life</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Genesis 2:7</a:t>
            </a:r>
            <a:r>
              <a:rPr lang="en-US" altLang="en-US" dirty="0">
                <a:effectLst>
                  <a:outerShdw blurRad="38100" dist="38100" dir="2700000" algn="tl">
                    <a:srgbClr val="000000"/>
                  </a:outerShdw>
                </a:effectLst>
              </a:rPr>
              <a:t>  - And the LORD God formed man of the dust of the ground, and breathed into his nostrils the breath of life; and man became a living being.</a:t>
            </a:r>
          </a:p>
        </p:txBody>
      </p:sp>
    </p:spTree>
    <p:extLst>
      <p:ext uri="{BB962C8B-B14F-4D97-AF65-F5344CB8AC3E}">
        <p14:creationId xmlns:p14="http://schemas.microsoft.com/office/powerpoint/2010/main" val="376787229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Abortion is the taking of an innocent life</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How can we destroy a gift that no man can make?</a:t>
            </a:r>
          </a:p>
          <a:p>
            <a:r>
              <a:rPr lang="en-US" altLang="en-US" dirty="0">
                <a:effectLst>
                  <a:outerShdw blurRad="38100" dist="38100" dir="2700000" algn="tl">
                    <a:srgbClr val="000000"/>
                  </a:outerShdw>
                </a:effectLst>
              </a:rPr>
              <a:t>There is nothing more innocent than a child. </a:t>
            </a:r>
          </a:p>
          <a:p>
            <a:r>
              <a:rPr lang="en-US" altLang="en-US" dirty="0">
                <a:effectLst>
                  <a:outerShdw blurRad="38100" dist="38100" dir="2700000" algn="tl">
                    <a:srgbClr val="000000"/>
                  </a:outerShdw>
                </a:effectLst>
              </a:rPr>
              <a:t>There is clear evidence in the scripture that life begins in the womb.</a:t>
            </a:r>
          </a:p>
          <a:p>
            <a:r>
              <a:rPr lang="en-US" altLang="en-US" dirty="0">
                <a:effectLst>
                  <a:outerShdw blurRad="38100" dist="38100" dir="2700000" algn="tl">
                    <a:srgbClr val="000000"/>
                  </a:outerShdw>
                </a:effectLst>
              </a:rPr>
              <a:t>God formed Jerimiah in the womb. </a:t>
            </a:r>
            <a:br>
              <a:rPr lang="en-US" altLang="en-US" dirty="0">
                <a:effectLst>
                  <a:outerShdw blurRad="38100" dist="38100" dir="2700000" algn="tl">
                    <a:srgbClr val="000000"/>
                  </a:outerShdw>
                </a:effectLst>
              </a:rPr>
            </a:br>
            <a:r>
              <a:rPr lang="en-US" altLang="en-US" b="1" dirty="0">
                <a:effectLst>
                  <a:outerShdw blurRad="38100" dist="38100" dir="2700000" algn="tl">
                    <a:srgbClr val="000000"/>
                  </a:outerShdw>
                </a:effectLst>
              </a:rPr>
              <a:t>(Jer 1:5)</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90420729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Effect transition="in" filter="fade">
                                      <p:cBhvr>
                                        <p:cTn id="28" dur="1000"/>
                                        <p:tgtEl>
                                          <p:spTgt spid="7171">
                                            <p:txEl>
                                              <p:pRg st="3" end="3"/>
                                            </p:txEl>
                                          </p:spTgt>
                                        </p:tgtEl>
                                      </p:cBhvr>
                                    </p:animEffect>
                                    <p:anim calcmode="lin" valueType="num">
                                      <p:cBhvr>
                                        <p:cTn id="29"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Abortion is the taking of an innocent life</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Jeremiah 1:5</a:t>
            </a:r>
            <a:r>
              <a:rPr lang="en-US" altLang="en-US" dirty="0">
                <a:effectLst>
                  <a:outerShdw blurRad="38100" dist="38100" dir="2700000" algn="tl">
                    <a:srgbClr val="000000"/>
                  </a:outerShdw>
                </a:effectLst>
              </a:rPr>
              <a:t> - "Before I formed you in the womb I knew you; Before you were born I sanctified you; I ordained you a prophet to the nations."</a:t>
            </a:r>
          </a:p>
        </p:txBody>
      </p:sp>
    </p:spTree>
    <p:extLst>
      <p:ext uri="{BB962C8B-B14F-4D97-AF65-F5344CB8AC3E}">
        <p14:creationId xmlns:p14="http://schemas.microsoft.com/office/powerpoint/2010/main" val="239772082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Abortion is the taking of an innocent life</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The Psalmist affirms a growing person within the womb. </a:t>
            </a:r>
            <a:r>
              <a:rPr lang="en-US" altLang="en-US" b="1" dirty="0">
                <a:effectLst>
                  <a:outerShdw blurRad="38100" dist="38100" dir="2700000" algn="tl">
                    <a:srgbClr val="000000"/>
                  </a:outerShdw>
                </a:effectLst>
              </a:rPr>
              <a:t>(Ps 139:13-16)</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53715320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Abortion is the taking of an innocent life</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Psalm 139:13-16</a:t>
            </a:r>
            <a:r>
              <a:rPr lang="en-US" altLang="en-US" dirty="0">
                <a:effectLst>
                  <a:outerShdw blurRad="38100" dist="38100" dir="2700000" algn="tl">
                    <a:srgbClr val="000000"/>
                  </a:outerShdw>
                </a:effectLst>
              </a:rPr>
              <a:t> - For You formed my inward parts; You covered me in my mother's womb.  14 I will praise You, for I am fearfully and wonderfully made; Marvelous are Your works, And that my soul knows very well.  15 My frame was not hidden from You, When I was made in secret, And skillfully wrought in the lowest parts of the earth.  </a:t>
            </a:r>
          </a:p>
        </p:txBody>
      </p:sp>
    </p:spTree>
    <p:extLst>
      <p:ext uri="{BB962C8B-B14F-4D97-AF65-F5344CB8AC3E}">
        <p14:creationId xmlns:p14="http://schemas.microsoft.com/office/powerpoint/2010/main" val="358910076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Abortion is the taking of an innocent life</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16 Your eyes saw my substance, being yet unformed. And in Your book they all were written, The days fashioned for me, When as yet there were none of them.</a:t>
            </a:r>
          </a:p>
        </p:txBody>
      </p:sp>
    </p:spTree>
    <p:extLst>
      <p:ext uri="{BB962C8B-B14F-4D97-AF65-F5344CB8AC3E}">
        <p14:creationId xmlns:p14="http://schemas.microsoft.com/office/powerpoint/2010/main" val="99659324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Abortion is the taking of an innocent life</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John the Baptist at 6 months in the womb leaped with joy at the presence of the newly conceived Jesus also in Mary’s womb. </a:t>
            </a:r>
            <a:r>
              <a:rPr lang="en-US" altLang="en-US" b="1" dirty="0">
                <a:effectLst>
                  <a:outerShdw blurRad="38100" dist="38100" dir="2700000" algn="tl">
                    <a:srgbClr val="000000"/>
                  </a:outerShdw>
                </a:effectLst>
              </a:rPr>
              <a:t>(Lk 1:36, 41-44)</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3097199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Repentance is a hard command</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Matthew 3:7-8</a:t>
            </a:r>
            <a:r>
              <a:rPr lang="en-US" altLang="en-US" dirty="0">
                <a:effectLst>
                  <a:outerShdw blurRad="38100" dist="38100" dir="2700000" algn="tl">
                    <a:srgbClr val="000000"/>
                  </a:outerShdw>
                </a:effectLst>
              </a:rPr>
              <a:t> - But when he saw many of the Pharisees and Sadducees coming to his baptism, he said to them, “Brood of vipers! Who warned you to flee from the wrath to come? 8 Therefore bear fruits worthy of repentance,</a:t>
            </a:r>
          </a:p>
        </p:txBody>
      </p:sp>
    </p:spTree>
    <p:extLst>
      <p:ext uri="{BB962C8B-B14F-4D97-AF65-F5344CB8AC3E}">
        <p14:creationId xmlns:p14="http://schemas.microsoft.com/office/powerpoint/2010/main" val="4234464118"/>
      </p:ext>
    </p:extLst>
  </p:cSld>
  <p:clrMapOvr>
    <a:masterClrMapping/>
  </p:clrMapOvr>
  <p:transition>
    <p:pull dir="rd"/>
  </p:transition>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Abortion is the taking of an innocent life</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Luke 1:36</a:t>
            </a:r>
            <a:r>
              <a:rPr lang="en-US" altLang="en-US" dirty="0">
                <a:effectLst>
                  <a:outerShdw blurRad="38100" dist="38100" dir="2700000" algn="tl">
                    <a:srgbClr val="000000"/>
                  </a:outerShdw>
                </a:effectLst>
              </a:rPr>
              <a:t>  - "Now indeed, Elizabeth your relative has also conceived a son in her old age; and this is now the sixth month for her who was called barren.</a:t>
            </a:r>
          </a:p>
        </p:txBody>
      </p:sp>
    </p:spTree>
    <p:extLst>
      <p:ext uri="{BB962C8B-B14F-4D97-AF65-F5344CB8AC3E}">
        <p14:creationId xmlns:p14="http://schemas.microsoft.com/office/powerpoint/2010/main" val="411420858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Abortion is the taking of an innocent life</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Luke 1:41-44</a:t>
            </a:r>
            <a:r>
              <a:rPr lang="en-US" altLang="en-US" dirty="0">
                <a:effectLst>
                  <a:outerShdw blurRad="38100" dist="38100" dir="2700000" algn="tl">
                    <a:srgbClr val="000000"/>
                  </a:outerShdw>
                </a:effectLst>
              </a:rPr>
              <a:t>  - And it happened, when Elizabeth heard the greeting of Mary, that the babe leaped in her womb; and Elizabeth was filled with the Holy Spirit.  42 Then she spoke out with a loud voice and said, "Blessed are you among women, and blessed is the fruit of your womb!  43 "But why is this granted to me, that the mother of my Lord should come to me?  </a:t>
            </a:r>
          </a:p>
        </p:txBody>
      </p:sp>
    </p:spTree>
    <p:extLst>
      <p:ext uri="{BB962C8B-B14F-4D97-AF65-F5344CB8AC3E}">
        <p14:creationId xmlns:p14="http://schemas.microsoft.com/office/powerpoint/2010/main" val="20438149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Abortion is the taking of an innocent life</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44 "For indeed, as soon as the voice of your greeting sounded in my ears, the babe leaped in my womb for joy.</a:t>
            </a:r>
          </a:p>
        </p:txBody>
      </p:sp>
    </p:spTree>
    <p:extLst>
      <p:ext uri="{BB962C8B-B14F-4D97-AF65-F5344CB8AC3E}">
        <p14:creationId xmlns:p14="http://schemas.microsoft.com/office/powerpoint/2010/main" val="238891316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Abortion is the taking of an innocent life</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The same word translated “babe” to describe a child within the womb                 also describes a newborn or older! </a:t>
            </a:r>
            <a:br>
              <a:rPr lang="en-US" altLang="en-US" dirty="0">
                <a:effectLst>
                  <a:outerShdw blurRad="38100" dist="38100" dir="2700000" algn="tl">
                    <a:srgbClr val="000000"/>
                  </a:outerShdw>
                </a:effectLst>
              </a:rPr>
            </a:br>
            <a:r>
              <a:rPr lang="en-US" altLang="en-US" b="1" dirty="0">
                <a:effectLst>
                  <a:outerShdw blurRad="38100" dist="38100" dir="2700000" algn="tl">
                    <a:srgbClr val="000000"/>
                  </a:outerShdw>
                </a:effectLst>
              </a:rPr>
              <a:t>(Lk 1:41, 44; 2:12, 16; 18:15)</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4273806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Abortion is the taking of an innocent life</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Luke 1:41</a:t>
            </a:r>
            <a:r>
              <a:rPr lang="en-US" altLang="en-US" dirty="0">
                <a:effectLst>
                  <a:outerShdw blurRad="38100" dist="38100" dir="2700000" algn="tl">
                    <a:srgbClr val="000000"/>
                  </a:outerShdw>
                </a:effectLst>
              </a:rPr>
              <a:t>  - And it happened, when Elizabeth heard the greeting of Mary, that the babe leaped in her womb; and Elizabeth was filled with the Holy Spirit.</a:t>
            </a:r>
          </a:p>
        </p:txBody>
      </p:sp>
    </p:spTree>
    <p:extLst>
      <p:ext uri="{BB962C8B-B14F-4D97-AF65-F5344CB8AC3E}">
        <p14:creationId xmlns:p14="http://schemas.microsoft.com/office/powerpoint/2010/main" val="99661189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Abortion is the taking of an innocent life</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Luke 1:44</a:t>
            </a:r>
            <a:r>
              <a:rPr lang="en-US" altLang="en-US" dirty="0">
                <a:effectLst>
                  <a:outerShdw blurRad="38100" dist="38100" dir="2700000" algn="tl">
                    <a:srgbClr val="000000"/>
                  </a:outerShdw>
                </a:effectLst>
              </a:rPr>
              <a:t>  - "For indeed, as soon as the voice of your greeting sounded in my ears, the babe leaped in my womb for joy.</a:t>
            </a:r>
          </a:p>
        </p:txBody>
      </p:sp>
    </p:spTree>
    <p:extLst>
      <p:ext uri="{BB962C8B-B14F-4D97-AF65-F5344CB8AC3E}">
        <p14:creationId xmlns:p14="http://schemas.microsoft.com/office/powerpoint/2010/main" val="156467988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Abortion is the taking of an innocent life</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Luke 2:12</a:t>
            </a:r>
            <a:r>
              <a:rPr lang="en-US" altLang="en-US" dirty="0">
                <a:effectLst>
                  <a:outerShdw blurRad="38100" dist="38100" dir="2700000" algn="tl">
                    <a:srgbClr val="000000"/>
                  </a:outerShdw>
                </a:effectLst>
              </a:rPr>
              <a:t> - "And this will be the sign to you: You will find a Babe wrapped in swaddling cloths, lying in a manger."</a:t>
            </a:r>
          </a:p>
        </p:txBody>
      </p:sp>
    </p:spTree>
    <p:extLst>
      <p:ext uri="{BB962C8B-B14F-4D97-AF65-F5344CB8AC3E}">
        <p14:creationId xmlns:p14="http://schemas.microsoft.com/office/powerpoint/2010/main" val="172433197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Abortion is the taking of an innocent life</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When then does life begin?</a:t>
            </a:r>
          </a:p>
          <a:p>
            <a:r>
              <a:rPr lang="en-US" altLang="en-US" dirty="0">
                <a:effectLst>
                  <a:outerShdw blurRad="38100" dist="38100" dir="2700000" algn="tl">
                    <a:srgbClr val="000000"/>
                  </a:outerShdw>
                </a:effectLst>
              </a:rPr>
              <a:t>Does life begin at conception? If not, how can it be clearly determined at what point after conception that life begins? Without certainty we must not tamper with life at any point.</a:t>
            </a:r>
          </a:p>
        </p:txBody>
      </p:sp>
    </p:spTree>
    <p:extLst>
      <p:ext uri="{BB962C8B-B14F-4D97-AF65-F5344CB8AC3E}">
        <p14:creationId xmlns:p14="http://schemas.microsoft.com/office/powerpoint/2010/main" val="7431027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Abortion is the taking of an innocent life</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I then must treat the formation of an embryo as life regardless if it is                conceived in the womb or in a petri dish! An embryo has a unique DNA!</a:t>
            </a:r>
          </a:p>
          <a:p>
            <a:r>
              <a:rPr lang="en-US" altLang="en-US" dirty="0">
                <a:effectLst>
                  <a:outerShdw blurRad="38100" dist="38100" dir="2700000" algn="tl">
                    <a:srgbClr val="000000"/>
                  </a:outerShdw>
                </a:effectLst>
              </a:rPr>
              <a:t>Similar language to conception is used to describe the conversion process. </a:t>
            </a:r>
            <a:br>
              <a:rPr lang="en-US" altLang="en-US" dirty="0">
                <a:effectLst>
                  <a:outerShdw blurRad="38100" dist="38100" dir="2700000" algn="tl">
                    <a:srgbClr val="000000"/>
                  </a:outerShdw>
                </a:effectLst>
              </a:rPr>
            </a:br>
            <a:r>
              <a:rPr lang="en-US" altLang="en-US" b="1" dirty="0">
                <a:effectLst>
                  <a:outerShdw blurRad="38100" dist="38100" dir="2700000" algn="tl">
                    <a:srgbClr val="000000"/>
                  </a:outerShdw>
                </a:effectLst>
              </a:rPr>
              <a:t>(1 Cor 4:15)</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54446942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Abortion is the taking of an innocent life</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1 Corinthians 4:15</a:t>
            </a:r>
            <a:r>
              <a:rPr lang="en-US" altLang="en-US" dirty="0">
                <a:effectLst>
                  <a:outerShdw blurRad="38100" dist="38100" dir="2700000" algn="tl">
                    <a:srgbClr val="000000"/>
                  </a:outerShdw>
                </a:effectLst>
              </a:rPr>
              <a:t> - For though you might have ten thousand instructors in Christ, yet you do not have many fathers; for in Christ Jesus I have begotten you through the gospel.</a:t>
            </a:r>
          </a:p>
        </p:txBody>
      </p:sp>
    </p:spTree>
    <p:extLst>
      <p:ext uri="{BB962C8B-B14F-4D97-AF65-F5344CB8AC3E}">
        <p14:creationId xmlns:p14="http://schemas.microsoft.com/office/powerpoint/2010/main" val="361309901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Repentance is a hard command</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One brother said: “The bottleneck of conversion is repentance!”</a:t>
            </a:r>
          </a:p>
          <a:p>
            <a:r>
              <a:rPr lang="en-US" altLang="en-US" dirty="0">
                <a:effectLst>
                  <a:outerShdw blurRad="38100" dist="38100" dir="2700000" algn="tl">
                    <a:srgbClr val="000000"/>
                  </a:outerShdw>
                </a:effectLst>
              </a:rPr>
              <a:t>What if Jesus came to Auburn? What would be His message for us?</a:t>
            </a:r>
          </a:p>
          <a:p>
            <a:r>
              <a:rPr lang="en-US" altLang="en-US" dirty="0">
                <a:effectLst>
                  <a:outerShdw blurRad="38100" dist="38100" dir="2700000" algn="tl">
                    <a:srgbClr val="000000"/>
                  </a:outerShdw>
                </a:effectLst>
              </a:rPr>
              <a:t>What was His message to the seven churches? Ephesus </a:t>
            </a:r>
            <a:r>
              <a:rPr lang="en-US" altLang="en-US" b="1" dirty="0">
                <a:effectLst>
                  <a:outerShdw blurRad="38100" dist="38100" dir="2700000" algn="tl">
                    <a:srgbClr val="000000"/>
                  </a:outerShdw>
                </a:effectLst>
              </a:rPr>
              <a:t>(Rev 2:5)</a:t>
            </a:r>
            <a:r>
              <a:rPr lang="en-US" altLang="en-US" dirty="0">
                <a:effectLst>
                  <a:outerShdw blurRad="38100" dist="38100" dir="2700000" algn="tl">
                    <a:srgbClr val="000000"/>
                  </a:outerShdw>
                </a:effectLst>
              </a:rPr>
              <a:t>, Pergamos </a:t>
            </a:r>
            <a:r>
              <a:rPr lang="en-US" altLang="en-US" b="1" dirty="0">
                <a:effectLst>
                  <a:outerShdw blurRad="38100" dist="38100" dir="2700000" algn="tl">
                    <a:srgbClr val="000000"/>
                  </a:outerShdw>
                </a:effectLst>
              </a:rPr>
              <a:t>(Rev 2:16)</a:t>
            </a:r>
            <a:r>
              <a:rPr lang="en-US" altLang="en-US" dirty="0">
                <a:effectLst>
                  <a:outerShdw blurRad="38100" dist="38100" dir="2700000" algn="tl">
                    <a:srgbClr val="000000"/>
                  </a:outerShdw>
                </a:effectLst>
              </a:rPr>
              <a:t>, Thyatira </a:t>
            </a:r>
            <a:r>
              <a:rPr lang="en-US" altLang="en-US" b="1" dirty="0">
                <a:effectLst>
                  <a:outerShdw blurRad="38100" dist="38100" dir="2700000" algn="tl">
                    <a:srgbClr val="000000"/>
                  </a:outerShdw>
                </a:effectLst>
              </a:rPr>
              <a:t>(Rev 2:20-22)</a:t>
            </a:r>
            <a:r>
              <a:rPr lang="en-US" altLang="en-US" dirty="0">
                <a:effectLst>
                  <a:outerShdw blurRad="38100" dist="38100" dir="2700000" algn="tl">
                    <a:srgbClr val="000000"/>
                  </a:outerShdw>
                </a:effectLst>
              </a:rPr>
              <a:t>, Sardis </a:t>
            </a:r>
            <a:r>
              <a:rPr lang="en-US" altLang="en-US" b="1" dirty="0">
                <a:effectLst>
                  <a:outerShdw blurRad="38100" dist="38100" dir="2700000" algn="tl">
                    <a:srgbClr val="000000"/>
                  </a:outerShdw>
                </a:effectLst>
              </a:rPr>
              <a:t>(Rev 3:3)</a:t>
            </a:r>
            <a:r>
              <a:rPr lang="en-US" altLang="en-US" dirty="0">
                <a:effectLst>
                  <a:outerShdw blurRad="38100" dist="38100" dir="2700000" algn="tl">
                    <a:srgbClr val="000000"/>
                  </a:outerShdw>
                </a:effectLst>
              </a:rPr>
              <a:t>, the Laodicean Church </a:t>
            </a:r>
            <a:br>
              <a:rPr lang="en-US" altLang="en-US" dirty="0">
                <a:effectLst>
                  <a:outerShdw blurRad="38100" dist="38100" dir="2700000" algn="tl">
                    <a:srgbClr val="000000"/>
                  </a:outerShdw>
                </a:effectLst>
              </a:rPr>
            </a:br>
            <a:r>
              <a:rPr lang="en-US" altLang="en-US" b="1" dirty="0">
                <a:effectLst>
                  <a:outerShdw blurRad="38100" dist="38100" dir="2700000" algn="tl">
                    <a:srgbClr val="000000"/>
                  </a:outerShdw>
                </a:effectLst>
              </a:rPr>
              <a:t>(Rev 3:19-20)</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763984155"/>
      </p:ext>
    </p:extLst>
  </p:cSld>
  <p:clrMapOvr>
    <a:masterClrMapping/>
  </p:clrMapOvr>
  <p:transition>
    <p:pull dir="rd"/>
  </p:transition>
</p:sld>
</file>

<file path=ppt/slides/slide7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Abortion is the taking of an innocent life</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Abortion is never an option for one who fears God.</a:t>
            </a:r>
          </a:p>
          <a:p>
            <a:r>
              <a:rPr lang="en-US" altLang="en-US" dirty="0">
                <a:effectLst>
                  <a:outerShdw blurRad="38100" dist="38100" dir="2700000" algn="tl">
                    <a:srgbClr val="000000"/>
                  </a:outerShdw>
                </a:effectLst>
              </a:rPr>
              <a:t>Abortion is the removal from the uterus the embryo created from conception.</a:t>
            </a:r>
          </a:p>
        </p:txBody>
      </p:sp>
    </p:spTree>
    <p:extLst>
      <p:ext uri="{BB962C8B-B14F-4D97-AF65-F5344CB8AC3E}">
        <p14:creationId xmlns:p14="http://schemas.microsoft.com/office/powerpoint/2010/main" val="249000473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Abortion is the taking of an innocent life</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"The premature expulsion from the uterus of the products of conception," conception, of course, occurring at the time of impregnation of the ovum by the sperm (Darland's Medical Dictionary). </a:t>
            </a:r>
          </a:p>
        </p:txBody>
      </p:sp>
    </p:spTree>
    <p:extLst>
      <p:ext uri="{BB962C8B-B14F-4D97-AF65-F5344CB8AC3E}">
        <p14:creationId xmlns:p14="http://schemas.microsoft.com/office/powerpoint/2010/main" val="116573925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Abortion is the taking of an innocent life</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Abortion is a huge billion-dollar industry. Planned Parenthood performed                333,964 abortions in 2012. In human terms that is one lost life every 94 seconds.</a:t>
            </a:r>
          </a:p>
        </p:txBody>
      </p:sp>
    </p:spTree>
    <p:extLst>
      <p:ext uri="{BB962C8B-B14F-4D97-AF65-F5344CB8AC3E}">
        <p14:creationId xmlns:p14="http://schemas.microsoft.com/office/powerpoint/2010/main" val="280044863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Abortion is the taking of an innocent life</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The graphic details of real-life abortions are heart breaking. </a:t>
            </a:r>
          </a:p>
          <a:p>
            <a:r>
              <a:rPr lang="en-US" altLang="en-US" dirty="0">
                <a:effectLst>
                  <a:outerShdw blurRad="38100" dist="38100" dir="2700000" algn="tl">
                    <a:srgbClr val="000000"/>
                  </a:outerShdw>
                </a:effectLst>
              </a:rPr>
              <a:t>What is the most common reason for a woman to seek an abortion? </a:t>
            </a:r>
          </a:p>
          <a:p>
            <a:r>
              <a:rPr lang="en-US" altLang="en-US" dirty="0">
                <a:effectLst>
                  <a:outerShdw blurRad="38100" dist="38100" dir="2700000" algn="tl">
                    <a:srgbClr val="000000"/>
                  </a:outerShdw>
                </a:effectLst>
              </a:rPr>
              <a:t>I had a close friend while a student at Auburn obtained an abortion. Depression                is still a factor in her life today.</a:t>
            </a:r>
          </a:p>
        </p:txBody>
      </p:sp>
    </p:spTree>
    <p:extLst>
      <p:ext uri="{BB962C8B-B14F-4D97-AF65-F5344CB8AC3E}">
        <p14:creationId xmlns:p14="http://schemas.microsoft.com/office/powerpoint/2010/main" val="191995064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Abortion is the taking of an innocent life</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"I was told by Planned Parenthood that this little `blob of tissue' would be as easily removed as a wart. I was never told that I would have nightmares about babies crying in the night. Neither was it explained previous to the abortion that I would experience severe depressions in which I would contemplate suicide" (Cong. Record p.S.10651).</a:t>
            </a:r>
          </a:p>
        </p:txBody>
      </p:sp>
    </p:spTree>
    <p:extLst>
      <p:ext uri="{BB962C8B-B14F-4D97-AF65-F5344CB8AC3E}">
        <p14:creationId xmlns:p14="http://schemas.microsoft.com/office/powerpoint/2010/main" val="324888054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Abortion is the taking of an innocent life</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Further, numerous studies reveal that women who have had an abortion experience a high incidence of depression, stress, low self-esteem, suicidal feelings and substance abuse. </a:t>
            </a:r>
          </a:p>
          <a:p>
            <a:r>
              <a:rPr lang="en-US" altLang="en-US" dirty="0">
                <a:effectLst>
                  <a:outerShdw blurRad="38100" dist="38100" dir="2700000" algn="tl">
                    <a:srgbClr val="000000"/>
                  </a:outerShdw>
                </a:effectLst>
              </a:rPr>
              <a:t>God can abundantly provide for us when we daily embrace</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19322914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Repentance is a hard command</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Revelation 2:5</a:t>
            </a:r>
            <a:r>
              <a:rPr lang="en-US" altLang="en-US" dirty="0">
                <a:effectLst>
                  <a:outerShdw blurRad="38100" dist="38100" dir="2700000" algn="tl">
                    <a:srgbClr val="000000"/>
                  </a:outerShdw>
                </a:effectLst>
              </a:rPr>
              <a:t> - Remember therefore from where you have fallen; repent and do the first works, or else I will come to you quickly and remove your lampstand from its place—unless you repent.</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41342797"/>
      </p:ext>
    </p:extLst>
  </p:cSld>
  <p:clrMapOvr>
    <a:masterClrMapping/>
  </p:clrMapOvr>
  <p:transition>
    <p:pull dir="rd"/>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Repentance is a hard command</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Revelation 2:16</a:t>
            </a:r>
            <a:r>
              <a:rPr lang="en-US" altLang="en-US" dirty="0">
                <a:effectLst>
                  <a:outerShdw blurRad="38100" dist="38100" dir="2700000" algn="tl">
                    <a:srgbClr val="000000"/>
                  </a:outerShdw>
                </a:effectLst>
              </a:rPr>
              <a:t> - Repent, or else I will come to you quickly and will fight against them with the sword of My mouth.</a:t>
            </a:r>
          </a:p>
        </p:txBody>
      </p:sp>
    </p:spTree>
    <p:extLst>
      <p:ext uri="{BB962C8B-B14F-4D97-AF65-F5344CB8AC3E}">
        <p14:creationId xmlns:p14="http://schemas.microsoft.com/office/powerpoint/2010/main" val="1008721552"/>
      </p:ext>
    </p:extLst>
  </p:cSld>
  <p:clrMapOvr>
    <a:masterClrMapping/>
  </p:clrMapOvr>
  <p:transition>
    <p:pull dir="rd"/>
  </p:transition>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9204</TotalTime>
  <Words>3786</Words>
  <Application>Microsoft Office PowerPoint</Application>
  <PresentationFormat>On-screen Show (4:3)</PresentationFormat>
  <Paragraphs>251</Paragraphs>
  <Slides>75</Slides>
  <Notes>75</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75</vt:i4>
      </vt:variant>
    </vt:vector>
  </HeadingPairs>
  <TitlesOfParts>
    <vt:vector size="77" baseType="lpstr">
      <vt:lpstr>Arial</vt:lpstr>
      <vt:lpstr>Default Design</vt:lpstr>
      <vt:lpstr>  Building a Foundation of Purity – Committing to a life of Repentance  </vt:lpstr>
      <vt:lpstr>Repentance is a hard command</vt:lpstr>
      <vt:lpstr>Repentance is a hard command</vt:lpstr>
      <vt:lpstr>Repentance is a hard command</vt:lpstr>
      <vt:lpstr>Repentance is a hard command</vt:lpstr>
      <vt:lpstr>Repentance is a hard command</vt:lpstr>
      <vt:lpstr>Repentance is a hard command</vt:lpstr>
      <vt:lpstr>Repentance is a hard command</vt:lpstr>
      <vt:lpstr>Repentance is a hard command</vt:lpstr>
      <vt:lpstr>Repentance is a hard command</vt:lpstr>
      <vt:lpstr>Repentance is a hard command</vt:lpstr>
      <vt:lpstr>Repentance is a hard command</vt:lpstr>
      <vt:lpstr>Repentance is a hard command</vt:lpstr>
      <vt:lpstr>Repentance is a hard command</vt:lpstr>
      <vt:lpstr>Repentance is a hard command</vt:lpstr>
      <vt:lpstr>Repentance is a hard command</vt:lpstr>
      <vt:lpstr>Repentance is a hard command</vt:lpstr>
      <vt:lpstr>Repentance is a hard command</vt:lpstr>
      <vt:lpstr>We must constantly battle the current culture</vt:lpstr>
      <vt:lpstr>We must constantly battle the current culture</vt:lpstr>
      <vt:lpstr>We must constantly battle the current culture</vt:lpstr>
      <vt:lpstr>We must constantly battle the current culture</vt:lpstr>
      <vt:lpstr>We must constantly battle the current culture</vt:lpstr>
      <vt:lpstr>We must constantly battle the current culture</vt:lpstr>
      <vt:lpstr>We must constantly battle the current culture</vt:lpstr>
      <vt:lpstr>We must constantly battle the current culture</vt:lpstr>
      <vt:lpstr>Repentance is the only path towards purity</vt:lpstr>
      <vt:lpstr>Repentance is the only path towards purity</vt:lpstr>
      <vt:lpstr>Repentance is the only path towards purity</vt:lpstr>
      <vt:lpstr>Repentance is the only path towards purity</vt:lpstr>
      <vt:lpstr>Repentance is the only path towards purity</vt:lpstr>
      <vt:lpstr>Repentance is the only path towards purity</vt:lpstr>
      <vt:lpstr>Repentance is the only path towards purity</vt:lpstr>
      <vt:lpstr>Repentance is the only path towards purity</vt:lpstr>
      <vt:lpstr>Repentance is the only path towards purity</vt:lpstr>
      <vt:lpstr>Repentance is the only path towards purity</vt:lpstr>
      <vt:lpstr>Repentance is the only path towards purity</vt:lpstr>
      <vt:lpstr>Repentance is the only path towards purity</vt:lpstr>
      <vt:lpstr>Repentance is the only path towards purity</vt:lpstr>
      <vt:lpstr>Repentance is the only path towards purity</vt:lpstr>
      <vt:lpstr>Repentance is the only path towards purity</vt:lpstr>
      <vt:lpstr>Repentance is the only path towards purity</vt:lpstr>
      <vt:lpstr>Repentance is the only path towards purity</vt:lpstr>
      <vt:lpstr>Repentance is the only path towards purity</vt:lpstr>
      <vt:lpstr>Satan offers “alternatives” to repentance</vt:lpstr>
      <vt:lpstr>Satan offers “alternatives” to repentance</vt:lpstr>
      <vt:lpstr>Satan offers “alternatives” to repentance</vt:lpstr>
      <vt:lpstr>Satan offers “alternatives” to repentance</vt:lpstr>
      <vt:lpstr>Satan offers “alternatives” to repentance</vt:lpstr>
      <vt:lpstr>Satan offers “alternatives” to repentance</vt:lpstr>
      <vt:lpstr>Abortion is the taking of an innocent life</vt:lpstr>
      <vt:lpstr>Abortion is the taking of an innocent life</vt:lpstr>
      <vt:lpstr>Abortion is the taking of an innocent life</vt:lpstr>
      <vt:lpstr>Abortion is the taking of an innocent life</vt:lpstr>
      <vt:lpstr>Abortion is the taking of an innocent life</vt:lpstr>
      <vt:lpstr>Abortion is the taking of an innocent life</vt:lpstr>
      <vt:lpstr>Abortion is the taking of an innocent life</vt:lpstr>
      <vt:lpstr>Abortion is the taking of an innocent life</vt:lpstr>
      <vt:lpstr>Abortion is the taking of an innocent life</vt:lpstr>
      <vt:lpstr>Abortion is the taking of an innocent life</vt:lpstr>
      <vt:lpstr>Abortion is the taking of an innocent life</vt:lpstr>
      <vt:lpstr>Abortion is the taking of an innocent life</vt:lpstr>
      <vt:lpstr>Abortion is the taking of an innocent life</vt:lpstr>
      <vt:lpstr>Abortion is the taking of an innocent life</vt:lpstr>
      <vt:lpstr>Abortion is the taking of an innocent life</vt:lpstr>
      <vt:lpstr>Abortion is the taking of an innocent life</vt:lpstr>
      <vt:lpstr>Abortion is the taking of an innocent life</vt:lpstr>
      <vt:lpstr>Abortion is the taking of an innocent life</vt:lpstr>
      <vt:lpstr>Abortion is the taking of an innocent life</vt:lpstr>
      <vt:lpstr>Abortion is the taking of an innocent life</vt:lpstr>
      <vt:lpstr>Abortion is the taking of an innocent life</vt:lpstr>
      <vt:lpstr>Abortion is the taking of an innocent life</vt:lpstr>
      <vt:lpstr>Abortion is the taking of an innocent life</vt:lpstr>
      <vt:lpstr>Abortion is the taking of an innocent life</vt:lpstr>
      <vt:lpstr>Abortion is the taking of an innocent life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challenge in being right.</dc:title>
  <dc:creator>Larry Rouse</dc:creator>
  <cp:lastModifiedBy>Projector</cp:lastModifiedBy>
  <cp:revision>160</cp:revision>
  <dcterms:created xsi:type="dcterms:W3CDTF">2011-01-22T21:17:58Z</dcterms:created>
  <dcterms:modified xsi:type="dcterms:W3CDTF">2019-11-04T00:00:01Z</dcterms:modified>
</cp:coreProperties>
</file>