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1624" r:id="rId3"/>
    <p:sldId id="1627" r:id="rId4"/>
    <p:sldId id="1628" r:id="rId5"/>
    <p:sldId id="1629" r:id="rId6"/>
    <p:sldId id="1630" r:id="rId7"/>
    <p:sldId id="1631" r:id="rId8"/>
    <p:sldId id="1632" r:id="rId9"/>
    <p:sldId id="1633" r:id="rId10"/>
    <p:sldId id="1634" r:id="rId11"/>
    <p:sldId id="1635" r:id="rId12"/>
    <p:sldId id="1636" r:id="rId13"/>
    <p:sldId id="1616" r:id="rId14"/>
    <p:sldId id="1637" r:id="rId15"/>
    <p:sldId id="1638" r:id="rId16"/>
    <p:sldId id="1639" r:id="rId17"/>
    <p:sldId id="1640" r:id="rId18"/>
    <p:sldId id="1641" r:id="rId19"/>
    <p:sldId id="1642" r:id="rId20"/>
    <p:sldId id="1643" r:id="rId21"/>
    <p:sldId id="1644" r:id="rId22"/>
    <p:sldId id="1645" r:id="rId23"/>
    <p:sldId id="1646" r:id="rId24"/>
    <p:sldId id="1647" r:id="rId25"/>
    <p:sldId id="1648" r:id="rId26"/>
    <p:sldId id="1649" r:id="rId27"/>
    <p:sldId id="1650" r:id="rId28"/>
    <p:sldId id="1651" r:id="rId29"/>
    <p:sldId id="1652" r:id="rId30"/>
    <p:sldId id="1653" r:id="rId31"/>
    <p:sldId id="1654" r:id="rId32"/>
    <p:sldId id="1655" r:id="rId33"/>
    <p:sldId id="1656" r:id="rId34"/>
    <p:sldId id="1594" r:id="rId35"/>
    <p:sldId id="1657" r:id="rId36"/>
    <p:sldId id="1658" r:id="rId37"/>
    <p:sldId id="1659" r:id="rId38"/>
    <p:sldId id="1660" r:id="rId39"/>
    <p:sldId id="1661" r:id="rId40"/>
    <p:sldId id="1662" r:id="rId41"/>
    <p:sldId id="1663" r:id="rId42"/>
    <p:sldId id="1664" r:id="rId43"/>
    <p:sldId id="1665" r:id="rId44"/>
    <p:sldId id="1666" r:id="rId45"/>
    <p:sldId id="1667" r:id="rId46"/>
    <p:sldId id="1668" r:id="rId47"/>
    <p:sldId id="1669" r:id="rId48"/>
    <p:sldId id="1670" r:id="rId49"/>
    <p:sldId id="1671" r:id="rId50"/>
    <p:sldId id="1672" r:id="rId51"/>
    <p:sldId id="1673" r:id="rId52"/>
    <p:sldId id="1674" r:id="rId53"/>
    <p:sldId id="1577" r:id="rId54"/>
    <p:sldId id="1676" r:id="rId55"/>
    <p:sldId id="1677" r:id="rId56"/>
    <p:sldId id="1678" r:id="rId57"/>
    <p:sldId id="1679" r:id="rId58"/>
    <p:sldId id="1680" r:id="rId59"/>
    <p:sldId id="1681" r:id="rId60"/>
    <p:sldId id="1682" r:id="rId61"/>
    <p:sldId id="1683" r:id="rId62"/>
    <p:sldId id="1684" r:id="rId63"/>
    <p:sldId id="1685" r:id="rId64"/>
    <p:sldId id="1686" r:id="rId65"/>
    <p:sldId id="1675" r:id="rId66"/>
    <p:sldId id="1687" r:id="rId67"/>
    <p:sldId id="1688" r:id="rId68"/>
    <p:sldId id="1689" r:id="rId69"/>
    <p:sldId id="1690" r:id="rId70"/>
    <p:sldId id="1691" r:id="rId71"/>
    <p:sldId id="1692"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00"/>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90" d="100"/>
          <a:sy n="90" d="100"/>
        </p:scale>
        <p:origin x="1458" y="90"/>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489356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154121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560938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1992994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2198095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1206444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2632957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4212769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163389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extLst>
      <p:ext uri="{BB962C8B-B14F-4D97-AF65-F5344CB8AC3E}">
        <p14:creationId xmlns:p14="http://schemas.microsoft.com/office/powerpoint/2010/main" val="3821122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3175114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3003041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1477788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3391290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714355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844158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434182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3748735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2749958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3702143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2635032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457857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4267562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10185460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31004770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3795724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25166866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8875130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41262483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3954864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3864878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24850073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25524621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12608916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35993508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28409061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3212155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19935428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extLst>
      <p:ext uri="{BB962C8B-B14F-4D97-AF65-F5344CB8AC3E}">
        <p14:creationId xmlns:p14="http://schemas.microsoft.com/office/powerpoint/2010/main" val="33361402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extLst>
      <p:ext uri="{BB962C8B-B14F-4D97-AF65-F5344CB8AC3E}">
        <p14:creationId xmlns:p14="http://schemas.microsoft.com/office/powerpoint/2010/main" val="31649349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extLst>
      <p:ext uri="{BB962C8B-B14F-4D97-AF65-F5344CB8AC3E}">
        <p14:creationId xmlns:p14="http://schemas.microsoft.com/office/powerpoint/2010/main" val="1621079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15858254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extLst>
      <p:ext uri="{BB962C8B-B14F-4D97-AF65-F5344CB8AC3E}">
        <p14:creationId xmlns:p14="http://schemas.microsoft.com/office/powerpoint/2010/main" val="3496756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extLst>
      <p:ext uri="{BB962C8B-B14F-4D97-AF65-F5344CB8AC3E}">
        <p14:creationId xmlns:p14="http://schemas.microsoft.com/office/powerpoint/2010/main" val="4589956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extLst>
      <p:ext uri="{BB962C8B-B14F-4D97-AF65-F5344CB8AC3E}">
        <p14:creationId xmlns:p14="http://schemas.microsoft.com/office/powerpoint/2010/main" val="743796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extLst>
      <p:ext uri="{BB962C8B-B14F-4D97-AF65-F5344CB8AC3E}">
        <p14:creationId xmlns:p14="http://schemas.microsoft.com/office/powerpoint/2010/main" val="24492343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extLst>
      <p:ext uri="{BB962C8B-B14F-4D97-AF65-F5344CB8AC3E}">
        <p14:creationId xmlns:p14="http://schemas.microsoft.com/office/powerpoint/2010/main" val="16249292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extLst>
      <p:ext uri="{BB962C8B-B14F-4D97-AF65-F5344CB8AC3E}">
        <p14:creationId xmlns:p14="http://schemas.microsoft.com/office/powerpoint/2010/main" val="241628269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extLst>
      <p:ext uri="{BB962C8B-B14F-4D97-AF65-F5344CB8AC3E}">
        <p14:creationId xmlns:p14="http://schemas.microsoft.com/office/powerpoint/2010/main" val="425188116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a:p>
        </p:txBody>
      </p:sp>
    </p:spTree>
    <p:extLst>
      <p:ext uri="{BB962C8B-B14F-4D97-AF65-F5344CB8AC3E}">
        <p14:creationId xmlns:p14="http://schemas.microsoft.com/office/powerpoint/2010/main" val="5142945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a:p>
        </p:txBody>
      </p:sp>
    </p:spTree>
    <p:extLst>
      <p:ext uri="{BB962C8B-B14F-4D97-AF65-F5344CB8AC3E}">
        <p14:creationId xmlns:p14="http://schemas.microsoft.com/office/powerpoint/2010/main" val="320411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28586596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a:p>
        </p:txBody>
      </p:sp>
    </p:spTree>
    <p:extLst>
      <p:ext uri="{BB962C8B-B14F-4D97-AF65-F5344CB8AC3E}">
        <p14:creationId xmlns:p14="http://schemas.microsoft.com/office/powerpoint/2010/main" val="157868308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a:p>
        </p:txBody>
      </p:sp>
    </p:spTree>
    <p:extLst>
      <p:ext uri="{BB962C8B-B14F-4D97-AF65-F5344CB8AC3E}">
        <p14:creationId xmlns:p14="http://schemas.microsoft.com/office/powerpoint/2010/main" val="22386639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a:p>
        </p:txBody>
      </p:sp>
    </p:spTree>
    <p:extLst>
      <p:ext uri="{BB962C8B-B14F-4D97-AF65-F5344CB8AC3E}">
        <p14:creationId xmlns:p14="http://schemas.microsoft.com/office/powerpoint/2010/main" val="46199519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a:p>
        </p:txBody>
      </p:sp>
    </p:spTree>
    <p:extLst>
      <p:ext uri="{BB962C8B-B14F-4D97-AF65-F5344CB8AC3E}">
        <p14:creationId xmlns:p14="http://schemas.microsoft.com/office/powerpoint/2010/main" val="214211091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64</a:t>
            </a:fld>
            <a:endParaRPr lang="en-US" altLang="en-US"/>
          </a:p>
        </p:txBody>
      </p:sp>
    </p:spTree>
    <p:extLst>
      <p:ext uri="{BB962C8B-B14F-4D97-AF65-F5344CB8AC3E}">
        <p14:creationId xmlns:p14="http://schemas.microsoft.com/office/powerpoint/2010/main" val="399449905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65</a:t>
            </a:fld>
            <a:endParaRPr lang="en-US" altLang="en-US"/>
          </a:p>
        </p:txBody>
      </p:sp>
    </p:spTree>
    <p:extLst>
      <p:ext uri="{BB962C8B-B14F-4D97-AF65-F5344CB8AC3E}">
        <p14:creationId xmlns:p14="http://schemas.microsoft.com/office/powerpoint/2010/main" val="25560868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66</a:t>
            </a:fld>
            <a:endParaRPr lang="en-US" altLang="en-US"/>
          </a:p>
        </p:txBody>
      </p:sp>
    </p:spTree>
    <p:extLst>
      <p:ext uri="{BB962C8B-B14F-4D97-AF65-F5344CB8AC3E}">
        <p14:creationId xmlns:p14="http://schemas.microsoft.com/office/powerpoint/2010/main" val="353915380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67</a:t>
            </a:fld>
            <a:endParaRPr lang="en-US" altLang="en-US"/>
          </a:p>
        </p:txBody>
      </p:sp>
    </p:spTree>
    <p:extLst>
      <p:ext uri="{BB962C8B-B14F-4D97-AF65-F5344CB8AC3E}">
        <p14:creationId xmlns:p14="http://schemas.microsoft.com/office/powerpoint/2010/main" val="334306475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68</a:t>
            </a:fld>
            <a:endParaRPr lang="en-US" altLang="en-US"/>
          </a:p>
        </p:txBody>
      </p:sp>
    </p:spTree>
    <p:extLst>
      <p:ext uri="{BB962C8B-B14F-4D97-AF65-F5344CB8AC3E}">
        <p14:creationId xmlns:p14="http://schemas.microsoft.com/office/powerpoint/2010/main" val="72411677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69</a:t>
            </a:fld>
            <a:endParaRPr lang="en-US" altLang="en-US"/>
          </a:p>
        </p:txBody>
      </p:sp>
    </p:spTree>
    <p:extLst>
      <p:ext uri="{BB962C8B-B14F-4D97-AF65-F5344CB8AC3E}">
        <p14:creationId xmlns:p14="http://schemas.microsoft.com/office/powerpoint/2010/main" val="1642671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231433468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70</a:t>
            </a:fld>
            <a:endParaRPr lang="en-US" altLang="en-US"/>
          </a:p>
        </p:txBody>
      </p:sp>
    </p:spTree>
    <p:extLst>
      <p:ext uri="{BB962C8B-B14F-4D97-AF65-F5344CB8AC3E}">
        <p14:creationId xmlns:p14="http://schemas.microsoft.com/office/powerpoint/2010/main" val="388830777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71</a:t>
            </a:fld>
            <a:endParaRPr lang="en-US" altLang="en-US"/>
          </a:p>
        </p:txBody>
      </p:sp>
    </p:spTree>
    <p:extLst>
      <p:ext uri="{BB962C8B-B14F-4D97-AF65-F5344CB8AC3E}">
        <p14:creationId xmlns:p14="http://schemas.microsoft.com/office/powerpoint/2010/main" val="3743492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3719818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353476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When God Offers His Aid</a:t>
            </a:r>
            <a:br>
              <a:rPr lang="en-US" altLang="en-US" sz="4000" b="1" i="1" u="sng" dirty="0">
                <a:effectLst>
                  <a:outerShdw blurRad="38100" dist="38100" dir="2700000" algn="tl">
                    <a:srgbClr val="000000"/>
                  </a:outerShdw>
                </a:effectLst>
              </a:rPr>
            </a:br>
            <a:br>
              <a:rPr lang="en-US" altLang="en-US" sz="4000" b="1" i="1" u="sng" dirty="0">
                <a:effectLst>
                  <a:outerShdw blurRad="38100" dist="38100" dir="2700000" algn="tl">
                    <a:srgbClr val="000000"/>
                  </a:outerShdw>
                </a:effectLst>
              </a:rPr>
            </a:b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clear vision of God will help us understand </a:t>
            </a:r>
            <a:r>
              <a:rPr lang="en-US" altLang="en-US" i="1" u="sng" dirty="0">
                <a:effectLst>
                  <a:outerShdw blurRad="38100" dist="38100" dir="2700000" algn="tl">
                    <a:srgbClr val="000000"/>
                  </a:outerShdw>
                </a:effectLst>
              </a:rPr>
              <a:t>the insignificance of </a:t>
            </a:r>
            <a:r>
              <a:rPr lang="en-US" altLang="en-US" dirty="0">
                <a:effectLst>
                  <a:outerShdw blurRad="38100" dist="38100" dir="2700000" algn="tl">
                    <a:srgbClr val="000000"/>
                  </a:outerShdw>
                </a:effectLst>
              </a:rPr>
              <a:t>man.</a:t>
            </a:r>
          </a:p>
          <a:p>
            <a:r>
              <a:rPr lang="en-US" altLang="en-US" dirty="0">
                <a:effectLst>
                  <a:outerShdw blurRad="38100" dist="38100" dir="2700000" algn="tl">
                    <a:srgbClr val="000000"/>
                  </a:outerShdw>
                </a:effectLst>
              </a:rPr>
              <a:t>God also gives us His vision of our true needs </a:t>
            </a:r>
            <a:r>
              <a:rPr lang="en-US" altLang="en-US" i="1" u="sng" dirty="0">
                <a:effectLst>
                  <a:outerShdw blurRad="38100" dist="38100" dir="2700000" algn="tl">
                    <a:srgbClr val="000000"/>
                  </a:outerShdw>
                </a:effectLst>
              </a:rPr>
              <a:t>both in needs and in avoiding                dangers</a:t>
            </a:r>
            <a:r>
              <a:rPr lang="en-US" altLang="en-US" dirty="0">
                <a:effectLst>
                  <a:outerShdw blurRad="38100" dist="38100" dir="2700000" algn="tl">
                    <a:srgbClr val="000000"/>
                  </a:outerShdw>
                </a:effectLst>
              </a:rPr>
              <a:t>. May God help us to see as we should! </a:t>
            </a:r>
            <a:r>
              <a:rPr lang="en-US" altLang="en-US" b="1" dirty="0">
                <a:effectLst>
                  <a:outerShdw blurRad="38100" dist="38100" dir="2700000" algn="tl">
                    <a:srgbClr val="000000"/>
                  </a:outerShdw>
                </a:effectLst>
              </a:rPr>
              <a:t>(Rev 3:17-18)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55420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3:17-18</a:t>
            </a:r>
            <a:r>
              <a:rPr lang="en-US" altLang="en-US" dirty="0">
                <a:effectLst>
                  <a:outerShdw blurRad="38100" dist="38100" dir="2700000" algn="tl">
                    <a:srgbClr val="000000"/>
                  </a:outerShdw>
                </a:effectLst>
              </a:rPr>
              <a:t>  - "Because </a:t>
            </a:r>
            <a:r>
              <a:rPr lang="en-US" altLang="en-US" u="sng" dirty="0">
                <a:effectLst>
                  <a:outerShdw blurRad="38100" dist="38100" dir="2700000" algn="tl">
                    <a:srgbClr val="000000"/>
                  </a:outerShdw>
                </a:effectLst>
              </a:rPr>
              <a:t>you say</a:t>
            </a:r>
            <a:r>
              <a:rPr lang="en-US" altLang="en-US" dirty="0">
                <a:effectLst>
                  <a:outerShdw blurRad="38100" dist="38100" dir="2700000" algn="tl">
                    <a:srgbClr val="000000"/>
                  </a:outerShdw>
                </a:effectLst>
              </a:rPr>
              <a:t>, 'I am rich, have become wealthy, and have need of nothing' -- and do not know that you are wretched, miserable, poor, blind, and naked --</a:t>
            </a:r>
          </a:p>
        </p:txBody>
      </p:sp>
    </p:spTree>
    <p:extLst>
      <p:ext uri="{BB962C8B-B14F-4D97-AF65-F5344CB8AC3E}">
        <p14:creationId xmlns:p14="http://schemas.microsoft.com/office/powerpoint/2010/main" val="14412835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18 "I counsel you to buy from Me gold refined in the fire, that you may be rich; and white garments, that you may be clothed, that the shame of your nakedness may not be revealed; and </a:t>
            </a:r>
            <a:r>
              <a:rPr lang="en-US" altLang="en-US" u="sng" dirty="0">
                <a:effectLst>
                  <a:outerShdw blurRad="38100" dist="38100" dir="2700000" algn="tl">
                    <a:srgbClr val="000000"/>
                  </a:outerShdw>
                </a:effectLst>
              </a:rPr>
              <a:t>anoint your eyes with eye salve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that you may see</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9914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seriously do we take sin? Do we pray for delivery from temptation? </a:t>
            </a:r>
            <a:r>
              <a:rPr lang="en-US" altLang="en-US" b="1" dirty="0">
                <a:effectLst>
                  <a:outerShdw blurRad="38100" dist="38100" dir="2700000" algn="tl">
                    <a:srgbClr val="000000"/>
                  </a:outerShdw>
                </a:effectLst>
              </a:rPr>
              <a:t>(Mt 6:13)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65732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6:13</a:t>
            </a:r>
            <a:r>
              <a:rPr lang="en-US" altLang="en-US" dirty="0">
                <a:effectLst>
                  <a:outerShdw blurRad="38100" dist="38100" dir="2700000" algn="tl">
                    <a:srgbClr val="000000"/>
                  </a:outerShdw>
                </a:effectLst>
              </a:rPr>
              <a:t> - And do not lead us into temptation, But deliver us from the evil one. For Yours is the kingdom and the power and the glory forever. Amen.</a:t>
            </a:r>
          </a:p>
        </p:txBody>
      </p:sp>
    </p:spTree>
    <p:extLst>
      <p:ext uri="{BB962C8B-B14F-4D97-AF65-F5344CB8AC3E}">
        <p14:creationId xmlns:p14="http://schemas.microsoft.com/office/powerpoint/2010/main" val="12754226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temptation</a:t>
            </a:r>
            <a:r>
              <a:rPr lang="en-US" altLang="en-US" dirty="0">
                <a:effectLst>
                  <a:outerShdw blurRad="38100" dist="38100" dir="2700000" algn="tl">
                    <a:srgbClr val="000000"/>
                  </a:outerShdw>
                </a:effectLst>
              </a:rPr>
              <a:t> - (1) as God's examination of man test, trial (1P 4.12); (2) as enticement to sin, either from without or within temptation, testing (LU 4.13)…</a:t>
            </a:r>
          </a:p>
        </p:txBody>
      </p:sp>
    </p:spTree>
    <p:extLst>
      <p:ext uri="{BB962C8B-B14F-4D97-AF65-F5344CB8AC3E}">
        <p14:creationId xmlns:p14="http://schemas.microsoft.com/office/powerpoint/2010/main" val="31490818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must dearly wish to avoid all sin. When we are serious then we seek to avoid things that lead to sin. (Ex. How to avoid the flu)</a:t>
            </a:r>
          </a:p>
          <a:p>
            <a:r>
              <a:rPr lang="en-US" altLang="en-US" dirty="0">
                <a:effectLst>
                  <a:outerShdw blurRad="38100" dist="38100" dir="2700000" algn="tl">
                    <a:srgbClr val="000000"/>
                  </a:outerShdw>
                </a:effectLst>
              </a:rPr>
              <a:t>“Everyone sins” – true, but does this imply “what’s the use in fighting it?”</a:t>
            </a:r>
          </a:p>
          <a:p>
            <a:r>
              <a:rPr lang="en-US" altLang="en-US" dirty="0">
                <a:effectLst>
                  <a:outerShdw blurRad="38100" dist="38100" dir="2700000" algn="tl">
                    <a:srgbClr val="000000"/>
                  </a:outerShdw>
                </a:effectLst>
              </a:rPr>
              <a:t>If one was serious about sexual sins then where do we look to avoid temptation? </a:t>
            </a:r>
          </a:p>
        </p:txBody>
      </p:sp>
    </p:spTree>
    <p:extLst>
      <p:ext uri="{BB962C8B-B14F-4D97-AF65-F5344CB8AC3E}">
        <p14:creationId xmlns:p14="http://schemas.microsoft.com/office/powerpoint/2010/main" val="15861299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If one was serious about sexual sins then where do we look to avoid temptation?                Consider what we see, how we think and how we act! </a:t>
            </a:r>
          </a:p>
          <a:p>
            <a:r>
              <a:rPr lang="en-US" altLang="en-US" dirty="0">
                <a:effectLst>
                  <a:outerShdw blurRad="38100" dist="38100" dir="2700000" algn="tl">
                    <a:srgbClr val="000000"/>
                  </a:outerShdw>
                </a:effectLst>
              </a:rPr>
              <a:t>Those who get closer to temptation in pride are not serious about sin.                </a:t>
            </a:r>
            <a:r>
              <a:rPr lang="en-US" altLang="en-US" b="1" dirty="0">
                <a:effectLst>
                  <a:outerShdw blurRad="38100" dist="38100" dir="2700000" algn="tl">
                    <a:srgbClr val="000000"/>
                  </a:outerShdw>
                </a:effectLst>
              </a:rPr>
              <a:t>(1 Cor 6:18; 10:14; 1 Tim 6:11, Jas 4:7)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79283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6:18</a:t>
            </a:r>
            <a:r>
              <a:rPr lang="en-US" altLang="en-US" dirty="0">
                <a:effectLst>
                  <a:outerShdw blurRad="38100" dist="38100" dir="2700000" algn="tl">
                    <a:srgbClr val="000000"/>
                  </a:outerShdw>
                </a:effectLst>
              </a:rPr>
              <a:t>  - Flee sexual immorality. Every sin that a man does is outside the body, but he who commits sexual immorality sins against his own body.</a:t>
            </a:r>
          </a:p>
        </p:txBody>
      </p:sp>
    </p:spTree>
    <p:extLst>
      <p:ext uri="{BB962C8B-B14F-4D97-AF65-F5344CB8AC3E}">
        <p14:creationId xmlns:p14="http://schemas.microsoft.com/office/powerpoint/2010/main" val="27826124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10:14</a:t>
            </a:r>
            <a:r>
              <a:rPr lang="en-US" altLang="en-US" dirty="0">
                <a:effectLst>
                  <a:outerShdw blurRad="38100" dist="38100" dir="2700000" algn="tl">
                    <a:srgbClr val="000000"/>
                  </a:outerShdw>
                </a:effectLst>
              </a:rPr>
              <a:t>  - Therefore, my beloved, flee from idolatry.</a:t>
            </a:r>
          </a:p>
        </p:txBody>
      </p:sp>
    </p:spTree>
    <p:extLst>
      <p:ext uri="{BB962C8B-B14F-4D97-AF65-F5344CB8AC3E}">
        <p14:creationId xmlns:p14="http://schemas.microsoft.com/office/powerpoint/2010/main" val="34766968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If we could but </a:t>
            </a:r>
            <a:r>
              <a:rPr lang="en-US" altLang="en-US" i="1" u="sng" dirty="0">
                <a:effectLst>
                  <a:outerShdw blurRad="38100" dist="38100" dir="2700000" algn="tl">
                    <a:srgbClr val="000000"/>
                  </a:outerShdw>
                </a:effectLst>
              </a:rPr>
              <a:t>see the battle before us</a:t>
            </a:r>
            <a:r>
              <a:rPr lang="en-US" altLang="en-US" dirty="0">
                <a:effectLst>
                  <a:outerShdw blurRad="38100" dist="38100" dir="2700000" algn="tl">
                    <a:srgbClr val="000000"/>
                  </a:outerShdw>
                </a:effectLst>
              </a:rPr>
              <a:t>, we would cling to God and His power.</a:t>
            </a:r>
          </a:p>
          <a:p>
            <a:r>
              <a:rPr lang="en-US" altLang="en-US" dirty="0">
                <a:effectLst>
                  <a:outerShdw blurRad="38100" dist="38100" dir="2700000" algn="tl">
                    <a:srgbClr val="000000"/>
                  </a:outerShdw>
                </a:effectLst>
              </a:rPr>
              <a:t>Jerusalem in its pride </a:t>
            </a:r>
            <a:r>
              <a:rPr lang="en-US" altLang="en-US" i="1" u="sng" dirty="0">
                <a:effectLst>
                  <a:outerShdw blurRad="38100" dist="38100" dir="2700000" algn="tl">
                    <a:srgbClr val="000000"/>
                  </a:outerShdw>
                </a:effectLst>
              </a:rPr>
              <a:t>refused the earnest help of 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23:37-38)</a:t>
            </a:r>
          </a:p>
        </p:txBody>
      </p:sp>
    </p:spTree>
    <p:extLst>
      <p:ext uri="{BB962C8B-B14F-4D97-AF65-F5344CB8AC3E}">
        <p14:creationId xmlns:p14="http://schemas.microsoft.com/office/powerpoint/2010/main" val="27015391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Timothy 6:11</a:t>
            </a:r>
            <a:r>
              <a:rPr lang="en-US" altLang="en-US" dirty="0">
                <a:effectLst>
                  <a:outerShdw blurRad="38100" dist="38100" dir="2700000" algn="tl">
                    <a:srgbClr val="000000"/>
                  </a:outerShdw>
                </a:effectLst>
              </a:rPr>
              <a:t> - But you, O man of God, flee these things and pursue righteousness, godliness, faith, love, patience, gentleness.</a:t>
            </a:r>
          </a:p>
        </p:txBody>
      </p:sp>
    </p:spTree>
    <p:extLst>
      <p:ext uri="{BB962C8B-B14F-4D97-AF65-F5344CB8AC3E}">
        <p14:creationId xmlns:p14="http://schemas.microsoft.com/office/powerpoint/2010/main" val="16818961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4:7</a:t>
            </a:r>
            <a:r>
              <a:rPr lang="en-US" altLang="en-US" dirty="0">
                <a:effectLst>
                  <a:outerShdw blurRad="38100" dist="38100" dir="2700000" algn="tl">
                    <a:srgbClr val="000000"/>
                  </a:outerShdw>
                </a:effectLst>
              </a:rPr>
              <a:t> - Therefore submit to God. Resist the devil and he will flee from you.</a:t>
            </a:r>
          </a:p>
        </p:txBody>
      </p:sp>
    </p:spTree>
    <p:extLst>
      <p:ext uri="{BB962C8B-B14F-4D97-AF65-F5344CB8AC3E}">
        <p14:creationId xmlns:p14="http://schemas.microsoft.com/office/powerpoint/2010/main" val="33057114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will provide for those who humbly seek help. </a:t>
            </a:r>
            <a:r>
              <a:rPr lang="en-US" altLang="en-US" b="1" dirty="0">
                <a:effectLst>
                  <a:outerShdw blurRad="38100" dist="38100" dir="2700000" algn="tl">
                    <a:srgbClr val="000000"/>
                  </a:outerShdw>
                </a:effectLst>
              </a:rPr>
              <a:t>(Heb 2:17-18)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677571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2:17-18</a:t>
            </a:r>
            <a:r>
              <a:rPr lang="en-US" altLang="en-US" dirty="0">
                <a:effectLst>
                  <a:outerShdw blurRad="38100" dist="38100" dir="2700000" algn="tl">
                    <a:srgbClr val="000000"/>
                  </a:outerShdw>
                </a:effectLst>
              </a:rPr>
              <a:t> - Therefore, in all things He had to be made like His brethren, that He might be a merciful and faithful High Priest in things pertaining to God, to make propitiation for the sins of the people.  18 For in that He Himself has suffered, being tempted, He is able to aid those who are tempted.</a:t>
            </a:r>
          </a:p>
        </p:txBody>
      </p:sp>
    </p:spTree>
    <p:extLst>
      <p:ext uri="{BB962C8B-B14F-4D97-AF65-F5344CB8AC3E}">
        <p14:creationId xmlns:p14="http://schemas.microsoft.com/office/powerpoint/2010/main" val="1717112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God know both the real danger of temptation and of our need to overcome.</a:t>
            </a:r>
          </a:p>
          <a:p>
            <a:r>
              <a:rPr lang="en-US" altLang="en-US" dirty="0">
                <a:effectLst>
                  <a:outerShdw blurRad="38100" dist="38100" dir="2700000" algn="tl">
                    <a:srgbClr val="000000"/>
                  </a:outerShdw>
                </a:effectLst>
              </a:rPr>
              <a:t>The suffering of Jesus as He dealt with temptation ought to humble us and move us to ask for His help. </a:t>
            </a:r>
            <a:r>
              <a:rPr lang="en-US" altLang="en-US" b="1" dirty="0">
                <a:effectLst>
                  <a:outerShdw blurRad="38100" dist="38100" dir="2700000" algn="tl">
                    <a:srgbClr val="000000"/>
                  </a:outerShdw>
                </a:effectLst>
              </a:rPr>
              <a:t>(Heb 12:1-4)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186131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12:1-4</a:t>
            </a:r>
            <a:r>
              <a:rPr lang="en-US" altLang="en-US" dirty="0">
                <a:effectLst>
                  <a:outerShdw blurRad="38100" dist="38100" dir="2700000" algn="tl">
                    <a:srgbClr val="000000"/>
                  </a:outerShdw>
                </a:effectLst>
              </a:rPr>
              <a:t> - Therefore we also, since we are surrounded by so great a cloud of witnesses, let us lay aside every weight, and the sin which so easily ensnares us, and let us run with endurance the race that is set before us,</a:t>
            </a:r>
          </a:p>
        </p:txBody>
      </p:sp>
    </p:spTree>
    <p:extLst>
      <p:ext uri="{BB962C8B-B14F-4D97-AF65-F5344CB8AC3E}">
        <p14:creationId xmlns:p14="http://schemas.microsoft.com/office/powerpoint/2010/main" val="15521328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 3 For consider Him who endured such hostility from sinners against Himself, lest you become weary and discouraged in your souls.  4 You have not yet resisted to bloodshed, striving against sin.</a:t>
            </a:r>
          </a:p>
        </p:txBody>
      </p:sp>
    </p:spTree>
    <p:extLst>
      <p:ext uri="{BB962C8B-B14F-4D97-AF65-F5344CB8AC3E}">
        <p14:creationId xmlns:p14="http://schemas.microsoft.com/office/powerpoint/2010/main" val="40362100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Some attribute “assurance of salvation” with a prideful indifference. </a:t>
            </a:r>
          </a:p>
          <a:p>
            <a:r>
              <a:rPr lang="en-US" altLang="en-US" dirty="0">
                <a:effectLst>
                  <a:outerShdw blurRad="38100" dist="38100" dir="2700000" algn="tl">
                    <a:srgbClr val="000000"/>
                  </a:outerShdw>
                </a:effectLst>
              </a:rPr>
              <a:t>When we pray for God to deliver us from temptation let us also act with the expectation of the prayer being answered.</a:t>
            </a:r>
          </a:p>
          <a:p>
            <a:r>
              <a:rPr lang="en-US" altLang="en-US" dirty="0">
                <a:effectLst>
                  <a:outerShdw blurRad="38100" dist="38100" dir="2700000" algn="tl">
                    <a:srgbClr val="000000"/>
                  </a:outerShdw>
                </a:effectLst>
              </a:rPr>
              <a:t>Let us thank God for the knowledge of right and wrong and the ability to discern a                danger. Worship has great meaning when we are seeking! </a:t>
            </a:r>
            <a:r>
              <a:rPr lang="en-US" altLang="en-US" b="1" dirty="0">
                <a:effectLst>
                  <a:outerShdw blurRad="38100" dist="38100" dir="2700000" algn="tl">
                    <a:srgbClr val="000000"/>
                  </a:outerShdw>
                </a:effectLst>
              </a:rPr>
              <a:t>(Heb 5:14)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38392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5:14</a:t>
            </a:r>
            <a:r>
              <a:rPr lang="en-US" altLang="en-US" dirty="0">
                <a:effectLst>
                  <a:outerShdw blurRad="38100" dist="38100" dir="2700000" algn="tl">
                    <a:srgbClr val="000000"/>
                  </a:outerShdw>
                </a:effectLst>
              </a:rPr>
              <a:t> - But solid food belongs to those who are of full age, that is, those who by reason of use have their senses exercised to discern both good and evil.</a:t>
            </a:r>
          </a:p>
        </p:txBody>
      </p:sp>
    </p:spTree>
    <p:extLst>
      <p:ext uri="{BB962C8B-B14F-4D97-AF65-F5344CB8AC3E}">
        <p14:creationId xmlns:p14="http://schemas.microsoft.com/office/powerpoint/2010/main" val="19104348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Before the temptation comes let the Lord’s word guide you in how to flee!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10:12-13)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66984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23:37-38</a:t>
            </a:r>
            <a:r>
              <a:rPr lang="en-US" altLang="en-US" dirty="0">
                <a:effectLst>
                  <a:outerShdw blurRad="38100" dist="38100" dir="2700000" algn="tl">
                    <a:srgbClr val="000000"/>
                  </a:outerShdw>
                </a:effectLst>
              </a:rPr>
              <a:t> - " O Jerusalem, Jerusalem, the one who kills the prophets and stones those who are sent to her! How often </a:t>
            </a:r>
            <a:r>
              <a:rPr lang="en-US" altLang="en-US" u="sng" dirty="0">
                <a:effectLst>
                  <a:outerShdw blurRad="38100" dist="38100" dir="2700000" algn="tl">
                    <a:srgbClr val="000000"/>
                  </a:outerShdw>
                </a:effectLst>
              </a:rPr>
              <a:t>I wanted to gather your children together, </a:t>
            </a:r>
            <a:r>
              <a:rPr lang="en-US" altLang="en-US" dirty="0">
                <a:effectLst>
                  <a:outerShdw blurRad="38100" dist="38100" dir="2700000" algn="tl">
                    <a:srgbClr val="000000"/>
                  </a:outerShdw>
                </a:effectLst>
              </a:rPr>
              <a:t>as a hen gathers her chicks under her wings, but </a:t>
            </a:r>
            <a:r>
              <a:rPr lang="en-US" altLang="en-US" u="sng" dirty="0">
                <a:effectLst>
                  <a:outerShdw blurRad="38100" dist="38100" dir="2700000" algn="tl">
                    <a:srgbClr val="000000"/>
                  </a:outerShdw>
                </a:effectLst>
              </a:rPr>
              <a:t>you were not willing</a:t>
            </a:r>
            <a:r>
              <a:rPr lang="en-US" altLang="en-US" dirty="0">
                <a:effectLst>
                  <a:outerShdw blurRad="38100" dist="38100" dir="2700000" algn="tl">
                    <a:srgbClr val="000000"/>
                  </a:outerShdw>
                </a:effectLst>
              </a:rPr>
              <a:t>!  38 "See! Your house is left to you desolate;</a:t>
            </a:r>
          </a:p>
        </p:txBody>
      </p:sp>
    </p:spTree>
    <p:extLst>
      <p:ext uri="{BB962C8B-B14F-4D97-AF65-F5344CB8AC3E}">
        <p14:creationId xmlns:p14="http://schemas.microsoft.com/office/powerpoint/2010/main" val="40739136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10:12-13</a:t>
            </a:r>
            <a:r>
              <a:rPr lang="en-US" altLang="en-US" dirty="0">
                <a:effectLst>
                  <a:outerShdw blurRad="38100" dist="38100" dir="2700000" algn="tl">
                    <a:srgbClr val="000000"/>
                  </a:outerShdw>
                </a:effectLst>
              </a:rPr>
              <a:t> - Therefore let him who thinks he stands take heed lest he fall.  13 No temptation has overtaken you except such as is common to man; but God is faithful, who will not allow you to be tempted beyond what you are able, but with the temptation will also make the way of escape, that you may be able to bear it.</a:t>
            </a:r>
          </a:p>
        </p:txBody>
      </p:sp>
    </p:spTree>
    <p:extLst>
      <p:ext uri="{BB962C8B-B14F-4D97-AF65-F5344CB8AC3E}">
        <p14:creationId xmlns:p14="http://schemas.microsoft.com/office/powerpoint/2010/main" val="3770716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May we always seek to gain wisdom that God will freely give us! </a:t>
            </a:r>
            <a:r>
              <a:rPr lang="en-US" altLang="en-US" b="1" dirty="0">
                <a:effectLst>
                  <a:outerShdw blurRad="38100" dist="38100" dir="2700000" algn="tl">
                    <a:srgbClr val="000000"/>
                  </a:outerShdw>
                </a:effectLst>
              </a:rPr>
              <a:t>(Jas 1:2, 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389775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1:2</a:t>
            </a:r>
            <a:r>
              <a:rPr lang="en-US" altLang="en-US" dirty="0">
                <a:effectLst>
                  <a:outerShdw blurRad="38100" dist="38100" dir="2700000" algn="tl">
                    <a:srgbClr val="000000"/>
                  </a:outerShdw>
                </a:effectLst>
              </a:rPr>
              <a:t>  - My brethren, count it all joy when you fall into various trials,</a:t>
            </a:r>
          </a:p>
        </p:txBody>
      </p:sp>
    </p:spTree>
    <p:extLst>
      <p:ext uri="{BB962C8B-B14F-4D97-AF65-F5344CB8AC3E}">
        <p14:creationId xmlns:p14="http://schemas.microsoft.com/office/powerpoint/2010/main" val="34314396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temptation that overwhelms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1:5</a:t>
            </a:r>
            <a:r>
              <a:rPr lang="en-US" altLang="en-US" dirty="0">
                <a:effectLst>
                  <a:outerShdw blurRad="38100" dist="38100" dir="2700000" algn="tl">
                    <a:srgbClr val="000000"/>
                  </a:outerShdw>
                </a:effectLst>
              </a:rPr>
              <a:t> - If any of you lacks wisdom, let him ask of God, who gives to all liberally and without reproach, and it will be given to him.</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35362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we lack proper spiritual eyesight, we will spend our resources on things that do not matter. God tells us plainly that He will provide! </a:t>
            </a:r>
            <a:r>
              <a:rPr lang="en-US" altLang="en-US" b="1" dirty="0">
                <a:effectLst>
                  <a:outerShdw blurRad="38100" dist="38100" dir="2700000" algn="tl">
                    <a:srgbClr val="000000"/>
                  </a:outerShdw>
                </a:effectLst>
              </a:rPr>
              <a:t>(Mt 6:11)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06267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6:11</a:t>
            </a:r>
            <a:r>
              <a:rPr lang="en-US" altLang="en-US" dirty="0">
                <a:effectLst>
                  <a:outerShdw blurRad="38100" dist="38100" dir="2700000" algn="tl">
                    <a:srgbClr val="000000"/>
                  </a:outerShdw>
                </a:effectLst>
              </a:rPr>
              <a:t>  - Give us this day our daily bread.</a:t>
            </a:r>
          </a:p>
        </p:txBody>
      </p:sp>
    </p:spTree>
    <p:extLst>
      <p:ext uri="{BB962C8B-B14F-4D97-AF65-F5344CB8AC3E}">
        <p14:creationId xmlns:p14="http://schemas.microsoft.com/office/powerpoint/2010/main" val="20800225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need to learn what we really need! We are “programmed” by the world to develop                 needs that men seek after. </a:t>
            </a:r>
          </a:p>
          <a:p>
            <a:r>
              <a:rPr lang="en-US" altLang="en-US" dirty="0">
                <a:effectLst>
                  <a:outerShdw blurRad="38100" dist="38100" dir="2700000" algn="tl">
                    <a:srgbClr val="000000"/>
                  </a:outerShdw>
                </a:effectLst>
              </a:rPr>
              <a:t>We have a load limit that can easily be overwhelmed. </a:t>
            </a:r>
            <a:r>
              <a:rPr lang="en-US" altLang="en-US" b="1" dirty="0">
                <a:effectLst>
                  <a:outerShdw blurRad="38100" dist="38100" dir="2700000" algn="tl">
                    <a:srgbClr val="000000"/>
                  </a:outerShdw>
                </a:effectLst>
              </a:rPr>
              <a:t>(Mk 4:19; 1 Tim 6:6-10)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781230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Mark 4:18-19</a:t>
            </a:r>
            <a:r>
              <a:rPr lang="en-US" altLang="en-US" dirty="0">
                <a:effectLst>
                  <a:outerShdw blurRad="38100" dist="38100" dir="2700000" algn="tl">
                    <a:srgbClr val="000000"/>
                  </a:outerShdw>
                </a:effectLst>
              </a:rPr>
              <a:t> - "Now these are the ones sown among thorns; they are the ones who hear the word,  19 "and the cares of this world, the deceitfulness of riches, and the desires for other things entering in choke the word, and it becomes unfruitful.</a:t>
            </a:r>
          </a:p>
        </p:txBody>
      </p:sp>
    </p:spTree>
    <p:extLst>
      <p:ext uri="{BB962C8B-B14F-4D97-AF65-F5344CB8AC3E}">
        <p14:creationId xmlns:p14="http://schemas.microsoft.com/office/powerpoint/2010/main" val="8271214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Timothy 6:6-10</a:t>
            </a:r>
            <a:r>
              <a:rPr lang="en-US" altLang="en-US" dirty="0">
                <a:effectLst>
                  <a:outerShdw blurRad="38100" dist="38100" dir="2700000" algn="tl">
                    <a:srgbClr val="000000"/>
                  </a:outerShdw>
                </a:effectLst>
              </a:rPr>
              <a:t> - Now godliness with contentment is great gain.  7 For we brought nothing into this world, and it is certain we can carry nothing out.  8 And having food and clothing, with these we shall be content.  </a:t>
            </a:r>
          </a:p>
        </p:txBody>
      </p:sp>
    </p:spTree>
    <p:extLst>
      <p:ext uri="{BB962C8B-B14F-4D97-AF65-F5344CB8AC3E}">
        <p14:creationId xmlns:p14="http://schemas.microsoft.com/office/powerpoint/2010/main" val="25608331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9 But those who desire to be rich fall into temptation and a snare, and into many foolish and harmful lusts which drown men in destruction and perdition.  10 For the love of money is a root of all kinds of evil, for which some have strayed from the faith in their greediness, and pierced themselves through with many sorrows.</a:t>
            </a:r>
          </a:p>
        </p:txBody>
      </p:sp>
    </p:spTree>
    <p:extLst>
      <p:ext uri="{BB962C8B-B14F-4D97-AF65-F5344CB8AC3E}">
        <p14:creationId xmlns:p14="http://schemas.microsoft.com/office/powerpoint/2010/main" val="37944323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God offers His help rest assured that </a:t>
            </a:r>
            <a:r>
              <a:rPr lang="en-US" altLang="en-US" i="1" u="sng" dirty="0">
                <a:effectLst>
                  <a:outerShdw blurRad="38100" dist="38100" dir="2700000" algn="tl">
                    <a:srgbClr val="000000"/>
                  </a:outerShdw>
                </a:effectLst>
              </a:rPr>
              <a:t>a real need is there</a:t>
            </a:r>
            <a:r>
              <a:rPr lang="en-US" altLang="en-US" dirty="0">
                <a:effectLst>
                  <a:outerShdw blurRad="38100" dist="38100" dir="2700000" algn="tl">
                    <a:srgbClr val="000000"/>
                  </a:outerShdw>
                </a:effectLst>
              </a:rPr>
              <a:t>! This blindness                is the great tragedy of pride. Abundant help is spurned!  </a:t>
            </a:r>
            <a:r>
              <a:rPr lang="en-US" altLang="en-US" b="1" dirty="0">
                <a:effectLst>
                  <a:outerShdw blurRad="38100" dist="38100" dir="2700000" algn="tl">
                    <a:srgbClr val="000000"/>
                  </a:outerShdw>
                </a:effectLst>
              </a:rPr>
              <a:t>(Isa 65:2)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01504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do we handle our money? What makes us feel successful? Why do we worry?</a:t>
            </a:r>
          </a:p>
          <a:p>
            <a:r>
              <a:rPr lang="en-US" altLang="en-US" dirty="0">
                <a:effectLst>
                  <a:outerShdw blurRad="38100" dist="38100" dir="2700000" algn="tl">
                    <a:srgbClr val="000000"/>
                  </a:outerShdw>
                </a:effectLst>
              </a:rPr>
              <a:t>What is worry?</a:t>
            </a:r>
          </a:p>
          <a:p>
            <a:r>
              <a:rPr lang="en-US" altLang="en-US" b="1" u="sng" dirty="0">
                <a:effectLst>
                  <a:outerShdw blurRad="38100" dist="38100" dir="2700000" algn="tl">
                    <a:srgbClr val="000000"/>
                  </a:outerShdw>
                </a:effectLst>
              </a:rPr>
              <a:t>Worry</a:t>
            </a:r>
            <a:r>
              <a:rPr lang="en-US" altLang="en-US" dirty="0">
                <a:effectLst>
                  <a:outerShdw blurRad="38100" dist="38100" dir="2700000" algn="tl">
                    <a:srgbClr val="000000"/>
                  </a:outerShdw>
                </a:effectLst>
              </a:rPr>
              <a:t> - take thought 11, care 5, be careful 2, have care ; 1) to be anxious 1a) to be troubled with cares 2) to care for, look out for (a thing)</a:t>
            </a:r>
          </a:p>
        </p:txBody>
      </p:sp>
    </p:spTree>
    <p:extLst>
      <p:ext uri="{BB962C8B-B14F-4D97-AF65-F5344CB8AC3E}">
        <p14:creationId xmlns:p14="http://schemas.microsoft.com/office/powerpoint/2010/main" val="32378689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root idea is that of thoughts that produce burdens and trouble.</a:t>
            </a:r>
          </a:p>
          <a:p>
            <a:r>
              <a:rPr lang="en-US" altLang="en-US" dirty="0">
                <a:effectLst>
                  <a:outerShdw blurRad="38100" dist="38100" dir="2700000" algn="tl">
                    <a:srgbClr val="000000"/>
                  </a:outerShdw>
                </a:effectLst>
              </a:rPr>
              <a:t>Without faith in God it is not possible to logically eliminate worry. Jesus points out a simple but enormous truth for the believer! </a:t>
            </a:r>
            <a:r>
              <a:rPr lang="en-US" altLang="en-US" b="1" dirty="0">
                <a:effectLst>
                  <a:outerShdw blurRad="38100" dist="38100" dir="2700000" algn="tl">
                    <a:srgbClr val="000000"/>
                  </a:outerShdw>
                </a:effectLst>
              </a:rPr>
              <a:t>(Mt 10:29-32)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758134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Matthew 10:29-32</a:t>
            </a:r>
            <a:r>
              <a:rPr lang="en-US" altLang="en-US" sz="3000" dirty="0">
                <a:effectLst>
                  <a:outerShdw blurRad="38100" dist="38100" dir="2700000" algn="tl">
                    <a:srgbClr val="000000"/>
                  </a:outerShdw>
                </a:effectLst>
              </a:rPr>
              <a:t>  - "Are not two sparrows sold for a copper coin? And not one of them falls to the ground apart from your Father's will.  30 "But the very hairs of your head are all numbered.  31 "Do not fear therefore; you are of more value than many sparrows.  32 " Therefore whoever confesses Me before men, him I will also confess before My Father who is in heaven.</a:t>
            </a:r>
          </a:p>
        </p:txBody>
      </p:sp>
    </p:spTree>
    <p:extLst>
      <p:ext uri="{BB962C8B-B14F-4D97-AF65-F5344CB8AC3E}">
        <p14:creationId xmlns:p14="http://schemas.microsoft.com/office/powerpoint/2010/main" val="26922205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great challenge we face is to choose faith over worry. God pleads with us to         allow Him to help us! </a:t>
            </a:r>
            <a:r>
              <a:rPr lang="en-US" altLang="en-US" b="1" dirty="0">
                <a:effectLst>
                  <a:outerShdw blurRad="38100" dist="38100" dir="2700000" algn="tl">
                    <a:srgbClr val="000000"/>
                  </a:outerShdw>
                </a:effectLst>
              </a:rPr>
              <a:t>(Mt 11:28-30)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088342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11:28-30</a:t>
            </a:r>
            <a:r>
              <a:rPr lang="en-US" altLang="en-US" dirty="0">
                <a:effectLst>
                  <a:outerShdw blurRad="38100" dist="38100" dir="2700000" algn="tl">
                    <a:srgbClr val="000000"/>
                  </a:outerShdw>
                </a:effectLst>
              </a:rPr>
              <a:t> - "Come to Me, all you who labor and are heavy laden, and I will give you rest.  29 "Take My yoke upon you and learn from Me, for I am gentle and lowly in heart, and you will find rest for your souls.  30 "For My yoke is easy and My burden is light."</a:t>
            </a:r>
          </a:p>
        </p:txBody>
      </p:sp>
    </p:spTree>
    <p:extLst>
      <p:ext uri="{BB962C8B-B14F-4D97-AF65-F5344CB8AC3E}">
        <p14:creationId xmlns:p14="http://schemas.microsoft.com/office/powerpoint/2010/main" val="38162279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create a world of doubt that can make us cowards. We must fight this “emotional reality.” </a:t>
            </a:r>
            <a:r>
              <a:rPr lang="en-US" altLang="en-US" b="1" dirty="0">
                <a:effectLst>
                  <a:outerShdw blurRad="38100" dist="38100" dir="2700000" algn="tl">
                    <a:srgbClr val="000000"/>
                  </a:outerShdw>
                </a:effectLst>
              </a:rPr>
              <a:t>(1 Pt 1:13)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928722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Faith teaches me the difference between what God wants me to do and what God will do. In other words, we need to accept the things we cannot change.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3:6-7)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04302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3:6-7</a:t>
            </a:r>
            <a:r>
              <a:rPr lang="en-US" altLang="en-US" dirty="0">
                <a:effectLst>
                  <a:outerShdw blurRad="38100" dist="38100" dir="2700000" algn="tl">
                    <a:srgbClr val="000000"/>
                  </a:outerShdw>
                </a:effectLst>
              </a:rPr>
              <a:t> - I planted, Apollos watered, but God gave the increase.  7 So then neither he who plants is anything, nor he who waters, but God who gives the increase.</a:t>
            </a:r>
          </a:p>
        </p:txBody>
      </p:sp>
    </p:spTree>
    <p:extLst>
      <p:ext uri="{BB962C8B-B14F-4D97-AF65-F5344CB8AC3E}">
        <p14:creationId xmlns:p14="http://schemas.microsoft.com/office/powerpoint/2010/main" val="10633958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need the answer to one question: “Is God with me?”</a:t>
            </a:r>
          </a:p>
          <a:p>
            <a:r>
              <a:rPr lang="en-US" altLang="en-US" dirty="0">
                <a:effectLst>
                  <a:outerShdw blurRad="38100" dist="38100" dir="2700000" algn="tl">
                    <a:srgbClr val="000000"/>
                  </a:outerShdw>
                </a:effectLst>
              </a:rPr>
              <a:t>When that question is answered and obeyed then all is well! </a:t>
            </a:r>
            <a:r>
              <a:rPr lang="en-US" altLang="en-US" b="1" dirty="0">
                <a:effectLst>
                  <a:outerShdw blurRad="38100" dist="38100" dir="2700000" algn="tl">
                    <a:srgbClr val="000000"/>
                  </a:outerShdw>
                </a:effectLst>
              </a:rPr>
              <a:t>(1 Pt 3:13)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94531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3:13</a:t>
            </a:r>
            <a:r>
              <a:rPr lang="en-US" altLang="en-US" dirty="0">
                <a:effectLst>
                  <a:outerShdw blurRad="38100" dist="38100" dir="2700000" algn="tl">
                    <a:srgbClr val="000000"/>
                  </a:outerShdw>
                </a:effectLst>
              </a:rPr>
              <a:t>  - And who is he who will harm you if you become followers of what is good?</a:t>
            </a:r>
          </a:p>
        </p:txBody>
      </p:sp>
    </p:spTree>
    <p:extLst>
      <p:ext uri="{BB962C8B-B14F-4D97-AF65-F5344CB8AC3E}">
        <p14:creationId xmlns:p14="http://schemas.microsoft.com/office/powerpoint/2010/main" val="728196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Isaiah 65:2</a:t>
            </a:r>
            <a:r>
              <a:rPr lang="en-US" altLang="en-US" dirty="0">
                <a:effectLst>
                  <a:outerShdw blurRad="38100" dist="38100" dir="2700000" algn="tl">
                    <a:srgbClr val="000000"/>
                  </a:outerShdw>
                </a:effectLst>
              </a:rPr>
              <a:t> - I have </a:t>
            </a:r>
            <a:r>
              <a:rPr lang="en-US" altLang="en-US" u="sng" dirty="0">
                <a:effectLst>
                  <a:outerShdw blurRad="38100" dist="38100" dir="2700000" algn="tl">
                    <a:srgbClr val="000000"/>
                  </a:outerShdw>
                </a:effectLst>
              </a:rPr>
              <a:t>stretched out My hands all day long to a rebellious people</a:t>
            </a:r>
            <a:r>
              <a:rPr lang="en-US" altLang="en-US" dirty="0">
                <a:effectLst>
                  <a:outerShdw blurRad="38100" dist="38100" dir="2700000" algn="tl">
                    <a:srgbClr val="000000"/>
                  </a:outerShdw>
                </a:effectLst>
              </a:rPr>
              <a:t>, Who walk in a way that is not good, According to their own thoughts;</a:t>
            </a:r>
          </a:p>
        </p:txBody>
      </p:sp>
    </p:spTree>
    <p:extLst>
      <p:ext uri="{BB962C8B-B14F-4D97-AF65-F5344CB8AC3E}">
        <p14:creationId xmlns:p14="http://schemas.microsoft.com/office/powerpoint/2010/main" val="39709431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all have a daily load limit. God knows. Will you trust Him? </a:t>
            </a:r>
            <a:r>
              <a:rPr lang="en-US" altLang="en-US" b="1" dirty="0">
                <a:effectLst>
                  <a:outerShdw blurRad="38100" dist="38100" dir="2700000" algn="tl">
                    <a:srgbClr val="000000"/>
                  </a:outerShdw>
                </a:effectLst>
              </a:rPr>
              <a:t>(Mt 6:33-34)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160357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6:33-34</a:t>
            </a:r>
            <a:r>
              <a:rPr lang="en-US" altLang="en-US" dirty="0">
                <a:effectLst>
                  <a:outerShdw blurRad="38100" dist="38100" dir="2700000" algn="tl">
                    <a:srgbClr val="000000"/>
                  </a:outerShdw>
                </a:effectLst>
              </a:rPr>
              <a:t>  - "But seek first the kingdom of God and His righteousness, and all these things shall be added to you.  34 "Therefore do not worry about tomorrow, for tomorrow will worry about its own things. Sufficient for the day is its own trouble.</a:t>
            </a:r>
          </a:p>
        </p:txBody>
      </p:sp>
    </p:spTree>
    <p:extLst>
      <p:ext uri="{BB962C8B-B14F-4D97-AF65-F5344CB8AC3E}">
        <p14:creationId xmlns:p14="http://schemas.microsoft.com/office/powerpoint/2010/main" val="28856688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provide our true needs and thus to deliver us from worry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“One is given strength to bear what happens, but not the one hundred and one different things that might happen.”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42955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 we daily pray to be delivered from Satan? </a:t>
            </a:r>
            <a:r>
              <a:rPr lang="en-US" altLang="en-US" b="1" dirty="0">
                <a:effectLst>
                  <a:outerShdw blurRad="38100" dist="38100" dir="2700000" algn="tl">
                    <a:srgbClr val="000000"/>
                  </a:outerShdw>
                </a:effectLst>
              </a:rPr>
              <a:t>(Mt 6:13)</a:t>
            </a:r>
          </a:p>
        </p:txBody>
      </p:sp>
    </p:spTree>
    <p:extLst>
      <p:ext uri="{BB962C8B-B14F-4D97-AF65-F5344CB8AC3E}">
        <p14:creationId xmlns:p14="http://schemas.microsoft.com/office/powerpoint/2010/main" val="30877207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6:13</a:t>
            </a:r>
            <a:r>
              <a:rPr lang="en-US" altLang="en-US" dirty="0">
                <a:effectLst>
                  <a:outerShdw blurRad="38100" dist="38100" dir="2700000" algn="tl">
                    <a:srgbClr val="000000"/>
                  </a:outerShdw>
                </a:effectLst>
              </a:rPr>
              <a:t>  - And do not lead us into temptation, But deliver us from the evil one. For Yours is the kingdom and the power and the glory forever. Amen.</a:t>
            </a:r>
          </a:p>
        </p:txBody>
      </p:sp>
    </p:spTree>
    <p:extLst>
      <p:ext uri="{BB962C8B-B14F-4D97-AF65-F5344CB8AC3E}">
        <p14:creationId xmlns:p14="http://schemas.microsoft.com/office/powerpoint/2010/main" val="3342080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wants us to see behind temptation to a slave master that is seeking us.</a:t>
            </a:r>
          </a:p>
          <a:p>
            <a:r>
              <a:rPr lang="en-US" altLang="en-US" dirty="0">
                <a:effectLst>
                  <a:outerShdw blurRad="38100" dist="38100" dir="2700000" algn="tl">
                    <a:srgbClr val="000000"/>
                  </a:outerShdw>
                </a:effectLst>
              </a:rPr>
              <a:t>We can have assurance and joy and still see the real dangers in the spiritual realm.</a:t>
            </a:r>
          </a:p>
          <a:p>
            <a:r>
              <a:rPr lang="en-US" altLang="en-US" dirty="0">
                <a:effectLst>
                  <a:outerShdw blurRad="38100" dist="38100" dir="2700000" algn="tl">
                    <a:srgbClr val="000000"/>
                  </a:outerShdw>
                </a:effectLst>
              </a:rPr>
              <a:t>The overconfident think they have no need. Here is where Satan will always     have his way. </a:t>
            </a:r>
            <a:r>
              <a:rPr lang="en-US" altLang="en-US" b="1" dirty="0">
                <a:effectLst>
                  <a:outerShdw blurRad="38100" dist="38100" dir="2700000" algn="tl">
                    <a:srgbClr val="000000"/>
                  </a:outerShdw>
                </a:effectLst>
              </a:rPr>
              <a:t>(Lk 22:31-33)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83849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22:31-33</a:t>
            </a:r>
            <a:r>
              <a:rPr lang="en-US" altLang="en-US" dirty="0">
                <a:effectLst>
                  <a:outerShdw blurRad="38100" dist="38100" dir="2700000" algn="tl">
                    <a:srgbClr val="000000"/>
                  </a:outerShdw>
                </a:effectLst>
              </a:rPr>
              <a:t> - And the Lord said, "Simon, Simon! Indeed, Satan has asked for you, that he may sift you as wheat.  32 "But I have prayed for you, that your faith should not fail; and when you have returned to Me, strengthen your brethren."  33 But he said to Him, "Lord, I am ready to go with You, both to prison and to death."</a:t>
            </a:r>
          </a:p>
        </p:txBody>
      </p:sp>
    </p:spTree>
    <p:extLst>
      <p:ext uri="{BB962C8B-B14F-4D97-AF65-F5344CB8AC3E}">
        <p14:creationId xmlns:p14="http://schemas.microsoft.com/office/powerpoint/2010/main" val="561296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need to learn from those who have been snatched by the wicked one.</a:t>
            </a:r>
          </a:p>
          <a:p>
            <a:r>
              <a:rPr lang="en-US" altLang="en-US" dirty="0">
                <a:effectLst>
                  <a:outerShdw blurRad="38100" dist="38100" dir="2700000" algn="tl">
                    <a:srgbClr val="000000"/>
                  </a:outerShdw>
                </a:effectLst>
              </a:rPr>
              <a:t>How does one think and act that has been taken by Satan? It is heartbreaking to see the fruits in the life of one who has hardened their lives to God.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(2 Cor 4:4; Eph 4:18-19)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228250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4:4</a:t>
            </a:r>
            <a:r>
              <a:rPr lang="en-US" altLang="en-US" dirty="0">
                <a:effectLst>
                  <a:outerShdw blurRad="38100" dist="38100" dir="2700000" algn="tl">
                    <a:srgbClr val="000000"/>
                  </a:outerShdw>
                </a:effectLst>
              </a:rPr>
              <a:t> - whose minds the god of this age has blinded, who do not believe, lest the light of the gospel of the glory of Christ, who is the image of God, should shine on them.</a:t>
            </a:r>
          </a:p>
        </p:txBody>
      </p:sp>
    </p:spTree>
    <p:extLst>
      <p:ext uri="{BB962C8B-B14F-4D97-AF65-F5344CB8AC3E}">
        <p14:creationId xmlns:p14="http://schemas.microsoft.com/office/powerpoint/2010/main" val="29972889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4:18-19</a:t>
            </a:r>
            <a:r>
              <a:rPr lang="en-US" altLang="en-US" dirty="0">
                <a:effectLst>
                  <a:outerShdw blurRad="38100" dist="38100" dir="2700000" algn="tl">
                    <a:srgbClr val="000000"/>
                  </a:outerShdw>
                </a:effectLst>
              </a:rPr>
              <a:t> - having their understanding darkened, being alienated from the life of God, because of the ignorance that is in them, because of the blindness of their heart;  19 who, being past feeling, have given themselves over to lewdness, to work all uncleanness with greediness.</a:t>
            </a:r>
          </a:p>
        </p:txBody>
      </p:sp>
    </p:spTree>
    <p:extLst>
      <p:ext uri="{BB962C8B-B14F-4D97-AF65-F5344CB8AC3E}">
        <p14:creationId xmlns:p14="http://schemas.microsoft.com/office/powerpoint/2010/main" val="28186243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is amazing that </a:t>
            </a:r>
            <a:r>
              <a:rPr lang="en-US" altLang="en-US" i="1" u="sng" dirty="0">
                <a:effectLst>
                  <a:outerShdw blurRad="38100" dist="38100" dir="2700000" algn="tl">
                    <a:srgbClr val="000000"/>
                  </a:outerShdw>
                </a:effectLst>
              </a:rPr>
              <a:t>the God of this universe offers us help</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(Isa 51:12-13; Heb 2:16)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27958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Where is the battlefield where Satan is defeated? It is the heart! </a:t>
            </a:r>
            <a:r>
              <a:rPr lang="en-US" altLang="en-US" b="1" dirty="0">
                <a:effectLst>
                  <a:outerShdw blurRad="38100" dist="38100" dir="2700000" algn="tl">
                    <a:srgbClr val="000000"/>
                  </a:outerShdw>
                </a:effectLst>
              </a:rPr>
              <a:t>(Jas 4:6-7)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621873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4:6-7</a:t>
            </a:r>
            <a:r>
              <a:rPr lang="en-US" altLang="en-US" dirty="0">
                <a:effectLst>
                  <a:outerShdw blurRad="38100" dist="38100" dir="2700000" algn="tl">
                    <a:srgbClr val="000000"/>
                  </a:outerShdw>
                </a:effectLst>
              </a:rPr>
              <a:t> - But He gives more grace. Therefore He says: "God resists the proud, But gives grace to the humble."  7 Therefore submit to God. Resist the devil and he will flee from you.</a:t>
            </a:r>
          </a:p>
        </p:txBody>
      </p:sp>
    </p:spTree>
    <p:extLst>
      <p:ext uri="{BB962C8B-B14F-4D97-AF65-F5344CB8AC3E}">
        <p14:creationId xmlns:p14="http://schemas.microsoft.com/office/powerpoint/2010/main" val="19351113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Those who fall away had first departed in their thoughts. Guard your hearts!                </a:t>
            </a:r>
            <a:r>
              <a:rPr lang="en-US" altLang="en-US" b="1" dirty="0">
                <a:effectLst>
                  <a:outerShdw blurRad="38100" dist="38100" dir="2700000" algn="tl">
                    <a:srgbClr val="000000"/>
                  </a:outerShdw>
                </a:effectLst>
              </a:rPr>
              <a:t>(Jn 14:30-31)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552843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14:30-31</a:t>
            </a:r>
            <a:r>
              <a:rPr lang="en-US" altLang="en-US" dirty="0">
                <a:effectLst>
                  <a:outerShdw blurRad="38100" dist="38100" dir="2700000" algn="tl">
                    <a:srgbClr val="000000"/>
                  </a:outerShdw>
                </a:effectLst>
              </a:rPr>
              <a:t> - "I will no longer talk much with you, for the ruler of this world is coming, and he has nothing in Me.  31 "But that the world may know that I love the Father, and as the Father gave Me commandment, so I do. Arise, let us go from here.</a:t>
            </a:r>
          </a:p>
        </p:txBody>
      </p:sp>
    </p:spTree>
    <p:extLst>
      <p:ext uri="{BB962C8B-B14F-4D97-AF65-F5344CB8AC3E}">
        <p14:creationId xmlns:p14="http://schemas.microsoft.com/office/powerpoint/2010/main" val="2124317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deliver us from Satan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Are we drifting? What is the real passion in our lives?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415524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help us grow in our service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 we want to grow? </a:t>
            </a:r>
          </a:p>
          <a:p>
            <a:r>
              <a:rPr lang="en-US" altLang="en-US" dirty="0">
                <a:effectLst>
                  <a:outerShdw blurRad="38100" dist="38100" dir="2700000" algn="tl">
                    <a:srgbClr val="000000"/>
                  </a:outerShdw>
                </a:effectLst>
              </a:rPr>
              <a:t>Some have a very distorted view of Christianity.</a:t>
            </a:r>
          </a:p>
          <a:p>
            <a:r>
              <a:rPr lang="en-US" altLang="en-US" dirty="0">
                <a:effectLst>
                  <a:outerShdw blurRad="38100" dist="38100" dir="2700000" algn="tl">
                    <a:srgbClr val="000000"/>
                  </a:outerShdw>
                </a:effectLst>
              </a:rPr>
              <a:t>We will either grow or die. God will help us grow! </a:t>
            </a:r>
            <a:r>
              <a:rPr lang="en-US" altLang="en-US" b="1" dirty="0">
                <a:effectLst>
                  <a:outerShdw blurRad="38100" dist="38100" dir="2700000" algn="tl">
                    <a:srgbClr val="000000"/>
                  </a:outerShdw>
                </a:effectLst>
              </a:rPr>
              <a:t>(Phil 1:9; Eph 1:17-18)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02282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help us grow in our service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1:9</a:t>
            </a:r>
            <a:r>
              <a:rPr lang="en-US" altLang="en-US" dirty="0">
                <a:effectLst>
                  <a:outerShdw blurRad="38100" dist="38100" dir="2700000" algn="tl">
                    <a:srgbClr val="000000"/>
                  </a:outerShdw>
                </a:effectLst>
              </a:rPr>
              <a:t> - And this I pray, that your love may abound still more and more in knowledge and all discernment,</a:t>
            </a:r>
          </a:p>
        </p:txBody>
      </p:sp>
    </p:spTree>
    <p:extLst>
      <p:ext uri="{BB962C8B-B14F-4D97-AF65-F5344CB8AC3E}">
        <p14:creationId xmlns:p14="http://schemas.microsoft.com/office/powerpoint/2010/main" val="34097190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help us grow in our service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1:17-18</a:t>
            </a:r>
            <a:r>
              <a:rPr lang="en-US" altLang="en-US" dirty="0">
                <a:effectLst>
                  <a:outerShdw blurRad="38100" dist="38100" dir="2700000" algn="tl">
                    <a:srgbClr val="000000"/>
                  </a:outerShdw>
                </a:effectLst>
              </a:rPr>
              <a:t>  - that the God of our Lord Jesus Christ, the Father of glory, may give to you the spirit of wisdom and revelation in the knowledge of Him,  18 the eyes of your understanding being enlightened; that you may know what is the hope of His calling, what are the riches of the glory of His inheritance in the saints,</a:t>
            </a:r>
          </a:p>
        </p:txBody>
      </p:sp>
    </p:spTree>
    <p:extLst>
      <p:ext uri="{BB962C8B-B14F-4D97-AF65-F5344CB8AC3E}">
        <p14:creationId xmlns:p14="http://schemas.microsoft.com/office/powerpoint/2010/main" val="34165330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help us grow in our service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more we serve and give the more we will grow! </a:t>
            </a:r>
            <a:r>
              <a:rPr lang="en-US" altLang="en-US" b="1" dirty="0">
                <a:effectLst>
                  <a:outerShdw blurRad="38100" dist="38100" dir="2700000" algn="tl">
                    <a:srgbClr val="000000"/>
                  </a:outerShdw>
                </a:effectLst>
              </a:rPr>
              <a:t>(2 Cor 9:7-11)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716128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help us grow in our service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9:7-11</a:t>
            </a:r>
            <a:r>
              <a:rPr lang="en-US" altLang="en-US" dirty="0">
                <a:effectLst>
                  <a:outerShdw blurRad="38100" dist="38100" dir="2700000" algn="tl">
                    <a:srgbClr val="000000"/>
                  </a:outerShdw>
                </a:effectLst>
              </a:rPr>
              <a:t> - So let each one give as he purposes in his heart, not grudgingly or of necessity; for God loves a cheerful giver.  8 And God is able to make all grace abound toward you, that you, always having all sufficiency in all things, may have an abundance for every good work</a:t>
            </a:r>
          </a:p>
        </p:txBody>
      </p:sp>
    </p:spTree>
    <p:extLst>
      <p:ext uri="{BB962C8B-B14F-4D97-AF65-F5344CB8AC3E}">
        <p14:creationId xmlns:p14="http://schemas.microsoft.com/office/powerpoint/2010/main" val="9123826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Isaiah 51:12-13</a:t>
            </a:r>
            <a:r>
              <a:rPr lang="en-US" altLang="en-US" dirty="0">
                <a:effectLst>
                  <a:outerShdw blurRad="38100" dist="38100" dir="2700000" algn="tl">
                    <a:srgbClr val="000000"/>
                  </a:outerShdw>
                </a:effectLst>
              </a:rPr>
              <a:t> - " I, even I, am He </a:t>
            </a:r>
            <a:r>
              <a:rPr lang="en-US" altLang="en-US" u="sng" dirty="0">
                <a:effectLst>
                  <a:outerShdw blurRad="38100" dist="38100" dir="2700000" algn="tl">
                    <a:srgbClr val="000000"/>
                  </a:outerShdw>
                </a:effectLst>
              </a:rPr>
              <a:t>who comforts you</a:t>
            </a:r>
            <a:r>
              <a:rPr lang="en-US" altLang="en-US" dirty="0">
                <a:effectLst>
                  <a:outerShdw blurRad="38100" dist="38100" dir="2700000" algn="tl">
                    <a:srgbClr val="000000"/>
                  </a:outerShdw>
                </a:effectLst>
              </a:rPr>
              <a:t>. Who are you that you should be afraid Of a man who will die, And of the son of a man who will be made like grass?  </a:t>
            </a:r>
          </a:p>
        </p:txBody>
      </p:sp>
    </p:spTree>
    <p:extLst>
      <p:ext uri="{BB962C8B-B14F-4D97-AF65-F5344CB8AC3E}">
        <p14:creationId xmlns:p14="http://schemas.microsoft.com/office/powerpoint/2010/main" val="1310006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help us grow in our service</a:t>
            </a:r>
          </a:p>
        </p:txBody>
      </p:sp>
      <p:sp>
        <p:nvSpPr>
          <p:cNvPr id="7171" name="Rectangle 3"/>
          <p:cNvSpPr>
            <a:spLocks noGrp="1" noChangeArrowheads="1"/>
          </p:cNvSpPr>
          <p:nvPr>
            <p:ph type="body" idx="1"/>
          </p:nvPr>
        </p:nvSpPr>
        <p:spPr/>
        <p:txBody>
          <a:bodyPr/>
          <a:lstStyle/>
          <a:p>
            <a:r>
              <a:rPr lang="en-US" altLang="en-US" sz="3000" dirty="0">
                <a:effectLst>
                  <a:outerShdw blurRad="38100" dist="38100" dir="2700000" algn="tl">
                    <a:srgbClr val="000000"/>
                  </a:outerShdw>
                </a:effectLst>
              </a:rPr>
              <a:t>9 As it is written: "He has dispersed abroad, He has given to the poor; His righteousness endures forever."  10 Now may He who supplies seed to the sower, and bread for food, supply and multiply the seed you have sown and increase the fruits of your righteousness,  11 while you are enriched in everything for all liberality, which causes thanksgiving through us to God.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752148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 offers to help us grow in our service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May we never be satisfied with a casual commitment and service.</a:t>
            </a:r>
          </a:p>
          <a:p>
            <a:r>
              <a:rPr lang="en-US" altLang="en-US" dirty="0">
                <a:effectLst>
                  <a:outerShdw blurRad="38100" dist="38100" dir="2700000" algn="tl">
                    <a:srgbClr val="000000"/>
                  </a:outerShdw>
                </a:effectLst>
              </a:rPr>
              <a:t>When we follow Christ, we will find real meaning in serving others. One of the                worst things that can happen to us is for us to find worldly comfort!</a:t>
            </a:r>
          </a:p>
          <a:p>
            <a:r>
              <a:rPr lang="en-US" altLang="en-US" dirty="0">
                <a:effectLst>
                  <a:outerShdw blurRad="38100" dist="38100" dir="2700000" algn="tl">
                    <a:srgbClr val="000000"/>
                  </a:outerShdw>
                </a:effectLst>
              </a:rPr>
              <a:t>Will we open our hearts to the perfect aid of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877311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13 And </a:t>
            </a:r>
            <a:r>
              <a:rPr lang="en-US" altLang="en-US" u="sng" dirty="0">
                <a:effectLst>
                  <a:outerShdw blurRad="38100" dist="38100" dir="2700000" algn="tl">
                    <a:srgbClr val="000000"/>
                  </a:outerShdw>
                </a:effectLst>
              </a:rPr>
              <a:t>you forget the LORD your Maker</a:t>
            </a:r>
            <a:r>
              <a:rPr lang="en-US" altLang="en-US" dirty="0">
                <a:effectLst>
                  <a:outerShdw blurRad="38100" dist="38100" dir="2700000" algn="tl">
                    <a:srgbClr val="000000"/>
                  </a:outerShdw>
                </a:effectLst>
              </a:rPr>
              <a:t>, Who stretched out the heavens And laid the foundations of the earth; You have feared continually every day Because of the fury of the oppressor, When he has prepared to destroy. And where is the fury of the oppressor?</a:t>
            </a:r>
          </a:p>
        </p:txBody>
      </p:sp>
    </p:spTree>
    <p:extLst>
      <p:ext uri="{BB962C8B-B14F-4D97-AF65-F5344CB8AC3E}">
        <p14:creationId xmlns:p14="http://schemas.microsoft.com/office/powerpoint/2010/main" val="18253336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Whenever God offers a promise of aid we should urgently listen!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2:16</a:t>
            </a:r>
            <a:r>
              <a:rPr lang="en-US" altLang="en-US" dirty="0">
                <a:effectLst>
                  <a:outerShdw blurRad="38100" dist="38100" dir="2700000" algn="tl">
                    <a:srgbClr val="000000"/>
                  </a:outerShdw>
                </a:effectLst>
              </a:rPr>
              <a:t>  - For indeed He does not give aid to angels, but </a:t>
            </a:r>
            <a:r>
              <a:rPr lang="en-US" altLang="en-US" u="sng" dirty="0">
                <a:effectLst>
                  <a:outerShdw blurRad="38100" dist="38100" dir="2700000" algn="tl">
                    <a:srgbClr val="000000"/>
                  </a:outerShdw>
                </a:effectLst>
              </a:rPr>
              <a:t>He does give aid to the seed of Abraham</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4371317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8668</TotalTime>
  <Words>3639</Words>
  <Application>Microsoft Office PowerPoint</Application>
  <PresentationFormat>On-screen Show (4:3)</PresentationFormat>
  <Paragraphs>232</Paragraphs>
  <Slides>71</Slides>
  <Notes>71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71</vt:i4>
      </vt:variant>
    </vt:vector>
  </HeadingPairs>
  <TitlesOfParts>
    <vt:vector size="73" baseType="lpstr">
      <vt:lpstr>Arial</vt:lpstr>
      <vt:lpstr>Default Design</vt:lpstr>
      <vt:lpstr>When God Offers His Aid  </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Whenever God offers a promise of aid we should urgently listen!</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deliver us from temptation that overwhelms</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provide our true needs and thus to deliver us from worry</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deliver us from Satan </vt:lpstr>
      <vt:lpstr>God offers to help us grow in our service</vt:lpstr>
      <vt:lpstr>God offers to help us grow in our service</vt:lpstr>
      <vt:lpstr>God offers to help us grow in our service</vt:lpstr>
      <vt:lpstr>God offers to help us grow in our service</vt:lpstr>
      <vt:lpstr>God offers to help us grow in our service</vt:lpstr>
      <vt:lpstr>God offers to help us grow in our service</vt:lpstr>
      <vt:lpstr>God offers to help us grow in our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 Rouse</cp:lastModifiedBy>
  <cp:revision>145</cp:revision>
  <dcterms:created xsi:type="dcterms:W3CDTF">2011-01-22T21:17:58Z</dcterms:created>
  <dcterms:modified xsi:type="dcterms:W3CDTF">2019-11-17T15:24:32Z</dcterms:modified>
</cp:coreProperties>
</file>