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sldIdLst>
    <p:sldId id="256" r:id="rId2"/>
    <p:sldId id="258" r:id="rId3"/>
    <p:sldId id="1487" r:id="rId4"/>
    <p:sldId id="1488" r:id="rId5"/>
    <p:sldId id="1489" r:id="rId6"/>
    <p:sldId id="1490" r:id="rId7"/>
    <p:sldId id="1426" r:id="rId8"/>
    <p:sldId id="1491" r:id="rId9"/>
    <p:sldId id="1492" r:id="rId10"/>
    <p:sldId id="1493" r:id="rId11"/>
    <p:sldId id="1494" r:id="rId12"/>
    <p:sldId id="1495" r:id="rId13"/>
    <p:sldId id="1352" r:id="rId14"/>
    <p:sldId id="1496" r:id="rId15"/>
    <p:sldId id="1497" r:id="rId16"/>
    <p:sldId id="1498" r:id="rId17"/>
    <p:sldId id="1499" r:id="rId18"/>
    <p:sldId id="1500" r:id="rId19"/>
    <p:sldId id="1501" r:id="rId20"/>
    <p:sldId id="1502" r:id="rId21"/>
    <p:sldId id="1503" r:id="rId22"/>
    <p:sldId id="1504" r:id="rId23"/>
    <p:sldId id="1505" r:id="rId24"/>
    <p:sldId id="1506" r:id="rId25"/>
    <p:sldId id="1507" r:id="rId26"/>
    <p:sldId id="1508" r:id="rId27"/>
    <p:sldId id="1509" r:id="rId28"/>
    <p:sldId id="1510" r:id="rId29"/>
    <p:sldId id="1511" r:id="rId30"/>
    <p:sldId id="1512" r:id="rId31"/>
    <p:sldId id="1513" r:id="rId32"/>
    <p:sldId id="1514" r:id="rId33"/>
    <p:sldId id="1515" r:id="rId34"/>
    <p:sldId id="1516" r:id="rId35"/>
    <p:sldId id="1452" r:id="rId36"/>
    <p:sldId id="1517" r:id="rId37"/>
    <p:sldId id="1518" r:id="rId38"/>
    <p:sldId id="1519" r:id="rId39"/>
    <p:sldId id="1520" r:id="rId40"/>
    <p:sldId id="1521" r:id="rId41"/>
    <p:sldId id="1522" r:id="rId42"/>
    <p:sldId id="1523" r:id="rId43"/>
    <p:sldId id="1524" r:id="rId44"/>
    <p:sldId id="1525" r:id="rId45"/>
    <p:sldId id="1453" r:id="rId46"/>
    <p:sldId id="1526" r:id="rId47"/>
    <p:sldId id="1527" r:id="rId48"/>
    <p:sldId id="1528" r:id="rId49"/>
    <p:sldId id="1529" r:id="rId50"/>
    <p:sldId id="1530" r:id="rId51"/>
    <p:sldId id="1531" r:id="rId52"/>
    <p:sldId id="1532" r:id="rId53"/>
    <p:sldId id="1542" r:id="rId54"/>
    <p:sldId id="1533" r:id="rId55"/>
    <p:sldId id="1534" r:id="rId56"/>
    <p:sldId id="1535" r:id="rId57"/>
    <p:sldId id="1536" r:id="rId58"/>
    <p:sldId id="1537" r:id="rId59"/>
    <p:sldId id="1538" r:id="rId60"/>
    <p:sldId id="1539" r:id="rId61"/>
    <p:sldId id="1540" r:id="rId62"/>
    <p:sldId id="1541" r:id="rId63"/>
    <p:sldId id="1543" r:id="rId64"/>
    <p:sldId id="1544" r:id="rId65"/>
    <p:sldId id="1545" r:id="rId66"/>
    <p:sldId id="1546" r:id="rId67"/>
    <p:sldId id="1547" r:id="rId68"/>
    <p:sldId id="1548" r:id="rId69"/>
    <p:sldId id="1549" r:id="rId70"/>
    <p:sldId id="1550" r:id="rId7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660066"/>
    <a:srgbClr val="003300"/>
    <a:srgbClr val="000066"/>
    <a:srgbClr val="A50021"/>
    <a:srgbClr val="5B0A01"/>
    <a:srgbClr val="43193F"/>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5" autoAdjust="0"/>
    <p:restoredTop sz="86491" autoAdjust="0"/>
  </p:normalViewPr>
  <p:slideViewPr>
    <p:cSldViewPr>
      <p:cViewPr varScale="1">
        <p:scale>
          <a:sx n="86" d="100"/>
          <a:sy n="86" d="100"/>
        </p:scale>
        <p:origin x="1406" y="62"/>
      </p:cViewPr>
      <p:guideLst>
        <p:guide orient="horz" pos="2160"/>
        <p:guide pos="2880"/>
      </p:guideLst>
    </p:cSldViewPr>
  </p:slideViewPr>
  <p:outlineViewPr>
    <p:cViewPr>
      <p:scale>
        <a:sx n="33" d="100"/>
        <a:sy n="33" d="100"/>
      </p:scale>
      <p:origin x="192" y="178854"/>
    </p:cViewPr>
  </p:outlineViewPr>
  <p:notesTextViewPr>
    <p:cViewPr>
      <p:scale>
        <a:sx n="100" d="100"/>
        <a:sy n="100" d="100"/>
      </p:scale>
      <p:origin x="0" y="0"/>
    </p:cViewPr>
  </p:notesTextViewPr>
  <p:sorterViewPr>
    <p:cViewPr>
      <p:scale>
        <a:sx n="66" d="100"/>
        <a:sy n="66" d="100"/>
      </p:scale>
      <p:origin x="0" y="504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E2A4246-FEC8-4CA3-8B43-B17F7ECCB684}" type="slidenum">
              <a:rPr lang="en-US"/>
              <a:pPr>
                <a:defRPr/>
              </a:pPr>
              <a:t>‹#›</a:t>
            </a:fld>
            <a:endParaRPr lang="en-US"/>
          </a:p>
        </p:txBody>
      </p:sp>
    </p:spTree>
    <p:extLst>
      <p:ext uri="{BB962C8B-B14F-4D97-AF65-F5344CB8AC3E}">
        <p14:creationId xmlns:p14="http://schemas.microsoft.com/office/powerpoint/2010/main" val="27037245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a:ln/>
        </p:spPr>
      </p:sp>
      <p:sp>
        <p:nvSpPr>
          <p:cNvPr id="15362"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363"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44C85ED7-A3B1-4DC2-BB48-736A1A8264F1}" type="slidenum">
              <a:rPr lang="en-US" altLang="en-US" smtClean="0"/>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13</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14</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15</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16</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17</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18</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19</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20</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21</a:t>
            </a:fld>
            <a:endParaRPr lang="en-US"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22</a:t>
            </a:fld>
            <a:endParaRPr lang="en-US"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23</a:t>
            </a:fld>
            <a:endParaRPr lang="en-US" alt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24</a:t>
            </a:fld>
            <a:endParaRPr lang="en-US" alt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25</a:t>
            </a:fld>
            <a:endParaRPr lang="en-US" alt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26</a:t>
            </a:fld>
            <a:endParaRPr lang="en-US" alt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27</a:t>
            </a:fld>
            <a:endParaRPr lang="en-US" alt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28</a:t>
            </a:fld>
            <a:endParaRPr lang="en-US" alt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29</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30</a:t>
            </a:fld>
            <a:endParaRPr lang="en-US" altLang="en-US"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31</a:t>
            </a:fld>
            <a:endParaRPr lang="en-US" alt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32</a:t>
            </a:fld>
            <a:endParaRPr lang="en-US" alt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33</a:t>
            </a:fld>
            <a:endParaRPr lang="en-US" alt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34</a:t>
            </a:fld>
            <a:endParaRPr lang="en-US" alt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35</a:t>
            </a:fld>
            <a:endParaRPr lang="en-US" altLang="en-US"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36</a:t>
            </a:fld>
            <a:endParaRPr lang="en-US" altLang="en-US"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37</a:t>
            </a:fld>
            <a:endParaRPr lang="en-US" altLang="en-US" sz="12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38</a:t>
            </a:fld>
            <a:endParaRPr lang="en-US" altLang="en-US" sz="120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39</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a:t>
            </a:fld>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40</a:t>
            </a:fld>
            <a:endParaRPr lang="en-US" altLang="en-US" sz="120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41</a:t>
            </a:fld>
            <a:endParaRPr lang="en-US" altLang="en-US" sz="120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42</a:t>
            </a:fld>
            <a:endParaRPr lang="en-US" altLang="en-US" sz="120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43</a:t>
            </a:fld>
            <a:endParaRPr lang="en-US" altLang="en-US" sz="120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44</a:t>
            </a:fld>
            <a:endParaRPr lang="en-US" altLang="en-US" sz="120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45</a:t>
            </a:fld>
            <a:endParaRPr lang="en-US" altLang="en-US" sz="120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46</a:t>
            </a:fld>
            <a:endParaRPr lang="en-US" altLang="en-US" sz="120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47</a:t>
            </a:fld>
            <a:endParaRPr lang="en-US" altLang="en-US" sz="120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48</a:t>
            </a:fld>
            <a:endParaRPr lang="en-US" altLang="en-US" sz="120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49</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a:t>
            </a:fld>
            <a:endParaRPr lang="en-US"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50</a:t>
            </a:fld>
            <a:endParaRPr lang="en-US" altLang="en-US" sz="120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51</a:t>
            </a:fld>
            <a:endParaRPr lang="en-US" altLang="en-US" sz="120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52</a:t>
            </a:fld>
            <a:endParaRPr lang="en-US" altLang="en-US" sz="120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53</a:t>
            </a:fld>
            <a:endParaRPr lang="en-US" altLang="en-US" sz="1200"/>
          </a:p>
        </p:txBody>
      </p:sp>
    </p:spTree>
    <p:extLst>
      <p:ext uri="{BB962C8B-B14F-4D97-AF65-F5344CB8AC3E}">
        <p14:creationId xmlns:p14="http://schemas.microsoft.com/office/powerpoint/2010/main" val="195748727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54</a:t>
            </a:fld>
            <a:endParaRPr lang="en-US" altLang="en-US" sz="120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55</a:t>
            </a:fld>
            <a:endParaRPr lang="en-US" altLang="en-US" sz="120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56</a:t>
            </a:fld>
            <a:endParaRPr lang="en-US" altLang="en-US" sz="120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57</a:t>
            </a:fld>
            <a:endParaRPr lang="en-US" altLang="en-US" sz="120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58</a:t>
            </a:fld>
            <a:endParaRPr lang="en-US" altLang="en-US" sz="120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59</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a:t>
            </a:fld>
            <a:endParaRPr lang="en-US" alt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60</a:t>
            </a:fld>
            <a:endParaRPr lang="en-US" altLang="en-US" sz="120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61</a:t>
            </a:fld>
            <a:endParaRPr lang="en-US" altLang="en-US" sz="120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62</a:t>
            </a:fld>
            <a:endParaRPr lang="en-US" altLang="en-US" sz="120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63</a:t>
            </a:fld>
            <a:endParaRPr lang="en-US" altLang="en-US" sz="1200"/>
          </a:p>
        </p:txBody>
      </p:sp>
    </p:spTree>
    <p:extLst>
      <p:ext uri="{BB962C8B-B14F-4D97-AF65-F5344CB8AC3E}">
        <p14:creationId xmlns:p14="http://schemas.microsoft.com/office/powerpoint/2010/main" val="169121738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64</a:t>
            </a:fld>
            <a:endParaRPr lang="en-US" altLang="en-US" sz="1200"/>
          </a:p>
        </p:txBody>
      </p:sp>
    </p:spTree>
    <p:extLst>
      <p:ext uri="{BB962C8B-B14F-4D97-AF65-F5344CB8AC3E}">
        <p14:creationId xmlns:p14="http://schemas.microsoft.com/office/powerpoint/2010/main" val="414779838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65</a:t>
            </a:fld>
            <a:endParaRPr lang="en-US" altLang="en-US" sz="1200"/>
          </a:p>
        </p:txBody>
      </p:sp>
    </p:spTree>
    <p:extLst>
      <p:ext uri="{BB962C8B-B14F-4D97-AF65-F5344CB8AC3E}">
        <p14:creationId xmlns:p14="http://schemas.microsoft.com/office/powerpoint/2010/main" val="395748021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66</a:t>
            </a:fld>
            <a:endParaRPr lang="en-US" altLang="en-US" sz="1200"/>
          </a:p>
        </p:txBody>
      </p:sp>
    </p:spTree>
    <p:extLst>
      <p:ext uri="{BB962C8B-B14F-4D97-AF65-F5344CB8AC3E}">
        <p14:creationId xmlns:p14="http://schemas.microsoft.com/office/powerpoint/2010/main" val="399858379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67</a:t>
            </a:fld>
            <a:endParaRPr lang="en-US" altLang="en-US" sz="1200"/>
          </a:p>
        </p:txBody>
      </p:sp>
    </p:spTree>
    <p:extLst>
      <p:ext uri="{BB962C8B-B14F-4D97-AF65-F5344CB8AC3E}">
        <p14:creationId xmlns:p14="http://schemas.microsoft.com/office/powerpoint/2010/main" val="291218537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68</a:t>
            </a:fld>
            <a:endParaRPr lang="en-US" altLang="en-US" sz="1200"/>
          </a:p>
        </p:txBody>
      </p:sp>
    </p:spTree>
    <p:extLst>
      <p:ext uri="{BB962C8B-B14F-4D97-AF65-F5344CB8AC3E}">
        <p14:creationId xmlns:p14="http://schemas.microsoft.com/office/powerpoint/2010/main" val="272092711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69</a:t>
            </a:fld>
            <a:endParaRPr lang="en-US" altLang="en-US" sz="1200"/>
          </a:p>
        </p:txBody>
      </p:sp>
    </p:spTree>
    <p:extLst>
      <p:ext uri="{BB962C8B-B14F-4D97-AF65-F5344CB8AC3E}">
        <p14:creationId xmlns:p14="http://schemas.microsoft.com/office/powerpoint/2010/main" val="2805655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a:t>
            </a:fld>
            <a:endParaRPr lang="en-US" alt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87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073CA36-7771-44CF-B183-7B235684A7FA}" type="slidenum">
              <a:rPr lang="en-US" altLang="en-US" sz="1200"/>
              <a:pPr algn="r"/>
              <a:t>70</a:t>
            </a:fld>
            <a:endParaRPr lang="en-US" altLang="en-US" sz="1200"/>
          </a:p>
        </p:txBody>
      </p:sp>
    </p:spTree>
    <p:extLst>
      <p:ext uri="{BB962C8B-B14F-4D97-AF65-F5344CB8AC3E}">
        <p14:creationId xmlns:p14="http://schemas.microsoft.com/office/powerpoint/2010/main" val="2825171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AA1244-A470-41F3-A70B-7E01B76EF31A}" type="slidenum">
              <a:rPr lang="en-US"/>
              <a:pPr>
                <a:defRPr/>
              </a:pPr>
              <a:t>‹#›</a:t>
            </a:fld>
            <a:endParaRPr lang="en-US"/>
          </a:p>
        </p:txBody>
      </p:sp>
    </p:spTree>
    <p:extLst>
      <p:ext uri="{BB962C8B-B14F-4D97-AF65-F5344CB8AC3E}">
        <p14:creationId xmlns:p14="http://schemas.microsoft.com/office/powerpoint/2010/main" val="3843590718"/>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CDB6FD-A518-447D-B417-EEE0E509FAB1}" type="slidenum">
              <a:rPr lang="en-US"/>
              <a:pPr>
                <a:defRPr/>
              </a:pPr>
              <a:t>‹#›</a:t>
            </a:fld>
            <a:endParaRPr lang="en-US"/>
          </a:p>
        </p:txBody>
      </p:sp>
    </p:spTree>
    <p:extLst>
      <p:ext uri="{BB962C8B-B14F-4D97-AF65-F5344CB8AC3E}">
        <p14:creationId xmlns:p14="http://schemas.microsoft.com/office/powerpoint/2010/main" val="1328824510"/>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0BFF41-C4FB-46ED-8942-A62BCED9B29B}" type="slidenum">
              <a:rPr lang="en-US"/>
              <a:pPr>
                <a:defRPr/>
              </a:pPr>
              <a:t>‹#›</a:t>
            </a:fld>
            <a:endParaRPr lang="en-US"/>
          </a:p>
        </p:txBody>
      </p:sp>
    </p:spTree>
    <p:extLst>
      <p:ext uri="{BB962C8B-B14F-4D97-AF65-F5344CB8AC3E}">
        <p14:creationId xmlns:p14="http://schemas.microsoft.com/office/powerpoint/2010/main" val="2950833542"/>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7AC51E-70D9-463A-BEC1-C7DAB7A56880}" type="slidenum">
              <a:rPr lang="en-US"/>
              <a:pPr>
                <a:defRPr/>
              </a:pPr>
              <a:t>‹#›</a:t>
            </a:fld>
            <a:endParaRPr lang="en-US"/>
          </a:p>
        </p:txBody>
      </p:sp>
    </p:spTree>
    <p:extLst>
      <p:ext uri="{BB962C8B-B14F-4D97-AF65-F5344CB8AC3E}">
        <p14:creationId xmlns:p14="http://schemas.microsoft.com/office/powerpoint/2010/main" val="489309300"/>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D70CF3-1FE5-4658-83F2-D09BEF0BEAFF}" type="slidenum">
              <a:rPr lang="en-US"/>
              <a:pPr>
                <a:defRPr/>
              </a:pPr>
              <a:t>‹#›</a:t>
            </a:fld>
            <a:endParaRPr lang="en-US"/>
          </a:p>
        </p:txBody>
      </p:sp>
    </p:spTree>
    <p:extLst>
      <p:ext uri="{BB962C8B-B14F-4D97-AF65-F5344CB8AC3E}">
        <p14:creationId xmlns:p14="http://schemas.microsoft.com/office/powerpoint/2010/main" val="2893804837"/>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3AB973-E4A0-4637-AE91-73B04B2C79E5}" type="slidenum">
              <a:rPr lang="en-US"/>
              <a:pPr>
                <a:defRPr/>
              </a:pPr>
              <a:t>‹#›</a:t>
            </a:fld>
            <a:endParaRPr lang="en-US"/>
          </a:p>
        </p:txBody>
      </p:sp>
    </p:spTree>
    <p:extLst>
      <p:ext uri="{BB962C8B-B14F-4D97-AF65-F5344CB8AC3E}">
        <p14:creationId xmlns:p14="http://schemas.microsoft.com/office/powerpoint/2010/main" val="2777396269"/>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AC0487-C50C-4CD4-B15C-203AF899F147}" type="slidenum">
              <a:rPr lang="en-US"/>
              <a:pPr>
                <a:defRPr/>
              </a:pPr>
              <a:t>‹#›</a:t>
            </a:fld>
            <a:endParaRPr lang="en-US"/>
          </a:p>
        </p:txBody>
      </p:sp>
    </p:spTree>
    <p:extLst>
      <p:ext uri="{BB962C8B-B14F-4D97-AF65-F5344CB8AC3E}">
        <p14:creationId xmlns:p14="http://schemas.microsoft.com/office/powerpoint/2010/main" val="2604585791"/>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68EBD43-0B92-4F62-A918-5812C82C788A}" type="slidenum">
              <a:rPr lang="en-US"/>
              <a:pPr>
                <a:defRPr/>
              </a:pPr>
              <a:t>‹#›</a:t>
            </a:fld>
            <a:endParaRPr lang="en-US"/>
          </a:p>
        </p:txBody>
      </p:sp>
    </p:spTree>
    <p:extLst>
      <p:ext uri="{BB962C8B-B14F-4D97-AF65-F5344CB8AC3E}">
        <p14:creationId xmlns:p14="http://schemas.microsoft.com/office/powerpoint/2010/main" val="2437153567"/>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305963F-6C30-453B-BFAC-2E6683060862}" type="slidenum">
              <a:rPr lang="en-US"/>
              <a:pPr>
                <a:defRPr/>
              </a:pPr>
              <a:t>‹#›</a:t>
            </a:fld>
            <a:endParaRPr lang="en-US"/>
          </a:p>
        </p:txBody>
      </p:sp>
    </p:spTree>
    <p:extLst>
      <p:ext uri="{BB962C8B-B14F-4D97-AF65-F5344CB8AC3E}">
        <p14:creationId xmlns:p14="http://schemas.microsoft.com/office/powerpoint/2010/main" val="2061804473"/>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8E3354-8B17-4D7B-96D6-FB9EF6D4F6B7}" type="slidenum">
              <a:rPr lang="en-US"/>
              <a:pPr>
                <a:defRPr/>
              </a:pPr>
              <a:t>‹#›</a:t>
            </a:fld>
            <a:endParaRPr lang="en-US"/>
          </a:p>
        </p:txBody>
      </p:sp>
    </p:spTree>
    <p:extLst>
      <p:ext uri="{BB962C8B-B14F-4D97-AF65-F5344CB8AC3E}">
        <p14:creationId xmlns:p14="http://schemas.microsoft.com/office/powerpoint/2010/main" val="1107831794"/>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B69EBC-9BF7-4CF4-968F-3EF0823E75BE}" type="slidenum">
              <a:rPr lang="en-US"/>
              <a:pPr>
                <a:defRPr/>
              </a:pPr>
              <a:t>‹#›</a:t>
            </a:fld>
            <a:endParaRPr lang="en-US"/>
          </a:p>
        </p:txBody>
      </p:sp>
    </p:spTree>
    <p:extLst>
      <p:ext uri="{BB962C8B-B14F-4D97-AF65-F5344CB8AC3E}">
        <p14:creationId xmlns:p14="http://schemas.microsoft.com/office/powerpoint/2010/main" val="573042649"/>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80CACC0-6442-491E-92AD-AC4CD77D387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pull dir="r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sz="4000" b="1" i="1" dirty="0">
                <a:effectLst>
                  <a:outerShdw blurRad="38100" dist="38100" dir="2700000" algn="tl">
                    <a:srgbClr val="000000"/>
                  </a:outerShdw>
                </a:effectLst>
              </a:rPr>
              <a:t>God’s Grace, Transgender Identity and Homosexuality</a:t>
            </a:r>
            <a:endParaRPr lang="en-US" altLang="en-US" sz="3200" b="1" dirty="0">
              <a:effectLst>
                <a:outerShdw blurRad="38100" dist="38100" dir="2700000" algn="tl">
                  <a:srgbClr val="000000"/>
                </a:outerShdw>
              </a:effectLst>
            </a:endParaRPr>
          </a:p>
        </p:txBody>
      </p:sp>
      <p:sp>
        <p:nvSpPr>
          <p:cNvPr id="14338" name="Rectangle 3"/>
          <p:cNvSpPr>
            <a:spLocks noGrp="1" noChangeArrowheads="1"/>
          </p:cNvSpPr>
          <p:nvPr>
            <p:ph type="subTitle" idx="1"/>
          </p:nvPr>
        </p:nvSpPr>
        <p:spPr/>
        <p:txBody>
          <a:bodyPr/>
          <a:lstStyle/>
          <a:p>
            <a:pPr eaLnBrk="1" hangingPunct="1"/>
            <a:endParaRPr lang="en-US" altLang="en-US"/>
          </a:p>
        </p:txBody>
      </p:sp>
    </p:spTree>
  </p:cSld>
  <p:clrMapOvr>
    <a:masterClrMapping/>
  </p:clrMapOvr>
  <p:transition>
    <p:pull dir="rd"/>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real world as revealed by God’s grace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Because </a:t>
            </a:r>
            <a:r>
              <a:rPr lang="en-US" altLang="en-US" u="sng" dirty="0">
                <a:effectLst>
                  <a:outerShdw blurRad="38100" dist="38100" dir="2700000" algn="tl">
                    <a:srgbClr val="000000"/>
                  </a:outerShdw>
                </a:effectLst>
              </a:rPr>
              <a:t>God is holy</a:t>
            </a:r>
            <a:r>
              <a:rPr lang="en-US" altLang="en-US" dirty="0">
                <a:effectLst>
                  <a:outerShdw blurRad="38100" dist="38100" dir="2700000" algn="tl">
                    <a:srgbClr val="000000"/>
                  </a:outerShdw>
                </a:effectLst>
              </a:rPr>
              <a:t> there are thoughts, actions and teachings that must be                changed. Sexual practices </a:t>
            </a:r>
            <a:r>
              <a:rPr lang="en-US" altLang="en-US" i="1" u="sng" dirty="0">
                <a:effectLst>
                  <a:outerShdw blurRad="38100" dist="38100" dir="2700000" algn="tl">
                    <a:srgbClr val="000000"/>
                  </a:outerShdw>
                </a:effectLst>
              </a:rPr>
              <a:t>are one of many issues</a:t>
            </a:r>
            <a:r>
              <a:rPr lang="en-US" altLang="en-US" dirty="0">
                <a:effectLst>
                  <a:outerShdw blurRad="38100" dist="38100" dir="2700000" algn="tl">
                    <a:srgbClr val="000000"/>
                  </a:outerShdw>
                </a:effectLst>
              </a:rPr>
              <a:t> that grace teaches us about.</a:t>
            </a:r>
          </a:p>
          <a:p>
            <a:r>
              <a:rPr lang="en-US" altLang="en-US" dirty="0">
                <a:effectLst>
                  <a:outerShdw blurRad="38100" dist="38100" dir="2700000" algn="tl">
                    <a:srgbClr val="000000"/>
                  </a:outerShdw>
                </a:effectLst>
              </a:rPr>
              <a:t>God’s grace frees us from a prison of </a:t>
            </a:r>
            <a:r>
              <a:rPr lang="en-US" altLang="en-US" i="1" u="sng" dirty="0">
                <a:effectLst>
                  <a:outerShdw blurRad="38100" dist="38100" dir="2700000" algn="tl">
                    <a:srgbClr val="000000"/>
                  </a:outerShdw>
                </a:effectLst>
              </a:rPr>
              <a:t>darkness and rejection</a:t>
            </a:r>
            <a:r>
              <a:rPr lang="en-US" altLang="en-US" dirty="0">
                <a:effectLst>
                  <a:outerShdw blurRad="38100" dist="38100" dir="2700000" algn="tl">
                    <a:srgbClr val="000000"/>
                  </a:outerShdw>
                </a:effectLst>
              </a:rPr>
              <a:t> to light and freedom. </a:t>
            </a:r>
            <a:r>
              <a:rPr lang="en-US" altLang="en-US" b="1" dirty="0">
                <a:effectLst>
                  <a:outerShdw blurRad="38100" dist="38100" dir="2700000" algn="tl">
                    <a:srgbClr val="000000"/>
                  </a:outerShdw>
                </a:effectLst>
              </a:rPr>
              <a:t>(Titus 3:3-6)</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0408395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real world as revealed by God’s grace</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Titus 3:3-6</a:t>
            </a:r>
            <a:r>
              <a:rPr lang="en-US" altLang="en-US" dirty="0">
                <a:effectLst>
                  <a:outerShdw blurRad="38100" dist="38100" dir="2700000" algn="tl">
                    <a:srgbClr val="000000"/>
                  </a:outerShdw>
                </a:effectLst>
              </a:rPr>
              <a:t>  - For we ourselves were also once foolish, disobedient, deceived, </a:t>
            </a:r>
            <a:r>
              <a:rPr lang="en-US" altLang="en-US" u="sng" dirty="0">
                <a:effectLst>
                  <a:outerShdw blurRad="38100" dist="38100" dir="2700000" algn="tl">
                    <a:srgbClr val="000000"/>
                  </a:outerShdw>
                </a:effectLst>
              </a:rPr>
              <a:t>serving various lusts</a:t>
            </a:r>
            <a:r>
              <a:rPr lang="en-US" altLang="en-US" dirty="0">
                <a:effectLst>
                  <a:outerShdw blurRad="38100" dist="38100" dir="2700000" algn="tl">
                    <a:srgbClr val="000000"/>
                  </a:outerShdw>
                </a:effectLst>
              </a:rPr>
              <a:t> and pleasures, living </a:t>
            </a:r>
            <a:r>
              <a:rPr lang="en-US" altLang="en-US" u="sng" dirty="0">
                <a:effectLst>
                  <a:outerShdw blurRad="38100" dist="38100" dir="2700000" algn="tl">
                    <a:srgbClr val="000000"/>
                  </a:outerShdw>
                </a:effectLst>
              </a:rPr>
              <a:t>in malice and envy</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hateful and hating one another</a:t>
            </a:r>
            <a:r>
              <a:rPr lang="en-US" altLang="en-US" dirty="0">
                <a:effectLst>
                  <a:outerShdw blurRad="38100" dist="38100" dir="2700000" algn="tl">
                    <a:srgbClr val="000000"/>
                  </a:outerShdw>
                </a:effectLst>
              </a:rPr>
              <a:t>.  4 But when the kindness and the love of God our Savior toward man appeared,  5 not by works of righteousness which we have done, but according to His mercy He saved us….</a:t>
            </a:r>
          </a:p>
        </p:txBody>
      </p:sp>
    </p:spTree>
    <p:extLst>
      <p:ext uri="{BB962C8B-B14F-4D97-AF65-F5344CB8AC3E}">
        <p14:creationId xmlns:p14="http://schemas.microsoft.com/office/powerpoint/2010/main" val="42863885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real world as revealed by God’s grace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Good relationships are built </a:t>
            </a:r>
            <a:r>
              <a:rPr lang="en-US" altLang="en-US" i="1" u="sng" dirty="0">
                <a:effectLst>
                  <a:outerShdw blurRad="38100" dist="38100" dir="2700000" algn="tl">
                    <a:srgbClr val="000000"/>
                  </a:outerShdw>
                </a:effectLst>
              </a:rPr>
              <a:t>by honesty, love, patience</a:t>
            </a:r>
            <a:r>
              <a:rPr lang="en-US" altLang="en-US" dirty="0">
                <a:effectLst>
                  <a:outerShdw blurRad="38100" dist="38100" dir="2700000" algn="tl">
                    <a:srgbClr val="000000"/>
                  </a:outerShdw>
                </a:effectLst>
              </a:rPr>
              <a:t> – others put 1st as directed by God. </a:t>
            </a:r>
            <a:r>
              <a:rPr lang="en-US" altLang="en-US" i="1" u="sng" dirty="0">
                <a:effectLst>
                  <a:outerShdw blurRad="38100" dist="38100" dir="2700000" algn="tl">
                    <a:srgbClr val="000000"/>
                  </a:outerShdw>
                </a:effectLst>
              </a:rPr>
              <a:t>Self or God</a:t>
            </a:r>
            <a:r>
              <a:rPr lang="en-US" altLang="en-US" dirty="0">
                <a:effectLst>
                  <a:outerShdw blurRad="38100" dist="38100" dir="2700000" algn="tl">
                    <a:srgbClr val="000000"/>
                  </a:outerShdw>
                </a:effectLst>
              </a:rPr>
              <a:t>? The difference is like night and day.</a:t>
            </a:r>
          </a:p>
          <a:p>
            <a:r>
              <a:rPr lang="en-US" altLang="en-US" i="1" u="sng" dirty="0">
                <a:effectLst>
                  <a:outerShdw blurRad="38100" dist="38100" dir="2700000" algn="tl">
                    <a:srgbClr val="000000"/>
                  </a:outerShdw>
                </a:effectLst>
              </a:rPr>
              <a:t>My heart aches</a:t>
            </a:r>
            <a:r>
              <a:rPr lang="en-US" altLang="en-US" dirty="0">
                <a:effectLst>
                  <a:outerShdw blurRad="38100" dist="38100" dir="2700000" algn="tl">
                    <a:srgbClr val="000000"/>
                  </a:outerShdw>
                </a:effectLst>
              </a:rPr>
              <a:t> for those caught in these deceptive, sexual snares. There is a better way!</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0727717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God’s grace and homosexual behavior</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The first step is </a:t>
            </a:r>
            <a:r>
              <a:rPr lang="en-US" altLang="en-US" i="1" u="sng" dirty="0">
                <a:effectLst>
                  <a:outerShdw blurRad="38100" dist="38100" dir="2700000" algn="tl">
                    <a:srgbClr val="000000"/>
                  </a:outerShdw>
                </a:effectLst>
              </a:rPr>
              <a:t>a rejection of God</a:t>
            </a:r>
            <a:r>
              <a:rPr lang="en-US" altLang="en-US" dirty="0">
                <a:effectLst>
                  <a:outerShdw blurRad="38100" dist="38100" dir="2700000" algn="tl">
                    <a:srgbClr val="000000"/>
                  </a:outerShdw>
                </a:effectLst>
              </a:rPr>
              <a:t> and His rule over men. </a:t>
            </a:r>
            <a:r>
              <a:rPr lang="en-US" altLang="en-US" b="1" dirty="0">
                <a:effectLst>
                  <a:outerShdw blurRad="38100" dist="38100" dir="2700000" algn="tl">
                    <a:srgbClr val="000000"/>
                  </a:outerShdw>
                </a:effectLst>
              </a:rPr>
              <a:t>(Rom 1:20-22)</a:t>
            </a:r>
            <a:endParaRPr lang="en-US" altLang="en-US" dirty="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God’s grace and homosexual behavior</a:t>
            </a:r>
          </a:p>
        </p:txBody>
      </p:sp>
      <p:sp>
        <p:nvSpPr>
          <p:cNvPr id="7171" name="Rectangle 3"/>
          <p:cNvSpPr>
            <a:spLocks noGrp="1" noChangeArrowheads="1"/>
          </p:cNvSpPr>
          <p:nvPr>
            <p:ph type="body" idx="4294967295"/>
          </p:nvPr>
        </p:nvSpPr>
        <p:spPr/>
        <p:txBody>
          <a:bodyPr/>
          <a:lstStyle/>
          <a:p>
            <a:r>
              <a:rPr lang="en-US" altLang="en-US" b="1" u="sng" dirty="0">
                <a:effectLst>
                  <a:outerShdw blurRad="38100" dist="38100" dir="2700000" algn="tl">
                    <a:srgbClr val="000000"/>
                  </a:outerShdw>
                </a:effectLst>
              </a:rPr>
              <a:t>Romans 1:20-22</a:t>
            </a:r>
            <a:r>
              <a:rPr lang="en-US" altLang="en-US" dirty="0">
                <a:effectLst>
                  <a:outerShdw blurRad="38100" dist="38100" dir="2700000" algn="tl">
                    <a:srgbClr val="000000"/>
                  </a:outerShdw>
                </a:effectLst>
              </a:rPr>
              <a:t> - … 21 because, although they knew God, </a:t>
            </a:r>
            <a:r>
              <a:rPr lang="en-US" altLang="en-US" u="sng" dirty="0">
                <a:effectLst>
                  <a:outerShdw blurRad="38100" dist="38100" dir="2700000" algn="tl">
                    <a:srgbClr val="000000"/>
                  </a:outerShdw>
                </a:effectLst>
              </a:rPr>
              <a:t>they did not glorify Him as God</a:t>
            </a:r>
            <a:r>
              <a:rPr lang="en-US" altLang="en-US" dirty="0">
                <a:effectLst>
                  <a:outerShdw blurRad="38100" dist="38100" dir="2700000" algn="tl">
                    <a:srgbClr val="000000"/>
                  </a:outerShdw>
                </a:effectLst>
              </a:rPr>
              <a:t>, nor were thankful, but became futile in their thoughts, and their foolish hearts were darkened.  22 Professing to be wise, they became fools,</a:t>
            </a:r>
          </a:p>
        </p:txBody>
      </p:sp>
    </p:spTree>
    <p:extLst>
      <p:ext uri="{BB962C8B-B14F-4D97-AF65-F5344CB8AC3E}">
        <p14:creationId xmlns:p14="http://schemas.microsoft.com/office/powerpoint/2010/main" val="23726445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God’s grace and homosexual behavior</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Without God </a:t>
            </a:r>
            <a:r>
              <a:rPr lang="en-US" altLang="en-US" i="1" u="sng" dirty="0">
                <a:effectLst>
                  <a:outerShdw blurRad="38100" dist="38100" dir="2700000" algn="tl">
                    <a:srgbClr val="000000"/>
                  </a:outerShdw>
                </a:effectLst>
              </a:rPr>
              <a:t>it is impossible</a:t>
            </a:r>
            <a:r>
              <a:rPr lang="en-US" altLang="en-US" dirty="0">
                <a:effectLst>
                  <a:outerShdw blurRad="38100" dist="38100" dir="2700000" algn="tl">
                    <a:srgbClr val="000000"/>
                  </a:outerShdw>
                </a:effectLst>
              </a:rPr>
              <a:t> to say that anything is </a:t>
            </a:r>
            <a:r>
              <a:rPr lang="en-US" altLang="en-US" i="1" u="sng" dirty="0">
                <a:effectLst>
                  <a:outerShdw blurRad="38100" dist="38100" dir="2700000" algn="tl">
                    <a:srgbClr val="000000"/>
                  </a:outerShdw>
                </a:effectLst>
              </a:rPr>
              <a:t>right or wrong</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Sexual practice and human relationships </a:t>
            </a:r>
            <a:r>
              <a:rPr lang="en-US" altLang="en-US" i="1" u="sng" dirty="0">
                <a:effectLst>
                  <a:outerShdw blurRad="38100" dist="38100" dir="2700000" algn="tl">
                    <a:srgbClr val="000000"/>
                  </a:outerShdw>
                </a:effectLst>
              </a:rPr>
              <a:t>go hand in hand</a:t>
            </a:r>
            <a:r>
              <a:rPr lang="en-US" altLang="en-US" dirty="0">
                <a:effectLst>
                  <a:outerShdw blurRad="38100" dist="38100" dir="2700000" algn="tl">
                    <a:srgbClr val="000000"/>
                  </a:outerShdw>
                </a:effectLst>
              </a:rPr>
              <a:t>. What are the consequences in homes that have no moral standard or guidance?               </a:t>
            </a:r>
            <a:r>
              <a:rPr lang="en-US" altLang="en-US" b="1" dirty="0">
                <a:effectLst>
                  <a:outerShdw blurRad="38100" dist="38100" dir="2700000" algn="tl">
                    <a:srgbClr val="000000"/>
                  </a:outerShdw>
                </a:effectLst>
              </a:rPr>
              <a:t>(Rom 1:24-28)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3791093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God’s grace and homosexual behavior</a:t>
            </a:r>
          </a:p>
        </p:txBody>
      </p:sp>
      <p:sp>
        <p:nvSpPr>
          <p:cNvPr id="7171" name="Rectangle 3"/>
          <p:cNvSpPr>
            <a:spLocks noGrp="1" noChangeArrowheads="1"/>
          </p:cNvSpPr>
          <p:nvPr>
            <p:ph type="body" idx="4294967295"/>
          </p:nvPr>
        </p:nvSpPr>
        <p:spPr/>
        <p:txBody>
          <a:bodyPr/>
          <a:lstStyle/>
          <a:p>
            <a:r>
              <a:rPr lang="en-US" altLang="en-US" b="1" u="sng" dirty="0">
                <a:effectLst>
                  <a:outerShdw blurRad="38100" dist="38100" dir="2700000" algn="tl">
                    <a:srgbClr val="000000"/>
                  </a:outerShdw>
                </a:effectLst>
              </a:rPr>
              <a:t>Romans 1:24-28</a:t>
            </a:r>
            <a:r>
              <a:rPr lang="en-US" altLang="en-US" dirty="0">
                <a:effectLst>
                  <a:outerShdw blurRad="38100" dist="38100" dir="2700000" algn="tl">
                    <a:srgbClr val="000000"/>
                  </a:outerShdw>
                </a:effectLst>
              </a:rPr>
              <a:t> - Therefore God also gave them up to uncleanness, in the lusts of their hearts, to dishonor their bodies among themselves…26 For this reason God </a:t>
            </a:r>
            <a:r>
              <a:rPr lang="en-US" altLang="en-US" u="sng" dirty="0">
                <a:effectLst>
                  <a:outerShdw blurRad="38100" dist="38100" dir="2700000" algn="tl">
                    <a:srgbClr val="000000"/>
                  </a:outerShdw>
                </a:effectLst>
              </a:rPr>
              <a:t>gave them up to vile passions</a:t>
            </a:r>
            <a:r>
              <a:rPr lang="en-US" altLang="en-US" dirty="0">
                <a:effectLst>
                  <a:outerShdw blurRad="38100" dist="38100" dir="2700000" algn="tl">
                    <a:srgbClr val="000000"/>
                  </a:outerShdw>
                </a:effectLst>
              </a:rPr>
              <a:t>. For even their women exchanged the natural use for what is against nature.  </a:t>
            </a:r>
          </a:p>
        </p:txBody>
      </p:sp>
    </p:spTree>
    <p:extLst>
      <p:ext uri="{BB962C8B-B14F-4D97-AF65-F5344CB8AC3E}">
        <p14:creationId xmlns:p14="http://schemas.microsoft.com/office/powerpoint/2010/main" val="242957360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God’s grace and homosexual behavior</a:t>
            </a:r>
          </a:p>
        </p:txBody>
      </p:sp>
      <p:sp>
        <p:nvSpPr>
          <p:cNvPr id="7171" name="Rectangle 3"/>
          <p:cNvSpPr>
            <a:spLocks noGrp="1" noChangeArrowheads="1"/>
          </p:cNvSpPr>
          <p:nvPr>
            <p:ph type="body" idx="4294967295"/>
          </p:nvPr>
        </p:nvSpPr>
        <p:spPr/>
        <p:txBody>
          <a:bodyPr/>
          <a:lstStyle/>
          <a:p>
            <a:r>
              <a:rPr lang="en-US" altLang="en-US" sz="3000" dirty="0">
                <a:effectLst>
                  <a:outerShdw blurRad="38100" dist="38100" dir="2700000" algn="tl">
                    <a:srgbClr val="000000"/>
                  </a:outerShdw>
                </a:effectLst>
              </a:rPr>
              <a:t>27 Likewise also the men, </a:t>
            </a:r>
            <a:r>
              <a:rPr lang="en-US" altLang="en-US" sz="3000" u="sng" dirty="0">
                <a:effectLst>
                  <a:outerShdw blurRad="38100" dist="38100" dir="2700000" algn="tl">
                    <a:srgbClr val="000000"/>
                  </a:outerShdw>
                </a:effectLst>
              </a:rPr>
              <a:t>leaving the natural use of the woman</a:t>
            </a:r>
            <a:r>
              <a:rPr lang="en-US" altLang="en-US" sz="3000" dirty="0">
                <a:effectLst>
                  <a:outerShdw blurRad="38100" dist="38100" dir="2700000" algn="tl">
                    <a:srgbClr val="000000"/>
                  </a:outerShdw>
                </a:effectLst>
              </a:rPr>
              <a:t>, burned in their lust for one another, men with men committing what is shameful, and </a:t>
            </a:r>
            <a:r>
              <a:rPr lang="en-US" altLang="en-US" sz="3000" u="sng" dirty="0">
                <a:effectLst>
                  <a:outerShdw blurRad="38100" dist="38100" dir="2700000" algn="tl">
                    <a:srgbClr val="000000"/>
                  </a:outerShdw>
                </a:effectLst>
              </a:rPr>
              <a:t>receiving in themselves the penalty</a:t>
            </a:r>
            <a:r>
              <a:rPr lang="en-US" altLang="en-US" sz="3000" dirty="0">
                <a:effectLst>
                  <a:outerShdw blurRad="38100" dist="38100" dir="2700000" algn="tl">
                    <a:srgbClr val="000000"/>
                  </a:outerShdw>
                </a:effectLst>
              </a:rPr>
              <a:t> of their error which was due.  28 And even as they did not like to retain God in their knowledge, God gave them over to a debased mind, to do those things which are not fitting;</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504457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God’s grace and homosexual behavior</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These new practices are described as self-punishment. </a:t>
            </a:r>
            <a:r>
              <a:rPr lang="en-US" altLang="en-US" i="1" u="sng" dirty="0">
                <a:effectLst>
                  <a:outerShdw blurRad="38100" dist="38100" dir="2700000" algn="tl">
                    <a:srgbClr val="000000"/>
                  </a:outerShdw>
                </a:effectLst>
              </a:rPr>
              <a:t>This is true</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A Christian is </a:t>
            </a:r>
            <a:r>
              <a:rPr lang="en-US" altLang="en-US" i="1" u="sng" dirty="0">
                <a:effectLst>
                  <a:outerShdw blurRad="38100" dist="38100" dir="2700000" algn="tl">
                    <a:srgbClr val="000000"/>
                  </a:outerShdw>
                </a:effectLst>
              </a:rPr>
              <a:t>called away from these practices</a:t>
            </a:r>
            <a:r>
              <a:rPr lang="en-US" altLang="en-US" dirty="0">
                <a:effectLst>
                  <a:outerShdw blurRad="38100" dist="38100" dir="2700000" algn="tl">
                    <a:srgbClr val="000000"/>
                  </a:outerShdw>
                </a:effectLst>
              </a:rPr>
              <a:t> and these relationships.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(1 Cor 6:9-11)</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7456067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God’s grace and homosexual behavior</a:t>
            </a:r>
          </a:p>
        </p:txBody>
      </p:sp>
      <p:sp>
        <p:nvSpPr>
          <p:cNvPr id="7171" name="Rectangle 3"/>
          <p:cNvSpPr>
            <a:spLocks noGrp="1" noChangeArrowheads="1"/>
          </p:cNvSpPr>
          <p:nvPr>
            <p:ph type="body" idx="4294967295"/>
          </p:nvPr>
        </p:nvSpPr>
        <p:spPr/>
        <p:txBody>
          <a:bodyPr/>
          <a:lstStyle/>
          <a:p>
            <a:r>
              <a:rPr lang="en-US" altLang="en-US" b="1" u="sng" dirty="0">
                <a:effectLst>
                  <a:outerShdw blurRad="38100" dist="38100" dir="2700000" algn="tl">
                    <a:srgbClr val="000000"/>
                  </a:outerShdw>
                </a:effectLst>
              </a:rPr>
              <a:t>1 Corinthians 6:9-11</a:t>
            </a:r>
            <a:r>
              <a:rPr lang="en-US" altLang="en-US" dirty="0">
                <a:effectLst>
                  <a:outerShdw blurRad="38100" dist="38100" dir="2700000" algn="tl">
                    <a:srgbClr val="000000"/>
                  </a:outerShdw>
                </a:effectLst>
              </a:rPr>
              <a:t> - Do you not know that the unrighteous will not inherit the kingdom of God? </a:t>
            </a:r>
            <a:r>
              <a:rPr lang="en-US" altLang="en-US" u="sng" dirty="0">
                <a:effectLst>
                  <a:outerShdw blurRad="38100" dist="38100" dir="2700000" algn="tl">
                    <a:srgbClr val="000000"/>
                  </a:outerShdw>
                </a:effectLst>
              </a:rPr>
              <a:t>Do not be deceived</a:t>
            </a:r>
            <a:r>
              <a:rPr lang="en-US" altLang="en-US" dirty="0">
                <a:effectLst>
                  <a:outerShdw blurRad="38100" dist="38100" dir="2700000" algn="tl">
                    <a:srgbClr val="000000"/>
                  </a:outerShdw>
                </a:effectLst>
              </a:rPr>
              <a:t>. Neither fornicators, nor idolaters, nor adulterers, </a:t>
            </a:r>
            <a:r>
              <a:rPr lang="en-US" altLang="en-US" u="sng" dirty="0">
                <a:effectLst>
                  <a:outerShdw blurRad="38100" dist="38100" dir="2700000" algn="tl">
                    <a:srgbClr val="000000"/>
                  </a:outerShdw>
                </a:effectLst>
              </a:rPr>
              <a:t>nor homosexuals, nor sodomites</a:t>
            </a:r>
            <a:r>
              <a:rPr lang="en-US" altLang="en-US" dirty="0">
                <a:effectLst>
                  <a:outerShdw blurRad="38100" dist="38100" dir="2700000" algn="tl">
                    <a:srgbClr val="000000"/>
                  </a:outerShdw>
                </a:effectLst>
              </a:rPr>
              <a:t>,  10 nor thieves, nor covetous, nor drunkards, nor revilers, nor extortioners will inherit the kingdom of God.  </a:t>
            </a:r>
          </a:p>
        </p:txBody>
      </p:sp>
    </p:spTree>
    <p:extLst>
      <p:ext uri="{BB962C8B-B14F-4D97-AF65-F5344CB8AC3E}">
        <p14:creationId xmlns:p14="http://schemas.microsoft.com/office/powerpoint/2010/main" val="213092369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God’s grace is the key to find reality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God sent His Son as the ultimate guide </a:t>
            </a:r>
            <a:r>
              <a:rPr lang="en-US" altLang="en-US" i="1" u="sng" dirty="0">
                <a:effectLst>
                  <a:outerShdw blurRad="38100" dist="38100" dir="2700000" algn="tl">
                    <a:srgbClr val="000000"/>
                  </a:outerShdw>
                </a:effectLst>
              </a:rPr>
              <a:t>to freedom and purpose</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In the servant songs Jesus is given as our covenant. </a:t>
            </a:r>
            <a:r>
              <a:rPr lang="en-US" altLang="en-US" b="1" dirty="0">
                <a:effectLst>
                  <a:outerShdw blurRad="38100" dist="38100" dir="2700000" algn="tl">
                    <a:srgbClr val="000000"/>
                  </a:outerShdw>
                </a:effectLst>
              </a:rPr>
              <a:t>(Isa 42:6-7; 49:8-9)</a:t>
            </a:r>
            <a:endParaRPr lang="en-US" altLang="en-US" dirty="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God’s grace and homosexual behavior</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11 And </a:t>
            </a:r>
            <a:r>
              <a:rPr lang="en-US" altLang="en-US" u="sng" dirty="0">
                <a:effectLst>
                  <a:outerShdw blurRad="38100" dist="38100" dir="2700000" algn="tl">
                    <a:srgbClr val="000000"/>
                  </a:outerShdw>
                </a:effectLst>
              </a:rPr>
              <a:t>such were some of you</a:t>
            </a:r>
            <a:r>
              <a:rPr lang="en-US" altLang="en-US" dirty="0">
                <a:effectLst>
                  <a:outerShdw blurRad="38100" dist="38100" dir="2700000" algn="tl">
                    <a:srgbClr val="000000"/>
                  </a:outerShdw>
                </a:effectLst>
              </a:rPr>
              <a:t>. But you were washed, but you were sanctified, but you were justified in the name of the Lord Jesus and by the Spirit of our God.</a:t>
            </a:r>
          </a:p>
        </p:txBody>
      </p:sp>
    </p:spTree>
    <p:extLst>
      <p:ext uri="{BB962C8B-B14F-4D97-AF65-F5344CB8AC3E}">
        <p14:creationId xmlns:p14="http://schemas.microsoft.com/office/powerpoint/2010/main" val="298493824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God’s grace and homosexual behavior</a:t>
            </a:r>
          </a:p>
        </p:txBody>
      </p:sp>
      <p:sp>
        <p:nvSpPr>
          <p:cNvPr id="7171" name="Rectangle 3"/>
          <p:cNvSpPr>
            <a:spLocks noGrp="1" noChangeArrowheads="1"/>
          </p:cNvSpPr>
          <p:nvPr>
            <p:ph type="body" idx="4294967295"/>
          </p:nvPr>
        </p:nvSpPr>
        <p:spPr/>
        <p:txBody>
          <a:bodyPr/>
          <a:lstStyle/>
          <a:p>
            <a:r>
              <a:rPr lang="en-US" altLang="en-US" b="1" u="sng" dirty="0">
                <a:effectLst>
                  <a:outerShdw blurRad="38100" dist="38100" dir="2700000" algn="tl">
                    <a:srgbClr val="000000"/>
                  </a:outerShdw>
                </a:effectLst>
              </a:rPr>
              <a:t>Homosexuals</a:t>
            </a:r>
            <a:r>
              <a:rPr lang="en-US" altLang="en-US" dirty="0">
                <a:effectLst>
                  <a:outerShdw blurRad="38100" dist="38100" dir="2700000" algn="tl">
                    <a:srgbClr val="000000"/>
                  </a:outerShdw>
                </a:effectLst>
              </a:rPr>
              <a:t> - .. (2) figuratively, in a bad sense of men effeminate, unmanly; … especially of a man or boy who submits his body to homosexual lewdness catamite, homosexual pervert (1C 6.9) - Friberg Lex.</a:t>
            </a:r>
          </a:p>
        </p:txBody>
      </p:sp>
    </p:spTree>
    <p:extLst>
      <p:ext uri="{BB962C8B-B14F-4D97-AF65-F5344CB8AC3E}">
        <p14:creationId xmlns:p14="http://schemas.microsoft.com/office/powerpoint/2010/main" val="264644801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God’s grace and homosexual behavior</a:t>
            </a:r>
          </a:p>
        </p:txBody>
      </p:sp>
      <p:sp>
        <p:nvSpPr>
          <p:cNvPr id="7171" name="Rectangle 3"/>
          <p:cNvSpPr>
            <a:spLocks noGrp="1" noChangeArrowheads="1"/>
          </p:cNvSpPr>
          <p:nvPr>
            <p:ph type="body" idx="4294967295"/>
          </p:nvPr>
        </p:nvSpPr>
        <p:spPr/>
        <p:txBody>
          <a:bodyPr/>
          <a:lstStyle/>
          <a:p>
            <a:r>
              <a:rPr lang="en-US" altLang="en-US" b="1" u="sng" dirty="0">
                <a:effectLst>
                  <a:outerShdw blurRad="38100" dist="38100" dir="2700000" algn="tl">
                    <a:srgbClr val="000000"/>
                  </a:outerShdw>
                </a:effectLst>
              </a:rPr>
              <a:t>Sodomite</a:t>
            </a:r>
            <a:r>
              <a:rPr lang="en-US" altLang="en-US" dirty="0">
                <a:effectLst>
                  <a:outerShdw blurRad="38100" dist="38100" dir="2700000" algn="tl">
                    <a:srgbClr val="000000"/>
                  </a:outerShdw>
                </a:effectLst>
              </a:rPr>
              <a:t>s - an adult male who practices sexual intercourse with another adult male or a boy homosexual, sodomite, pederast. – Friberg Lex.</a:t>
            </a:r>
          </a:p>
          <a:p>
            <a:r>
              <a:rPr lang="en-US" altLang="en-US" dirty="0">
                <a:effectLst>
                  <a:outerShdw blurRad="38100" dist="38100" dir="2700000" algn="tl">
                    <a:srgbClr val="000000"/>
                  </a:outerShdw>
                </a:effectLst>
              </a:rPr>
              <a:t>There are other verses affirming the same thing. </a:t>
            </a:r>
            <a:r>
              <a:rPr lang="en-US" altLang="en-US" b="1" dirty="0">
                <a:effectLst>
                  <a:outerShdw blurRad="38100" dist="38100" dir="2700000" algn="tl">
                    <a:srgbClr val="000000"/>
                  </a:outerShdw>
                </a:effectLst>
              </a:rPr>
              <a:t>(1 Tim 1:10; Jude 7)</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2893237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God’s grace and homosexual behavior</a:t>
            </a:r>
          </a:p>
        </p:txBody>
      </p:sp>
      <p:sp>
        <p:nvSpPr>
          <p:cNvPr id="7171" name="Rectangle 3"/>
          <p:cNvSpPr>
            <a:spLocks noGrp="1" noChangeArrowheads="1"/>
          </p:cNvSpPr>
          <p:nvPr>
            <p:ph type="body" idx="4294967295"/>
          </p:nvPr>
        </p:nvSpPr>
        <p:spPr/>
        <p:txBody>
          <a:bodyPr/>
          <a:lstStyle/>
          <a:p>
            <a:r>
              <a:rPr lang="en-US" altLang="en-US" b="1" u="sng" dirty="0">
                <a:effectLst>
                  <a:outerShdw blurRad="38100" dist="38100" dir="2700000" algn="tl">
                    <a:srgbClr val="000000"/>
                  </a:outerShdw>
                </a:effectLst>
              </a:rPr>
              <a:t>1 Timothy 1:10</a:t>
            </a:r>
            <a:r>
              <a:rPr lang="en-US" altLang="en-US" dirty="0">
                <a:effectLst>
                  <a:outerShdw blurRad="38100" dist="38100" dir="2700000" algn="tl">
                    <a:srgbClr val="000000"/>
                  </a:outerShdw>
                </a:effectLst>
              </a:rPr>
              <a:t>  - for fornicators, for </a:t>
            </a:r>
            <a:r>
              <a:rPr lang="en-US" altLang="en-US" u="sng" dirty="0">
                <a:effectLst>
                  <a:outerShdw blurRad="38100" dist="38100" dir="2700000" algn="tl">
                    <a:srgbClr val="000000"/>
                  </a:outerShdw>
                </a:effectLst>
              </a:rPr>
              <a:t>sodomites</a:t>
            </a:r>
            <a:r>
              <a:rPr lang="en-US" altLang="en-US" dirty="0">
                <a:effectLst>
                  <a:outerShdw blurRad="38100" dist="38100" dir="2700000" algn="tl">
                    <a:srgbClr val="000000"/>
                  </a:outerShdw>
                </a:effectLst>
              </a:rPr>
              <a:t>, for kidnappers, for liars, for perjurers, and if there is any other thing that is contrary to sound doctrine,</a:t>
            </a:r>
          </a:p>
        </p:txBody>
      </p:sp>
    </p:spTree>
    <p:extLst>
      <p:ext uri="{BB962C8B-B14F-4D97-AF65-F5344CB8AC3E}">
        <p14:creationId xmlns:p14="http://schemas.microsoft.com/office/powerpoint/2010/main" val="69231050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God’s grace and homosexual behavior</a:t>
            </a:r>
          </a:p>
        </p:txBody>
      </p:sp>
      <p:sp>
        <p:nvSpPr>
          <p:cNvPr id="7171" name="Rectangle 3"/>
          <p:cNvSpPr>
            <a:spLocks noGrp="1" noChangeArrowheads="1"/>
          </p:cNvSpPr>
          <p:nvPr>
            <p:ph type="body" idx="4294967295"/>
          </p:nvPr>
        </p:nvSpPr>
        <p:spPr/>
        <p:txBody>
          <a:bodyPr/>
          <a:lstStyle/>
          <a:p>
            <a:r>
              <a:rPr lang="en-US" altLang="en-US" b="1" u="sng" dirty="0">
                <a:effectLst>
                  <a:outerShdw blurRad="38100" dist="38100" dir="2700000" algn="tl">
                    <a:srgbClr val="000000"/>
                  </a:outerShdw>
                </a:effectLst>
              </a:rPr>
              <a:t>Jude 7</a:t>
            </a:r>
            <a:r>
              <a:rPr lang="en-US" altLang="en-US" dirty="0">
                <a:effectLst>
                  <a:outerShdw blurRad="38100" dist="38100" dir="2700000" algn="tl">
                    <a:srgbClr val="000000"/>
                  </a:outerShdw>
                </a:effectLst>
              </a:rPr>
              <a:t> - as </a:t>
            </a:r>
            <a:r>
              <a:rPr lang="en-US" altLang="en-US" u="sng" dirty="0">
                <a:effectLst>
                  <a:outerShdw blurRad="38100" dist="38100" dir="2700000" algn="tl">
                    <a:srgbClr val="000000"/>
                  </a:outerShdw>
                </a:effectLst>
              </a:rPr>
              <a:t>Sodom and Gomorrah</a:t>
            </a:r>
            <a:r>
              <a:rPr lang="en-US" altLang="en-US" dirty="0">
                <a:effectLst>
                  <a:outerShdw blurRad="38100" dist="38100" dir="2700000" algn="tl">
                    <a:srgbClr val="000000"/>
                  </a:outerShdw>
                </a:effectLst>
              </a:rPr>
              <a:t>, and the cities around them in a similar manner to these, having given themselves over to </a:t>
            </a:r>
            <a:r>
              <a:rPr lang="en-US" altLang="en-US" u="sng" dirty="0">
                <a:effectLst>
                  <a:outerShdw blurRad="38100" dist="38100" dir="2700000" algn="tl">
                    <a:srgbClr val="000000"/>
                  </a:outerShdw>
                </a:effectLst>
              </a:rPr>
              <a:t>sexual immorality</a:t>
            </a:r>
            <a:r>
              <a:rPr lang="en-US" altLang="en-US" dirty="0">
                <a:effectLst>
                  <a:outerShdw blurRad="38100" dist="38100" dir="2700000" algn="tl">
                    <a:srgbClr val="000000"/>
                  </a:outerShdw>
                </a:effectLst>
              </a:rPr>
              <a:t> and gone after strange flesh, are set forth as an example, suffering the vengeance of eternal fire.</a:t>
            </a:r>
          </a:p>
        </p:txBody>
      </p:sp>
    </p:spTree>
    <p:extLst>
      <p:ext uri="{BB962C8B-B14F-4D97-AF65-F5344CB8AC3E}">
        <p14:creationId xmlns:p14="http://schemas.microsoft.com/office/powerpoint/2010/main" val="75973710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God’s grace and homosexual behavior</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The </a:t>
            </a:r>
            <a:r>
              <a:rPr lang="en-US" altLang="en-US" i="1" u="sng" dirty="0">
                <a:effectLst>
                  <a:outerShdw blurRad="38100" dist="38100" dir="2700000" algn="tl">
                    <a:srgbClr val="000000"/>
                  </a:outerShdw>
                </a:effectLst>
              </a:rPr>
              <a:t>earthly consequences</a:t>
            </a:r>
            <a:r>
              <a:rPr lang="en-US" altLang="en-US" dirty="0">
                <a:effectLst>
                  <a:outerShdw blurRad="38100" dist="38100" dir="2700000" algn="tl">
                    <a:srgbClr val="000000"/>
                  </a:outerShdw>
                </a:effectLst>
              </a:rPr>
              <a:t> of this practice.</a:t>
            </a:r>
          </a:p>
          <a:p>
            <a:r>
              <a:rPr lang="en-US" altLang="en-US" dirty="0">
                <a:effectLst>
                  <a:outerShdw blurRad="38100" dist="38100" dir="2700000" algn="tl">
                    <a:srgbClr val="000000"/>
                  </a:outerShdw>
                </a:effectLst>
              </a:rPr>
              <a:t>Many will tell you that they very much want to escape the powerful snare they are in. There are </a:t>
            </a:r>
            <a:r>
              <a:rPr lang="en-US" altLang="en-US" i="1" u="sng" dirty="0">
                <a:effectLst>
                  <a:outerShdw blurRad="38100" dist="38100" dir="2700000" algn="tl">
                    <a:srgbClr val="000000"/>
                  </a:outerShdw>
                </a:effectLst>
              </a:rPr>
              <a:t>many levels of participation</a:t>
            </a:r>
            <a:r>
              <a:rPr lang="en-US" altLang="en-US" dirty="0">
                <a:effectLst>
                  <a:outerShdw blurRad="38100" dist="38100" dir="2700000" algn="tl">
                    <a:srgbClr val="000000"/>
                  </a:outerShdw>
                </a:effectLst>
              </a:rPr>
              <a:t> of this practice.</a:t>
            </a:r>
          </a:p>
        </p:txBody>
      </p:sp>
    </p:spTree>
    <p:extLst>
      <p:ext uri="{BB962C8B-B14F-4D97-AF65-F5344CB8AC3E}">
        <p14:creationId xmlns:p14="http://schemas.microsoft.com/office/powerpoint/2010/main" val="8027766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God’s grace and homosexual behavior</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Those that I have worked with had four things in common: (1) </a:t>
            </a:r>
            <a:r>
              <a:rPr lang="en-US" altLang="en-US" i="1" u="sng" dirty="0">
                <a:effectLst>
                  <a:outerShdw blurRad="38100" dist="38100" dir="2700000" algn="tl">
                    <a:srgbClr val="000000"/>
                  </a:outerShdw>
                </a:effectLst>
              </a:rPr>
              <a:t>An angry or                distant father</a:t>
            </a:r>
            <a:r>
              <a:rPr lang="en-US" altLang="en-US" dirty="0">
                <a:effectLst>
                  <a:outerShdw blurRad="38100" dist="38100" dir="2700000" algn="tl">
                    <a:srgbClr val="000000"/>
                  </a:outerShdw>
                </a:effectLst>
              </a:rPr>
              <a:t> that they perceived had rejected them, (2) parents who had a </a:t>
            </a:r>
            <a:r>
              <a:rPr lang="en-US" altLang="en-US" i="1" u="sng" dirty="0">
                <a:effectLst>
                  <a:outerShdw blurRad="38100" dist="38100" dir="2700000" algn="tl">
                    <a:srgbClr val="000000"/>
                  </a:outerShdw>
                </a:effectLst>
              </a:rPr>
              <a:t>poor                marriage relationship</a:t>
            </a:r>
            <a:r>
              <a:rPr lang="en-US" altLang="en-US" dirty="0">
                <a:effectLst>
                  <a:outerShdw blurRad="38100" dist="38100" dir="2700000" algn="tl">
                    <a:srgbClr val="000000"/>
                  </a:outerShdw>
                </a:effectLst>
              </a:rPr>
              <a:t>, (3) depression characterized by bouts of anger and                (4) an unwillingness to discuss their anger, temptations, etc. that </a:t>
            </a:r>
            <a:r>
              <a:rPr lang="en-US" altLang="en-US" i="1" u="sng" dirty="0">
                <a:effectLst>
                  <a:outerShdw blurRad="38100" dist="38100" dir="2700000" algn="tl">
                    <a:srgbClr val="000000"/>
                  </a:outerShdw>
                </a:effectLst>
              </a:rPr>
              <a:t>led to an increasing pattern of deception</a:t>
            </a:r>
            <a:r>
              <a:rPr lang="en-US" altLang="en-US" dirty="0">
                <a:effectLst>
                  <a:outerShdw blurRad="38100" dist="38100" dir="2700000" algn="tl">
                    <a:srgbClr val="000000"/>
                  </a:outerShdw>
                </a:effectLst>
              </a:rPr>
              <a:t> and a secret lifestyle.</a:t>
            </a:r>
          </a:p>
        </p:txBody>
      </p:sp>
    </p:spTree>
    <p:extLst>
      <p:ext uri="{BB962C8B-B14F-4D97-AF65-F5344CB8AC3E}">
        <p14:creationId xmlns:p14="http://schemas.microsoft.com/office/powerpoint/2010/main" val="379332183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God’s grace and homosexual behavior</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Some take </a:t>
            </a:r>
            <a:r>
              <a:rPr lang="en-US" altLang="en-US" i="1" u="sng" dirty="0">
                <a:effectLst>
                  <a:outerShdw blurRad="38100" dist="38100" dir="2700000" algn="tl">
                    <a:srgbClr val="000000"/>
                  </a:outerShdw>
                </a:effectLst>
              </a:rPr>
              <a:t>a major step</a:t>
            </a:r>
            <a:r>
              <a:rPr lang="en-US" altLang="en-US" dirty="0">
                <a:effectLst>
                  <a:outerShdw blurRad="38100" dist="38100" dir="2700000" algn="tl">
                    <a:srgbClr val="000000"/>
                  </a:outerShdw>
                </a:effectLst>
              </a:rPr>
              <a:t> to begin close association with others in the “homosexual community.” Often that becomes where all serious relationships occur. There is a very aggressive agenda that includes a push to promiscuity.</a:t>
            </a:r>
          </a:p>
          <a:p>
            <a:r>
              <a:rPr lang="en-US" altLang="en-US" dirty="0">
                <a:effectLst>
                  <a:outerShdw blurRad="38100" dist="38100" dir="2700000" algn="tl">
                    <a:srgbClr val="000000"/>
                  </a:outerShdw>
                </a:effectLst>
              </a:rPr>
              <a:t>A </a:t>
            </a:r>
            <a:r>
              <a:rPr lang="en-US" altLang="en-US" i="1" u="sng" dirty="0">
                <a:effectLst>
                  <a:outerShdw blurRad="38100" dist="38100" dir="2700000" algn="tl">
                    <a:srgbClr val="000000"/>
                  </a:outerShdw>
                </a:effectLst>
              </a:rPr>
              <a:t>lifestyle of rejection and numerous partners follows</a:t>
            </a:r>
            <a:r>
              <a:rPr lang="en-US" altLang="en-US" dirty="0">
                <a:effectLst>
                  <a:outerShdw blurRad="38100" dist="38100" dir="2700000" algn="tl">
                    <a:srgbClr val="000000"/>
                  </a:outerShdw>
                </a:effectLst>
              </a:rPr>
              <a:t>. There is no happiness in                this only a temporary escape.</a:t>
            </a:r>
          </a:p>
        </p:txBody>
      </p:sp>
    </p:spTree>
    <p:extLst>
      <p:ext uri="{BB962C8B-B14F-4D97-AF65-F5344CB8AC3E}">
        <p14:creationId xmlns:p14="http://schemas.microsoft.com/office/powerpoint/2010/main" val="6742155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God’s grace and homosexual behavior</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This practice has impacted their mental and physical health. Consider these statistics relating to men:</a:t>
            </a:r>
          </a:p>
        </p:txBody>
      </p:sp>
    </p:spTree>
    <p:extLst>
      <p:ext uri="{BB962C8B-B14F-4D97-AF65-F5344CB8AC3E}">
        <p14:creationId xmlns:p14="http://schemas.microsoft.com/office/powerpoint/2010/main" val="233227990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God’s grace and homosexual behavior</a:t>
            </a:r>
          </a:p>
        </p:txBody>
      </p:sp>
      <p:sp>
        <p:nvSpPr>
          <p:cNvPr id="7171" name="Rectangle 3"/>
          <p:cNvSpPr>
            <a:spLocks noGrp="1" noChangeArrowheads="1"/>
          </p:cNvSpPr>
          <p:nvPr>
            <p:ph type="body" idx="4294967295"/>
          </p:nvPr>
        </p:nvSpPr>
        <p:spPr/>
        <p:txBody>
          <a:bodyPr/>
          <a:lstStyle/>
          <a:p>
            <a:r>
              <a:rPr lang="en-US" altLang="en-US" sz="3000" dirty="0">
                <a:effectLst>
                  <a:outerShdw blurRad="38100" dist="38100" dir="2700000" algn="tl">
                    <a:srgbClr val="000000"/>
                  </a:outerShdw>
                </a:effectLst>
              </a:rPr>
              <a:t>Men who were associated with the gay community were nearly four times as likely to have had </a:t>
            </a:r>
            <a:r>
              <a:rPr lang="en-US" altLang="en-US" sz="3000" i="1" u="sng" dirty="0">
                <a:effectLst>
                  <a:outerShdw blurRad="38100" dist="38100" dir="2700000" algn="tl">
                    <a:srgbClr val="000000"/>
                  </a:outerShdw>
                </a:effectLst>
              </a:rPr>
              <a:t>more than 50 sex partners</a:t>
            </a:r>
            <a:r>
              <a:rPr lang="en-US" altLang="en-US" sz="3000" dirty="0">
                <a:effectLst>
                  <a:outerShdw blurRad="38100" dist="38100" dir="2700000" algn="tl">
                    <a:srgbClr val="000000"/>
                  </a:outerShdw>
                </a:effectLst>
              </a:rPr>
              <a:t> in the </a:t>
            </a:r>
            <a:r>
              <a:rPr lang="en-US" altLang="en-US" sz="3000" i="1" u="sng" dirty="0">
                <a:effectLst>
                  <a:outerShdw blurRad="38100" dist="38100" dir="2700000" algn="tl">
                    <a:srgbClr val="000000"/>
                  </a:outerShdw>
                </a:effectLst>
              </a:rPr>
              <a:t>six months preceding the survey</a:t>
            </a:r>
            <a:r>
              <a:rPr lang="en-US" altLang="en-US" sz="3000" dirty="0">
                <a:effectLst>
                  <a:outerShdw blurRad="38100" dist="38100" dir="2700000" algn="tl">
                    <a:srgbClr val="000000"/>
                  </a:outerShdw>
                </a:effectLst>
              </a:rPr>
              <a:t> as men who were not associated with the gay community. This may imply that it is riskier to be “out” than “closeted.” Adopting a gay identity may </a:t>
            </a:r>
            <a:r>
              <a:rPr lang="en-US" altLang="en-US" sz="3000" i="1" u="sng" dirty="0">
                <a:effectLst>
                  <a:outerShdw blurRad="38100" dist="38100" dir="2700000" algn="tl">
                    <a:srgbClr val="000000"/>
                  </a:outerShdw>
                </a:effectLst>
              </a:rPr>
              <a:t>create more pressure to be promiscuous</a:t>
            </a:r>
            <a:r>
              <a:rPr lang="en-US" altLang="en-US" sz="3000" dirty="0">
                <a:effectLst>
                  <a:outerShdw blurRad="38100" dist="38100" dir="2700000" algn="tl">
                    <a:srgbClr val="000000"/>
                  </a:outerShdw>
                </a:effectLst>
              </a:rPr>
              <a:t> and to be so with a cohort of other more promiscuous partners.</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3783840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God’s grace is the key to find reality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Isaiah 42:6-7</a:t>
            </a:r>
            <a:r>
              <a:rPr lang="en-US" altLang="en-US" dirty="0">
                <a:effectLst>
                  <a:outerShdw blurRad="38100" dist="38100" dir="2700000" algn="tl">
                    <a:srgbClr val="000000"/>
                  </a:outerShdw>
                </a:effectLst>
              </a:rPr>
              <a:t> - "I, the LORD, have called You in righteousness, And will hold Your hand; I will keep You and give You as a covenant to the people, As a light to the Gentiles,  7 To </a:t>
            </a:r>
            <a:r>
              <a:rPr lang="en-US" altLang="en-US" u="sng" dirty="0">
                <a:effectLst>
                  <a:outerShdw blurRad="38100" dist="38100" dir="2700000" algn="tl">
                    <a:srgbClr val="000000"/>
                  </a:outerShdw>
                </a:effectLst>
              </a:rPr>
              <a:t>open blind eyes</a:t>
            </a:r>
            <a:r>
              <a:rPr lang="en-US" altLang="en-US" dirty="0">
                <a:effectLst>
                  <a:outerShdw blurRad="38100" dist="38100" dir="2700000" algn="tl">
                    <a:srgbClr val="000000"/>
                  </a:outerShdw>
                </a:effectLst>
              </a:rPr>
              <a:t>, To </a:t>
            </a:r>
            <a:r>
              <a:rPr lang="en-US" altLang="en-US" u="sng" dirty="0">
                <a:effectLst>
                  <a:outerShdw blurRad="38100" dist="38100" dir="2700000" algn="tl">
                    <a:srgbClr val="000000"/>
                  </a:outerShdw>
                </a:effectLst>
              </a:rPr>
              <a:t>bring out prisoners from the prison</a:t>
            </a:r>
            <a:r>
              <a:rPr lang="en-US" altLang="en-US" dirty="0">
                <a:effectLst>
                  <a:outerShdw blurRad="38100" dist="38100" dir="2700000" algn="tl">
                    <a:srgbClr val="000000"/>
                  </a:outerShdw>
                </a:effectLst>
              </a:rPr>
              <a:t>, Those who </a:t>
            </a:r>
            <a:r>
              <a:rPr lang="en-US" altLang="en-US" u="sng" dirty="0">
                <a:effectLst>
                  <a:outerShdw blurRad="38100" dist="38100" dir="2700000" algn="tl">
                    <a:srgbClr val="000000"/>
                  </a:outerShdw>
                </a:effectLst>
              </a:rPr>
              <a:t>sit in darkness</a:t>
            </a:r>
            <a:r>
              <a:rPr lang="en-US" altLang="en-US" dirty="0">
                <a:effectLst>
                  <a:outerShdw blurRad="38100" dist="38100" dir="2700000" algn="tl">
                    <a:srgbClr val="000000"/>
                  </a:outerShdw>
                </a:effectLst>
              </a:rPr>
              <a:t> from the prison house.</a:t>
            </a:r>
          </a:p>
        </p:txBody>
      </p:sp>
    </p:spTree>
    <p:extLst>
      <p:ext uri="{BB962C8B-B14F-4D97-AF65-F5344CB8AC3E}">
        <p14:creationId xmlns:p14="http://schemas.microsoft.com/office/powerpoint/2010/main" val="288515479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God’s grace and homosexual behavior</a:t>
            </a:r>
          </a:p>
        </p:txBody>
      </p:sp>
      <p:sp>
        <p:nvSpPr>
          <p:cNvPr id="7171" name="Rectangle 3"/>
          <p:cNvSpPr>
            <a:spLocks noGrp="1" noChangeArrowheads="1"/>
          </p:cNvSpPr>
          <p:nvPr>
            <p:ph type="body" idx="4294967295"/>
          </p:nvPr>
        </p:nvSpPr>
        <p:spPr/>
        <p:txBody>
          <a:bodyPr/>
          <a:lstStyle/>
          <a:p>
            <a:r>
              <a:rPr lang="en-US" altLang="en-US" sz="3000" dirty="0">
                <a:effectLst>
                  <a:outerShdw blurRad="38100" dist="38100" dir="2700000" algn="tl">
                    <a:srgbClr val="000000"/>
                  </a:outerShdw>
                </a:effectLst>
              </a:rPr>
              <a:t>A far-ranging study of homosexual men published in 1978 revealed that 75 percent of self-identified, white, gay men admitted to having sex with more than </a:t>
            </a:r>
            <a:r>
              <a:rPr lang="en-US" altLang="en-US" sz="3000" i="1" u="sng" dirty="0">
                <a:effectLst>
                  <a:outerShdw blurRad="38100" dist="38100" dir="2700000" algn="tl">
                    <a:srgbClr val="000000"/>
                  </a:outerShdw>
                </a:effectLst>
              </a:rPr>
              <a:t>100</a:t>
            </a:r>
            <a:r>
              <a:rPr lang="en-US" altLang="en-US" sz="3000" dirty="0">
                <a:effectLst>
                  <a:outerShdw blurRad="38100" dist="38100" dir="2700000" algn="tl">
                    <a:srgbClr val="000000"/>
                  </a:outerShdw>
                </a:effectLst>
              </a:rPr>
              <a:t> different males in their lifetime: </a:t>
            </a:r>
            <a:r>
              <a:rPr lang="en-US" altLang="en-US" sz="3000" b="1" u="sng" dirty="0">
                <a:effectLst>
                  <a:outerShdw blurRad="38100" dist="38100" dir="2700000" algn="tl">
                    <a:srgbClr val="000000"/>
                  </a:outerShdw>
                </a:effectLst>
              </a:rPr>
              <a:t>15 percent</a:t>
            </a:r>
            <a:r>
              <a:rPr lang="en-US" altLang="en-US" sz="3000" dirty="0">
                <a:effectLst>
                  <a:outerShdw blurRad="38100" dist="38100" dir="2700000" algn="tl">
                    <a:srgbClr val="000000"/>
                  </a:outerShdw>
                </a:effectLst>
              </a:rPr>
              <a:t> claimed </a:t>
            </a:r>
            <a:r>
              <a:rPr lang="en-US" altLang="en-US" sz="3000" u="sng" dirty="0">
                <a:effectLst>
                  <a:outerShdw blurRad="38100" dist="38100" dir="2700000" algn="tl">
                    <a:srgbClr val="000000"/>
                  </a:outerShdw>
                </a:effectLst>
              </a:rPr>
              <a:t>100-249</a:t>
            </a:r>
            <a:r>
              <a:rPr lang="en-US" altLang="en-US" sz="3000" dirty="0">
                <a:effectLst>
                  <a:outerShdw blurRad="38100" dist="38100" dir="2700000" algn="tl">
                    <a:srgbClr val="000000"/>
                  </a:outerShdw>
                </a:effectLst>
              </a:rPr>
              <a:t> sex partners; </a:t>
            </a:r>
            <a:r>
              <a:rPr lang="en-US" altLang="en-US" sz="3000" b="1" u="sng" dirty="0">
                <a:effectLst>
                  <a:outerShdw blurRad="38100" dist="38100" dir="2700000" algn="tl">
                    <a:srgbClr val="000000"/>
                  </a:outerShdw>
                </a:effectLst>
              </a:rPr>
              <a:t>17 percent</a:t>
            </a:r>
            <a:r>
              <a:rPr lang="en-US" altLang="en-US" sz="3000" dirty="0">
                <a:effectLst>
                  <a:outerShdw blurRad="38100" dist="38100" dir="2700000" algn="tl">
                    <a:srgbClr val="000000"/>
                  </a:outerShdw>
                </a:effectLst>
              </a:rPr>
              <a:t> claimed </a:t>
            </a:r>
            <a:r>
              <a:rPr lang="en-US" altLang="en-US" sz="3000" u="sng" dirty="0">
                <a:effectLst>
                  <a:outerShdw blurRad="38100" dist="38100" dir="2700000" algn="tl">
                    <a:srgbClr val="000000"/>
                  </a:outerShdw>
                </a:effectLst>
              </a:rPr>
              <a:t>250-499</a:t>
            </a:r>
            <a:r>
              <a:rPr lang="en-US" altLang="en-US" sz="3000" dirty="0">
                <a:effectLst>
                  <a:outerShdw blurRad="38100" dist="38100" dir="2700000" algn="tl">
                    <a:srgbClr val="000000"/>
                  </a:outerShdw>
                </a:effectLst>
              </a:rPr>
              <a:t>; </a:t>
            </a:r>
            <a:r>
              <a:rPr lang="en-US" altLang="en-US" sz="3000" b="1" u="sng" dirty="0">
                <a:effectLst>
                  <a:outerShdw blurRad="38100" dist="38100" dir="2700000" algn="tl">
                    <a:srgbClr val="000000"/>
                  </a:outerShdw>
                </a:effectLst>
              </a:rPr>
              <a:t>15 percent</a:t>
            </a:r>
            <a:r>
              <a:rPr lang="en-US" altLang="en-US" sz="3000" dirty="0">
                <a:effectLst>
                  <a:outerShdw blurRad="38100" dist="38100" dir="2700000" algn="tl">
                    <a:srgbClr val="000000"/>
                  </a:outerShdw>
                </a:effectLst>
              </a:rPr>
              <a:t> claimed </a:t>
            </a:r>
            <a:r>
              <a:rPr lang="en-US" altLang="en-US" sz="3000" u="sng" dirty="0">
                <a:effectLst>
                  <a:outerShdw blurRad="38100" dist="38100" dir="2700000" algn="tl">
                    <a:srgbClr val="000000"/>
                  </a:outerShdw>
                </a:effectLst>
              </a:rPr>
              <a:t>500-999</a:t>
            </a:r>
            <a:r>
              <a:rPr lang="en-US" altLang="en-US" sz="3000" dirty="0">
                <a:effectLst>
                  <a:outerShdw blurRad="38100" dist="38100" dir="2700000" algn="tl">
                    <a:srgbClr val="000000"/>
                  </a:outerShdw>
                </a:effectLst>
              </a:rPr>
              <a:t>; and </a:t>
            </a:r>
            <a:r>
              <a:rPr lang="en-US" altLang="en-US" sz="3000" b="1" u="sng" dirty="0">
                <a:effectLst>
                  <a:outerShdw blurRad="38100" dist="38100" dir="2700000" algn="tl">
                    <a:srgbClr val="000000"/>
                  </a:outerShdw>
                </a:effectLst>
              </a:rPr>
              <a:t>28 percent</a:t>
            </a:r>
            <a:r>
              <a:rPr lang="en-US" altLang="en-US" sz="3000" dirty="0">
                <a:effectLst>
                  <a:outerShdw blurRad="38100" dist="38100" dir="2700000" algn="tl">
                    <a:srgbClr val="000000"/>
                  </a:outerShdw>
                </a:effectLst>
              </a:rPr>
              <a:t> claimed more than </a:t>
            </a:r>
            <a:r>
              <a:rPr lang="en-US" altLang="en-US" sz="3000" u="sng" dirty="0">
                <a:effectLst>
                  <a:outerShdw blurRad="38100" dist="38100" dir="2700000" algn="tl">
                    <a:srgbClr val="000000"/>
                  </a:outerShdw>
                </a:effectLst>
              </a:rPr>
              <a:t>1,000 lifetime male sex partners</a:t>
            </a:r>
            <a:r>
              <a:rPr lang="en-US" altLang="en-US" sz="3000" dirty="0">
                <a:effectLst>
                  <a:outerShdw blurRad="38100" dist="38100" dir="2700000" algn="tl">
                    <a:srgbClr val="000000"/>
                  </a:outerShdw>
                </a:effectLst>
              </a:rPr>
              <a:t>. - THE HEALTH RISKS OF GAY SEX By John R. Diggs, Jr., M.D.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2431509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God’s grace and homosexual behavior</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In the late 1970s, A.P. Bell and M.S. Weinberg, … found that only </a:t>
            </a:r>
            <a:r>
              <a:rPr lang="en-US" altLang="en-US" b="1" u="sng" dirty="0">
                <a:effectLst>
                  <a:outerShdw blurRad="38100" dist="38100" dir="2700000" algn="tl">
                    <a:srgbClr val="000000"/>
                  </a:outerShdw>
                </a:effectLst>
              </a:rPr>
              <a:t>2.7 percent</a:t>
            </a:r>
            <a:r>
              <a:rPr lang="en-US" altLang="en-US" dirty="0">
                <a:effectLst>
                  <a:outerShdw blurRad="38100" dist="38100" dir="2700000" algn="tl">
                    <a:srgbClr val="000000"/>
                  </a:outerShdw>
                </a:effectLst>
              </a:rPr>
              <a:t> claimed to have had sex with one partner only. The most common response, given by 21.6 percent of the respondents, was of having a </a:t>
            </a:r>
            <a:r>
              <a:rPr lang="en-US" altLang="en-US" i="1" u="sng" dirty="0">
                <a:effectLst>
                  <a:outerShdw blurRad="38100" dist="38100" dir="2700000" algn="tl">
                    <a:srgbClr val="000000"/>
                  </a:outerShdw>
                </a:effectLst>
              </a:rPr>
              <a:t>101 to 500 lifetime sex partners</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320250788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God’s grace and homosexual behavior</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When one completely associates with such a community, it becomes </a:t>
            </a:r>
            <a:r>
              <a:rPr lang="en-US" altLang="en-US" i="1" u="sng" dirty="0">
                <a:effectLst>
                  <a:outerShdw blurRad="38100" dist="38100" dir="2700000" algn="tl">
                    <a:srgbClr val="000000"/>
                  </a:outerShdw>
                </a:effectLst>
              </a:rPr>
              <a:t>extremely                hard to leave</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I have found that anger is shared and taught towards the Bible and Bible based                Christianity. Anger is a powerful tool to close hearts and allows one to be manipulated by others. </a:t>
            </a:r>
            <a:r>
              <a:rPr lang="en-US" altLang="en-US" i="1" u="sng" dirty="0">
                <a:effectLst>
                  <a:outerShdw blurRad="38100" dist="38100" dir="2700000" algn="tl">
                    <a:srgbClr val="000000"/>
                  </a:outerShdw>
                </a:effectLst>
              </a:rPr>
              <a:t>Bitterness makes all relationships difficult</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9870739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God’s grace and homosexual behavior</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To reach those caught in such a snare requires </a:t>
            </a:r>
            <a:r>
              <a:rPr lang="en-US" altLang="en-US" i="1" u="sng" dirty="0">
                <a:effectLst>
                  <a:outerShdw blurRad="38100" dist="38100" dir="2700000" algn="tl">
                    <a:srgbClr val="000000"/>
                  </a:outerShdw>
                </a:effectLst>
              </a:rPr>
              <a:t>patience, wisdom and a display                of the love of God</a:t>
            </a:r>
            <a:r>
              <a:rPr lang="en-US" altLang="en-US" dirty="0">
                <a:effectLst>
                  <a:outerShdw blurRad="38100" dist="38100" dir="2700000" algn="tl">
                    <a:srgbClr val="000000"/>
                  </a:outerShdw>
                </a:effectLst>
              </a:rPr>
              <a:t>. The battle is very similar to those who struggle with addictions. </a:t>
            </a:r>
            <a:r>
              <a:rPr lang="en-US" altLang="en-US" b="1" dirty="0">
                <a:effectLst>
                  <a:outerShdw blurRad="38100" dist="38100" dir="2700000" algn="tl">
                    <a:srgbClr val="000000"/>
                  </a:outerShdw>
                </a:effectLst>
              </a:rPr>
              <a:t>(2 Tim 2:24-26)</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9382023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God’s grace and homosexual behavior</a:t>
            </a:r>
          </a:p>
        </p:txBody>
      </p:sp>
      <p:sp>
        <p:nvSpPr>
          <p:cNvPr id="7171" name="Rectangle 3"/>
          <p:cNvSpPr>
            <a:spLocks noGrp="1" noChangeArrowheads="1"/>
          </p:cNvSpPr>
          <p:nvPr>
            <p:ph type="body" idx="4294967295"/>
          </p:nvPr>
        </p:nvSpPr>
        <p:spPr/>
        <p:txBody>
          <a:bodyPr/>
          <a:lstStyle/>
          <a:p>
            <a:r>
              <a:rPr lang="en-US" altLang="en-US" b="1" u="sng" dirty="0">
                <a:effectLst>
                  <a:outerShdw blurRad="38100" dist="38100" dir="2700000" algn="tl">
                    <a:srgbClr val="000000"/>
                  </a:outerShdw>
                </a:effectLst>
              </a:rPr>
              <a:t>2 Timothy 2:24-26</a:t>
            </a:r>
            <a:r>
              <a:rPr lang="en-US" altLang="en-US" dirty="0">
                <a:effectLst>
                  <a:outerShdw blurRad="38100" dist="38100" dir="2700000" algn="tl">
                    <a:srgbClr val="000000"/>
                  </a:outerShdw>
                </a:effectLst>
              </a:rPr>
              <a:t> - And a servant of the Lord must not quarrel but be gentle to all, able to teach, patient,  25 </a:t>
            </a:r>
            <a:r>
              <a:rPr lang="en-US" altLang="en-US" u="sng" dirty="0">
                <a:effectLst>
                  <a:outerShdw blurRad="38100" dist="38100" dir="2700000" algn="tl">
                    <a:srgbClr val="000000"/>
                  </a:outerShdw>
                </a:effectLst>
              </a:rPr>
              <a:t>in humility correcting those who are in opposition</a:t>
            </a:r>
            <a:r>
              <a:rPr lang="en-US" altLang="en-US" dirty="0">
                <a:effectLst>
                  <a:outerShdw blurRad="38100" dist="38100" dir="2700000" algn="tl">
                    <a:srgbClr val="000000"/>
                  </a:outerShdw>
                </a:effectLst>
              </a:rPr>
              <a:t>, if God perhaps will grant them repentance, so that they may know the truth,  26 and that they </a:t>
            </a:r>
            <a:r>
              <a:rPr lang="en-US" altLang="en-US" u="sng" dirty="0">
                <a:effectLst>
                  <a:outerShdw blurRad="38100" dist="38100" dir="2700000" algn="tl">
                    <a:srgbClr val="000000"/>
                  </a:outerShdw>
                </a:effectLst>
              </a:rPr>
              <a:t>may come to their senses</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escape the snare of the devil</a:t>
            </a:r>
            <a:r>
              <a:rPr lang="en-US" altLang="en-US" dirty="0">
                <a:effectLst>
                  <a:outerShdw blurRad="38100" dist="38100" dir="2700000" algn="tl">
                    <a:srgbClr val="000000"/>
                  </a:outerShdw>
                </a:effectLst>
              </a:rPr>
              <a:t>, having been </a:t>
            </a:r>
            <a:r>
              <a:rPr lang="en-US" altLang="en-US" u="sng" dirty="0">
                <a:effectLst>
                  <a:outerShdw blurRad="38100" dist="38100" dir="2700000" algn="tl">
                    <a:srgbClr val="000000"/>
                  </a:outerShdw>
                </a:effectLst>
              </a:rPr>
              <a:t>taken captive by him to do his will</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2693263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God’s grace and transgender issues</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“Transgender” refers to a person whose self-identity does not conform to their          respective male or female gender. In other words, it refers to </a:t>
            </a:r>
            <a:r>
              <a:rPr lang="en-US" altLang="en-US" i="1" u="sng" dirty="0">
                <a:effectLst>
                  <a:outerShdw blurRad="38100" dist="38100" dir="2700000" algn="tl">
                    <a:srgbClr val="000000"/>
                  </a:outerShdw>
                </a:effectLst>
              </a:rPr>
              <a:t>a male who feels that          he is really a female or vice-versa</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 According to a 2011 survey, about </a:t>
            </a:r>
            <a:r>
              <a:rPr lang="en-US" altLang="en-US" i="1" u="sng" dirty="0">
                <a:effectLst>
                  <a:outerShdw blurRad="38100" dist="38100" dir="2700000" algn="tl">
                    <a:srgbClr val="000000"/>
                  </a:outerShdw>
                </a:effectLst>
              </a:rPr>
              <a:t>700,000 Americans</a:t>
            </a:r>
            <a:r>
              <a:rPr lang="en-US" altLang="en-US" dirty="0">
                <a:effectLst>
                  <a:outerShdw blurRad="38100" dist="38100" dir="2700000" algn="tl">
                    <a:srgbClr val="000000"/>
                  </a:outerShdw>
                </a:effectLst>
              </a:rPr>
              <a:t> perceive their gender                identity to be at variance with the physical reality of their biological birth sex.</a:t>
            </a:r>
          </a:p>
        </p:txBody>
      </p:sp>
    </p:spTree>
    <p:extLst>
      <p:ext uri="{BB962C8B-B14F-4D97-AF65-F5344CB8AC3E}">
        <p14:creationId xmlns:p14="http://schemas.microsoft.com/office/powerpoint/2010/main" val="94882440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God’s grace and transgender issues</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The American Psychiatric Association removed this condition (aka, “gender                 identity disorder”) from its list of disorders in 2013, substituting “gender identity disorder” with “gender dysphoria”.</a:t>
            </a:r>
          </a:p>
        </p:txBody>
      </p:sp>
    </p:spTree>
    <p:extLst>
      <p:ext uri="{BB962C8B-B14F-4D97-AF65-F5344CB8AC3E}">
        <p14:creationId xmlns:p14="http://schemas.microsoft.com/office/powerpoint/2010/main" val="186934829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God’s grace and transgender issues</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The American Psychiatric Association includes among its treatment options for                 gender dysphoria </a:t>
            </a:r>
            <a:r>
              <a:rPr lang="en-US" altLang="en-US" i="1" u="sng" dirty="0">
                <a:effectLst>
                  <a:outerShdw blurRad="38100" dist="38100" dir="2700000" algn="tl">
                    <a:srgbClr val="000000"/>
                  </a:outerShdw>
                </a:effectLst>
              </a:rPr>
              <a:t>cross-sex hormone therapy</a:t>
            </a:r>
            <a:r>
              <a:rPr lang="en-US" altLang="en-US" dirty="0">
                <a:effectLst>
                  <a:outerShdw blurRad="38100" dist="38100" dir="2700000" algn="tl">
                    <a:srgbClr val="000000"/>
                  </a:outerShdw>
                </a:effectLst>
              </a:rPr>
              <a:t>, </a:t>
            </a:r>
            <a:r>
              <a:rPr lang="en-US" altLang="en-US" i="1" u="sng" dirty="0">
                <a:effectLst>
                  <a:outerShdw blurRad="38100" dist="38100" dir="2700000" algn="tl">
                    <a:srgbClr val="000000"/>
                  </a:outerShdw>
                </a:effectLst>
              </a:rPr>
              <a:t>gender reassignment surgery</a:t>
            </a:r>
            <a:r>
              <a:rPr lang="en-US" altLang="en-US" dirty="0">
                <a:effectLst>
                  <a:outerShdw blurRad="38100" dist="38100" dir="2700000" algn="tl">
                    <a:srgbClr val="000000"/>
                  </a:outerShdw>
                </a:effectLst>
              </a:rPr>
              <a:t>, and </a:t>
            </a:r>
            <a:r>
              <a:rPr lang="en-US" altLang="en-US" i="1" u="sng" dirty="0">
                <a:effectLst>
                  <a:outerShdw blurRad="38100" dist="38100" dir="2700000" algn="tl">
                    <a:srgbClr val="000000"/>
                  </a:outerShdw>
                </a:effectLst>
              </a:rPr>
              <a:t>social and legal transition</a:t>
            </a:r>
            <a:r>
              <a:rPr lang="en-US" altLang="en-US" dirty="0">
                <a:effectLst>
                  <a:outerShdw blurRad="38100" dist="38100" dir="2700000" algn="tl">
                    <a:srgbClr val="000000"/>
                  </a:outerShdw>
                </a:effectLst>
              </a:rPr>
              <a:t> to the desired gender.</a:t>
            </a:r>
          </a:p>
        </p:txBody>
      </p:sp>
    </p:spTree>
    <p:extLst>
      <p:ext uri="{BB962C8B-B14F-4D97-AF65-F5344CB8AC3E}">
        <p14:creationId xmlns:p14="http://schemas.microsoft.com/office/powerpoint/2010/main" val="234325000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God’s grace and transgender issues</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News reports indicate that parents are allowing their children to undergo these                therapies - Many LGBT activists have sought to normalize the transgender                experience and to define gender according to one’s self-perception </a:t>
            </a:r>
            <a:r>
              <a:rPr lang="en-US" altLang="en-US" i="1" u="sng" dirty="0">
                <a:effectLst>
                  <a:outerShdw blurRad="38100" dist="38100" dir="2700000" algn="tl">
                    <a:srgbClr val="000000"/>
                  </a:outerShdw>
                </a:effectLst>
              </a:rPr>
              <a:t>apart from                biological anatomy</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26806540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God’s grace and transgender issues</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What does the grace of God </a:t>
            </a:r>
            <a:r>
              <a:rPr lang="en-US" altLang="en-US" i="1" u="sng" dirty="0">
                <a:effectLst>
                  <a:outerShdw blurRad="38100" dist="38100" dir="2700000" algn="tl">
                    <a:srgbClr val="000000"/>
                  </a:outerShdw>
                </a:effectLst>
              </a:rPr>
              <a:t>teach us</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God made us </a:t>
            </a:r>
            <a:r>
              <a:rPr lang="en-US" altLang="en-US" i="1" u="sng" dirty="0">
                <a:effectLst>
                  <a:outerShdw blurRad="38100" dist="38100" dir="2700000" algn="tl">
                    <a:srgbClr val="000000"/>
                  </a:outerShdw>
                </a:effectLst>
              </a:rPr>
              <a:t>male and female</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(Mt 19:4)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1460715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God’s grace is the key to find reality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Our God wants a relationship with all men. Where are men found? They are </a:t>
            </a:r>
            <a:r>
              <a:rPr lang="en-US" altLang="en-US" i="1" u="sng" dirty="0">
                <a:effectLst>
                  <a:outerShdw blurRad="38100" dist="38100" dir="2700000" algn="tl">
                    <a:srgbClr val="000000"/>
                  </a:outerShdw>
                </a:effectLst>
              </a:rPr>
              <a:t>in                darkness and in prison</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When we trust the God </a:t>
            </a:r>
            <a:r>
              <a:rPr lang="en-US" altLang="en-US" i="1" u="sng" dirty="0">
                <a:effectLst>
                  <a:outerShdw blurRad="38100" dist="38100" dir="2700000" algn="tl">
                    <a:srgbClr val="000000"/>
                  </a:outerShdw>
                </a:effectLst>
              </a:rPr>
              <a:t>who created all things</a:t>
            </a:r>
            <a:r>
              <a:rPr lang="en-US" altLang="en-US" dirty="0">
                <a:effectLst>
                  <a:outerShdw blurRad="38100" dist="38100" dir="2700000" algn="tl">
                    <a:srgbClr val="000000"/>
                  </a:outerShdw>
                </a:effectLst>
              </a:rPr>
              <a:t> we will let Him direct our thoughts         and our lives. </a:t>
            </a:r>
            <a:r>
              <a:rPr lang="en-US" altLang="en-US" b="1" dirty="0">
                <a:effectLst>
                  <a:outerShdw blurRad="38100" dist="38100" dir="2700000" algn="tl">
                    <a:srgbClr val="000000"/>
                  </a:outerShdw>
                </a:effectLst>
              </a:rPr>
              <a:t>(Psa 100:3)</a:t>
            </a:r>
          </a:p>
        </p:txBody>
      </p:sp>
    </p:spTree>
    <p:extLst>
      <p:ext uri="{BB962C8B-B14F-4D97-AF65-F5344CB8AC3E}">
        <p14:creationId xmlns:p14="http://schemas.microsoft.com/office/powerpoint/2010/main" val="323883934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God’s grace and transgender issues</a:t>
            </a:r>
          </a:p>
        </p:txBody>
      </p:sp>
      <p:sp>
        <p:nvSpPr>
          <p:cNvPr id="7171" name="Rectangle 3"/>
          <p:cNvSpPr>
            <a:spLocks noGrp="1" noChangeArrowheads="1"/>
          </p:cNvSpPr>
          <p:nvPr>
            <p:ph type="body" idx="4294967295"/>
          </p:nvPr>
        </p:nvSpPr>
        <p:spPr/>
        <p:txBody>
          <a:bodyPr/>
          <a:lstStyle/>
          <a:p>
            <a:r>
              <a:rPr lang="en-US" altLang="en-US" b="1" u="sng" dirty="0">
                <a:effectLst>
                  <a:outerShdw blurRad="38100" dist="38100" dir="2700000" algn="tl">
                    <a:srgbClr val="000000"/>
                  </a:outerShdw>
                </a:effectLst>
              </a:rPr>
              <a:t>Matthew 19:4</a:t>
            </a:r>
            <a:r>
              <a:rPr lang="en-US" altLang="en-US" dirty="0">
                <a:effectLst>
                  <a:outerShdw blurRad="38100" dist="38100" dir="2700000" algn="tl">
                    <a:srgbClr val="000000"/>
                  </a:outerShdw>
                </a:effectLst>
              </a:rPr>
              <a:t>  - And He answered and said to them, "Have you not read that He who made them at the beginning </a:t>
            </a:r>
            <a:r>
              <a:rPr lang="en-US" altLang="en-US" u="sng" dirty="0">
                <a:effectLst>
                  <a:outerShdw blurRad="38100" dist="38100" dir="2700000" algn="tl">
                    <a:srgbClr val="000000"/>
                  </a:outerShdw>
                </a:effectLst>
              </a:rPr>
              <a:t>'made them male and female</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110692671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God’s grace and transgender issues</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God does not make mistakes – </a:t>
            </a:r>
            <a:r>
              <a:rPr lang="en-US" altLang="en-US" i="1" u="sng" dirty="0">
                <a:effectLst>
                  <a:outerShdw blurRad="38100" dist="38100" dir="2700000" algn="tl">
                    <a:srgbClr val="000000"/>
                  </a:outerShdw>
                </a:effectLst>
              </a:rPr>
              <a:t>the same standard</a:t>
            </a:r>
            <a:r>
              <a:rPr lang="en-US" altLang="en-US" dirty="0">
                <a:effectLst>
                  <a:outerShdw blurRad="38100" dist="38100" dir="2700000" algn="tl">
                    <a:srgbClr val="000000"/>
                  </a:outerShdw>
                </a:effectLst>
              </a:rPr>
              <a:t> can be applied to everyone! </a:t>
            </a:r>
          </a:p>
          <a:p>
            <a:r>
              <a:rPr lang="en-US" altLang="en-US" dirty="0">
                <a:effectLst>
                  <a:outerShdw blurRad="38100" dist="38100" dir="2700000" algn="tl">
                    <a:srgbClr val="000000"/>
                  </a:outerShdw>
                </a:effectLst>
              </a:rPr>
              <a:t>We are male and female based upon biological realities! The Bible does not                identify us by </a:t>
            </a:r>
            <a:r>
              <a:rPr lang="en-US" altLang="en-US" i="1" u="sng" dirty="0">
                <a:effectLst>
                  <a:outerShdw blurRad="38100" dist="38100" dir="2700000" algn="tl">
                    <a:srgbClr val="000000"/>
                  </a:outerShdw>
                </a:effectLst>
              </a:rPr>
              <a:t>our changing desires and perceptions</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131131073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God’s grace and transgender issues</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“First and foremost, we must note that the Scriptures </a:t>
            </a:r>
            <a:r>
              <a:rPr lang="en-US" altLang="en-US" i="1" u="sng" dirty="0">
                <a:effectLst>
                  <a:outerShdw blurRad="38100" dist="38100" dir="2700000" algn="tl">
                    <a:srgbClr val="000000"/>
                  </a:outerShdw>
                </a:effectLst>
              </a:rPr>
              <a:t>never define anyone by their sexuality</a:t>
            </a:r>
            <a:r>
              <a:rPr lang="en-US" altLang="en-US" dirty="0">
                <a:effectLst>
                  <a:outerShdw blurRad="38100" dist="38100" dir="2700000" algn="tl">
                    <a:srgbClr val="000000"/>
                  </a:outerShdw>
                </a:effectLst>
              </a:rPr>
              <a:t>. No one in the Bible is called a heterosexual, homosexual, or asexual (in 1 Corinthians 6:9, the term sometimes translated "homosexual" is the Greek </a:t>
            </a:r>
            <a:r>
              <a:rPr lang="en-US" altLang="en-US" dirty="0" err="1">
                <a:effectLst>
                  <a:outerShdw blurRad="38100" dist="38100" dir="2700000" algn="tl">
                    <a:srgbClr val="000000"/>
                  </a:outerShdw>
                </a:effectLst>
              </a:rPr>
              <a:t>arsenokoitai</a:t>
            </a:r>
            <a:r>
              <a:rPr lang="en-US" altLang="en-US" dirty="0">
                <a:effectLst>
                  <a:outerShdw blurRad="38100" dist="38100" dir="2700000" algn="tl">
                    <a:srgbClr val="000000"/>
                  </a:outerShdw>
                </a:effectLst>
              </a:rPr>
              <a:t>, defined as "one who lies with a man as with a woman," reinforcing our premise).” </a:t>
            </a:r>
          </a:p>
        </p:txBody>
      </p:sp>
    </p:spTree>
    <p:extLst>
      <p:ext uri="{BB962C8B-B14F-4D97-AF65-F5344CB8AC3E}">
        <p14:creationId xmlns:p14="http://schemas.microsoft.com/office/powerpoint/2010/main" val="71838780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God’s grace and transgender issues</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“In the Bible, no one is their sexuality. Instead, people have sexual impulses, desires, and urges, and </a:t>
            </a:r>
            <a:r>
              <a:rPr lang="en-US" altLang="en-US" i="1" u="sng" dirty="0">
                <a:effectLst>
                  <a:outerShdw blurRad="38100" dist="38100" dir="2700000" algn="tl">
                    <a:srgbClr val="000000"/>
                  </a:outerShdw>
                </a:effectLst>
              </a:rPr>
              <a:t>decide whether and how they will act upon them</a:t>
            </a:r>
            <a:r>
              <a:rPr lang="en-US" altLang="en-US" dirty="0">
                <a:effectLst>
                  <a:outerShdw blurRad="38100" dist="38100" dir="2700000" algn="tl">
                    <a:srgbClr val="000000"/>
                  </a:outerShdw>
                </a:effectLst>
              </a:rPr>
              <a:t>. Therefore, in the Bible, sexuality is never reckoned as a form of identity; sex involves the behavior of individuals, however appropriate or inappropriate.” </a:t>
            </a:r>
          </a:p>
        </p:txBody>
      </p:sp>
    </p:spTree>
    <p:extLst>
      <p:ext uri="{BB962C8B-B14F-4D97-AF65-F5344CB8AC3E}">
        <p14:creationId xmlns:p14="http://schemas.microsoft.com/office/powerpoint/2010/main" val="340360939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God’s grace and transgender issues</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“…We tend to understand our place, our efforts, and our context in terms of the identity markers </a:t>
            </a:r>
            <a:r>
              <a:rPr lang="en-US" altLang="en-US" i="1" u="sng" dirty="0">
                <a:effectLst>
                  <a:outerShdw blurRad="38100" dist="38100" dir="2700000" algn="tl">
                    <a:srgbClr val="000000"/>
                  </a:outerShdw>
                </a:effectLst>
              </a:rPr>
              <a:t>we have deemed most important</a:t>
            </a:r>
            <a:r>
              <a:rPr lang="en-US" altLang="en-US" dirty="0">
                <a:effectLst>
                  <a:outerShdw blurRad="38100" dist="38100" dir="2700000" algn="tl">
                    <a:srgbClr val="000000"/>
                  </a:outerShdw>
                </a:effectLst>
              </a:rPr>
              <a:t> in our lives, less so those we have chosen to consider less important.”</a:t>
            </a:r>
          </a:p>
          <a:p>
            <a:r>
              <a:rPr lang="en-US" altLang="en-US" dirty="0">
                <a:effectLst>
                  <a:outerShdw blurRad="38100" dist="38100" dir="2700000" algn="tl">
                    <a:srgbClr val="000000"/>
                  </a:outerShdw>
                </a:effectLst>
              </a:rPr>
              <a:t>– Counterfeit Sexuality as Identity by Ethan Longhenry</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4898172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What are the arguments used to justify homosexuality?</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"Homosexuals are born this way. They did not choose this lifestyle so it cannot be a            sin."</a:t>
            </a:r>
          </a:p>
          <a:p>
            <a:r>
              <a:rPr lang="en-US" altLang="en-US" dirty="0">
                <a:effectLst>
                  <a:outerShdw blurRad="38100" dist="38100" dir="2700000" algn="tl">
                    <a:srgbClr val="000000"/>
                  </a:outerShdw>
                </a:effectLst>
              </a:rPr>
              <a:t>If they can prove an inborn nature the Bible would </a:t>
            </a:r>
            <a:r>
              <a:rPr lang="en-US" altLang="en-US" i="1" u="sng" dirty="0">
                <a:effectLst>
                  <a:outerShdw blurRad="38100" dist="38100" dir="2700000" algn="tl">
                    <a:srgbClr val="000000"/>
                  </a:outerShdw>
                </a:effectLst>
              </a:rPr>
              <a:t>still tell us to not practice this desire</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190193317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What are the arguments used to justify homosexuality?</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As an example, consider the alcoholic who </a:t>
            </a:r>
            <a:r>
              <a:rPr lang="en-US" altLang="en-US" i="1" u="sng" dirty="0">
                <a:effectLst>
                  <a:outerShdw blurRad="38100" dist="38100" dir="2700000" algn="tl">
                    <a:srgbClr val="000000"/>
                  </a:outerShdw>
                </a:effectLst>
              </a:rPr>
              <a:t>desires to drink</a:t>
            </a:r>
            <a:r>
              <a:rPr lang="en-US" altLang="en-US" dirty="0">
                <a:effectLst>
                  <a:outerShdw blurRad="38100" dist="38100" dir="2700000" algn="tl">
                    <a:srgbClr val="000000"/>
                  </a:outerShdw>
                </a:effectLst>
              </a:rPr>
              <a:t> even after becoming a Christian. He chooses not act upon that desire while also seeking to put this desire away!  </a:t>
            </a:r>
            <a:r>
              <a:rPr lang="en-US" altLang="en-US" b="1" dirty="0">
                <a:effectLst>
                  <a:outerShdw blurRad="38100" dist="38100" dir="2700000" algn="tl">
                    <a:srgbClr val="000000"/>
                  </a:outerShdw>
                </a:effectLst>
              </a:rPr>
              <a:t>(Rom 8:13-14; 1 Cor 10:13)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368313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What are the arguments used to justify homosexuality?</a:t>
            </a:r>
          </a:p>
        </p:txBody>
      </p:sp>
      <p:sp>
        <p:nvSpPr>
          <p:cNvPr id="7171" name="Rectangle 3"/>
          <p:cNvSpPr>
            <a:spLocks noGrp="1" noChangeArrowheads="1"/>
          </p:cNvSpPr>
          <p:nvPr>
            <p:ph type="body" idx="4294967295"/>
          </p:nvPr>
        </p:nvSpPr>
        <p:spPr/>
        <p:txBody>
          <a:bodyPr/>
          <a:lstStyle/>
          <a:p>
            <a:r>
              <a:rPr lang="en-US" altLang="en-US" b="1" u="sng" dirty="0">
                <a:effectLst>
                  <a:outerShdw blurRad="38100" dist="38100" dir="2700000" algn="tl">
                    <a:srgbClr val="000000"/>
                  </a:outerShdw>
                </a:effectLst>
              </a:rPr>
              <a:t>Romans 8:13-14</a:t>
            </a:r>
            <a:r>
              <a:rPr lang="en-US" altLang="en-US" dirty="0">
                <a:effectLst>
                  <a:outerShdw blurRad="38100" dist="38100" dir="2700000" algn="tl">
                    <a:srgbClr val="000000"/>
                  </a:outerShdw>
                </a:effectLst>
              </a:rPr>
              <a:t>  - For if you live according to the flesh you will die; but if </a:t>
            </a:r>
            <a:r>
              <a:rPr lang="en-US" altLang="en-US" u="sng" dirty="0">
                <a:effectLst>
                  <a:outerShdw blurRad="38100" dist="38100" dir="2700000" algn="tl">
                    <a:srgbClr val="000000"/>
                  </a:outerShdw>
                </a:effectLst>
              </a:rPr>
              <a:t>by the Spirit you put to death the deeds of the body</a:t>
            </a:r>
            <a:r>
              <a:rPr lang="en-US" altLang="en-US" dirty="0">
                <a:effectLst>
                  <a:outerShdw blurRad="38100" dist="38100" dir="2700000" algn="tl">
                    <a:srgbClr val="000000"/>
                  </a:outerShdw>
                </a:effectLst>
              </a:rPr>
              <a:t>, you will live.  14 For as many as are led by the Spirit of God, these are sons of God.</a:t>
            </a:r>
          </a:p>
        </p:txBody>
      </p:sp>
    </p:spTree>
    <p:extLst>
      <p:ext uri="{BB962C8B-B14F-4D97-AF65-F5344CB8AC3E}">
        <p14:creationId xmlns:p14="http://schemas.microsoft.com/office/powerpoint/2010/main" val="379229427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What are the arguments used to justify homosexuality?</a:t>
            </a:r>
          </a:p>
        </p:txBody>
      </p:sp>
      <p:sp>
        <p:nvSpPr>
          <p:cNvPr id="7171" name="Rectangle 3"/>
          <p:cNvSpPr>
            <a:spLocks noGrp="1" noChangeArrowheads="1"/>
          </p:cNvSpPr>
          <p:nvPr>
            <p:ph type="body" idx="4294967295"/>
          </p:nvPr>
        </p:nvSpPr>
        <p:spPr/>
        <p:txBody>
          <a:bodyPr/>
          <a:lstStyle/>
          <a:p>
            <a:r>
              <a:rPr lang="en-US" altLang="en-US" b="1" u="sng" dirty="0">
                <a:effectLst>
                  <a:outerShdw blurRad="38100" dist="38100" dir="2700000" algn="tl">
                    <a:srgbClr val="000000"/>
                  </a:outerShdw>
                </a:effectLst>
              </a:rPr>
              <a:t>1 Corinthians 10:13</a:t>
            </a:r>
            <a:r>
              <a:rPr lang="en-US" altLang="en-US" dirty="0">
                <a:effectLst>
                  <a:outerShdw blurRad="38100" dist="38100" dir="2700000" algn="tl">
                    <a:srgbClr val="000000"/>
                  </a:outerShdw>
                </a:effectLst>
              </a:rPr>
              <a:t> - No temptation has overtaken you except such as is common to man; but God is faithful, who will not allow you to be tempted beyond what you are able, but </a:t>
            </a:r>
            <a:r>
              <a:rPr lang="en-US" altLang="en-US" u="sng" dirty="0">
                <a:effectLst>
                  <a:outerShdw blurRad="38100" dist="38100" dir="2700000" algn="tl">
                    <a:srgbClr val="000000"/>
                  </a:outerShdw>
                </a:effectLst>
              </a:rPr>
              <a:t>with the temptation will also make the way of escape</a:t>
            </a:r>
            <a:r>
              <a:rPr lang="en-US" altLang="en-US" dirty="0">
                <a:effectLst>
                  <a:outerShdw blurRad="38100" dist="38100" dir="2700000" algn="tl">
                    <a:srgbClr val="000000"/>
                  </a:outerShdw>
                </a:effectLst>
              </a:rPr>
              <a:t>, that you may be able to bear it.</a:t>
            </a:r>
          </a:p>
        </p:txBody>
      </p:sp>
    </p:spTree>
    <p:extLst>
      <p:ext uri="{BB962C8B-B14F-4D97-AF65-F5344CB8AC3E}">
        <p14:creationId xmlns:p14="http://schemas.microsoft.com/office/powerpoint/2010/main" val="417245970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What are the arguments used to justify homosexuality?</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There is </a:t>
            </a:r>
            <a:r>
              <a:rPr lang="en-US" altLang="en-US" i="1" u="sng" dirty="0">
                <a:effectLst>
                  <a:outerShdw blurRad="38100" dist="38100" dir="2700000" algn="tl">
                    <a:srgbClr val="000000"/>
                  </a:outerShdw>
                </a:effectLst>
              </a:rPr>
              <a:t>no proof</a:t>
            </a:r>
            <a:r>
              <a:rPr lang="en-US" altLang="en-US" dirty="0">
                <a:effectLst>
                  <a:outerShdw blurRad="38100" dist="38100" dir="2700000" algn="tl">
                    <a:srgbClr val="000000"/>
                  </a:outerShdw>
                </a:effectLst>
              </a:rPr>
              <a:t> that homosexuality is inborn. </a:t>
            </a:r>
          </a:p>
        </p:txBody>
      </p:sp>
    </p:spTree>
    <p:extLst>
      <p:ext uri="{BB962C8B-B14F-4D97-AF65-F5344CB8AC3E}">
        <p14:creationId xmlns:p14="http://schemas.microsoft.com/office/powerpoint/2010/main" val="235438837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God’s grace is the key to find reality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Psalm 100:3</a:t>
            </a:r>
            <a:r>
              <a:rPr lang="en-US" altLang="en-US" dirty="0">
                <a:effectLst>
                  <a:outerShdw blurRad="38100" dist="38100" dir="2700000" algn="tl">
                    <a:srgbClr val="000000"/>
                  </a:outerShdw>
                </a:effectLst>
              </a:rPr>
              <a:t>  - Know that the LORD, He is God; </a:t>
            </a:r>
            <a:r>
              <a:rPr lang="en-US" altLang="en-US" u="sng" dirty="0">
                <a:effectLst>
                  <a:outerShdw blurRad="38100" dist="38100" dir="2700000" algn="tl">
                    <a:srgbClr val="000000"/>
                  </a:outerShdw>
                </a:effectLst>
              </a:rPr>
              <a:t>It is He who has made us</a:t>
            </a:r>
            <a:r>
              <a:rPr lang="en-US" altLang="en-US" dirty="0">
                <a:effectLst>
                  <a:outerShdw blurRad="38100" dist="38100" dir="2700000" algn="tl">
                    <a:srgbClr val="000000"/>
                  </a:outerShdw>
                </a:effectLst>
              </a:rPr>
              <a:t>, and not we ourselves; </a:t>
            </a:r>
            <a:r>
              <a:rPr lang="en-US" altLang="en-US" u="sng" dirty="0">
                <a:effectLst>
                  <a:outerShdw blurRad="38100" dist="38100" dir="2700000" algn="tl">
                    <a:srgbClr val="000000"/>
                  </a:outerShdw>
                </a:effectLst>
              </a:rPr>
              <a:t>We are His people</a:t>
            </a:r>
            <a:r>
              <a:rPr lang="en-US" altLang="en-US" dirty="0">
                <a:effectLst>
                  <a:outerShdw blurRad="38100" dist="38100" dir="2700000" algn="tl">
                    <a:srgbClr val="000000"/>
                  </a:outerShdw>
                </a:effectLst>
              </a:rPr>
              <a:t> and the sheep of His pasture.</a:t>
            </a:r>
          </a:p>
        </p:txBody>
      </p:sp>
    </p:spTree>
    <p:extLst>
      <p:ext uri="{BB962C8B-B14F-4D97-AF65-F5344CB8AC3E}">
        <p14:creationId xmlns:p14="http://schemas.microsoft.com/office/powerpoint/2010/main" val="280895903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What are the arguments used to justify homosexuality?</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Few scientists have ventured into this line of research. When the genetics of being gay comes up at scientific meetings, “sometimes even behavioral geneticists kind of wrinkle up their noses,” says Kenneth </a:t>
            </a:r>
            <a:r>
              <a:rPr lang="en-US" altLang="en-US" dirty="0" err="1">
                <a:effectLst>
                  <a:outerShdw blurRad="38100" dist="38100" dir="2700000" algn="tl">
                    <a:srgbClr val="000000"/>
                  </a:outerShdw>
                </a:effectLst>
              </a:rPr>
              <a:t>Kendler</a:t>
            </a:r>
            <a:r>
              <a:rPr lang="en-US" altLang="en-US" dirty="0">
                <a:effectLst>
                  <a:outerShdw blurRad="38100" dist="38100" dir="2700000" algn="tl">
                    <a:srgbClr val="000000"/>
                  </a:outerShdw>
                </a:effectLst>
              </a:rPr>
              <a:t>, a psychiatric geneticist at Virginia Commonwealth University in Richmond. That’s partially </a:t>
            </a:r>
            <a:r>
              <a:rPr lang="en-US" altLang="en-US" i="1" u="sng" dirty="0">
                <a:effectLst>
                  <a:outerShdw blurRad="38100" dist="38100" dir="2700000" algn="tl">
                    <a:srgbClr val="000000"/>
                  </a:outerShdw>
                </a:effectLst>
              </a:rPr>
              <a:t>because the science itself is so complex</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402777717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What are the arguments used to justify homosexuality?</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Studies comparing identical and fraternal twins suggest there is some heritable component to homosexuality, but no one believes that a single gene or genes can make a person gay. </a:t>
            </a:r>
            <a:r>
              <a:rPr lang="en-US" altLang="en-US" u="sng" dirty="0">
                <a:effectLst>
                  <a:outerShdw blurRad="38100" dist="38100" dir="2700000" algn="tl">
                    <a:srgbClr val="000000"/>
                  </a:outerShdw>
                </a:effectLst>
              </a:rPr>
              <a:t>Any genetic predispositions probably interact with environmental factors that influence development of a sexual orientation</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263458570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What are the arguments used to justify homosexuality?</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A “link” can have </a:t>
            </a:r>
            <a:r>
              <a:rPr lang="en-US" altLang="en-US" i="1" u="sng" dirty="0">
                <a:effectLst>
                  <a:outerShdw blurRad="38100" dist="38100" dir="2700000" algn="tl">
                    <a:srgbClr val="000000"/>
                  </a:outerShdw>
                </a:effectLst>
              </a:rPr>
              <a:t>many possible meanings</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1604797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What are the arguments used to justify homosexuality?</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"If you deny practicing homosexuals membership in your church then you are         bigoted and hate-filled just like those who hated blacks in the 1950's."</a:t>
            </a:r>
          </a:p>
        </p:txBody>
      </p:sp>
    </p:spTree>
    <p:extLst>
      <p:ext uri="{BB962C8B-B14F-4D97-AF65-F5344CB8AC3E}">
        <p14:creationId xmlns:p14="http://schemas.microsoft.com/office/powerpoint/2010/main" val="348062617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What are the arguments used to justify homosexuality?</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"If you deny practicing homosexuals membership in your church then you are         bigoted and hate-filled just like those who hated blacks in the 1950's."</a:t>
            </a:r>
          </a:p>
          <a:p>
            <a:r>
              <a:rPr lang="en-US" altLang="en-US" dirty="0">
                <a:effectLst>
                  <a:outerShdw blurRad="38100" dist="38100" dir="2700000" algn="tl">
                    <a:srgbClr val="000000"/>
                  </a:outerShdw>
                </a:effectLst>
              </a:rPr>
              <a:t>This has assumed that </a:t>
            </a:r>
            <a:r>
              <a:rPr lang="en-US" altLang="en-US" i="1" u="sng" dirty="0">
                <a:effectLst>
                  <a:outerShdw blurRad="38100" dist="38100" dir="2700000" algn="tl">
                    <a:srgbClr val="000000"/>
                  </a:outerShdw>
                </a:effectLst>
              </a:rPr>
              <a:t>these desires are inherited just like racial characteristics</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This is more </a:t>
            </a:r>
            <a:r>
              <a:rPr lang="en-US" altLang="en-US" i="1" u="sng" dirty="0">
                <a:effectLst>
                  <a:outerShdw blurRad="38100" dist="38100" dir="2700000" algn="tl">
                    <a:srgbClr val="000000"/>
                  </a:outerShdw>
                </a:effectLst>
              </a:rPr>
              <a:t>a political tool used to silence and attack</a:t>
            </a:r>
            <a:r>
              <a:rPr lang="en-US" altLang="en-US" dirty="0">
                <a:effectLst>
                  <a:outerShdw blurRad="38100" dist="38100" dir="2700000" algn="tl">
                    <a:srgbClr val="000000"/>
                  </a:outerShdw>
                </a:effectLst>
              </a:rPr>
              <a:t> those who disagree.</a:t>
            </a:r>
          </a:p>
        </p:txBody>
      </p:sp>
    </p:spTree>
    <p:extLst>
      <p:ext uri="{BB962C8B-B14F-4D97-AF65-F5344CB8AC3E}">
        <p14:creationId xmlns:p14="http://schemas.microsoft.com/office/powerpoint/2010/main" val="3134290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What are the arguments used to justify homosexuality?</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“We are reading the Bible wrong. When we use “cultural context” we find that a          perverted form of homosexual behavior was condemned. What is done today          through homosexual marriage is approved.”</a:t>
            </a:r>
          </a:p>
        </p:txBody>
      </p:sp>
    </p:spTree>
    <p:extLst>
      <p:ext uri="{BB962C8B-B14F-4D97-AF65-F5344CB8AC3E}">
        <p14:creationId xmlns:p14="http://schemas.microsoft.com/office/powerpoint/2010/main" val="376387760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What are the arguments used to justify homosexuality?</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I've been doing a lot of studying and reading about the issue of same-sex marriages and the proposed Scriptural justifications for such. A huge amount of emphasis is given to the cultural context in which the New Testament was written. The claim is made that the ancient world had no concept of loving, committed, equal same-sex unions. </a:t>
            </a:r>
          </a:p>
        </p:txBody>
      </p:sp>
    </p:spTree>
    <p:extLst>
      <p:ext uri="{BB962C8B-B14F-4D97-AF65-F5344CB8AC3E}">
        <p14:creationId xmlns:p14="http://schemas.microsoft.com/office/powerpoint/2010/main" val="9288267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What are the arguments used to justify homosexuality?</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That may be true if for no other reason than the Romans apparently didn't give much weight to monogamy in general. ….suffice it to say that encounters between the following groups were common:</a:t>
            </a:r>
          </a:p>
        </p:txBody>
      </p:sp>
    </p:spTree>
    <p:extLst>
      <p:ext uri="{BB962C8B-B14F-4D97-AF65-F5344CB8AC3E}">
        <p14:creationId xmlns:p14="http://schemas.microsoft.com/office/powerpoint/2010/main" val="223038702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What are the arguments used to justify homosexuality?</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 husband and wife</a:t>
            </a:r>
          </a:p>
          <a:p>
            <a:r>
              <a:rPr lang="en-US" altLang="en-US" dirty="0">
                <a:effectLst>
                  <a:outerShdw blurRad="38100" dist="38100" dir="2700000" algn="tl">
                    <a:srgbClr val="000000"/>
                  </a:outerShdw>
                </a:effectLst>
              </a:rPr>
              <a:t> - young man and boy</a:t>
            </a:r>
          </a:p>
          <a:p>
            <a:r>
              <a:rPr lang="en-US" altLang="en-US" dirty="0">
                <a:effectLst>
                  <a:outerShdw blurRad="38100" dist="38100" dir="2700000" algn="tl">
                    <a:srgbClr val="000000"/>
                  </a:outerShdw>
                </a:effectLst>
              </a:rPr>
              <a:t> - man and slave (both male and female)</a:t>
            </a:r>
          </a:p>
          <a:p>
            <a:r>
              <a:rPr lang="en-US" altLang="en-US" dirty="0">
                <a:effectLst>
                  <a:outerShdw blurRad="38100" dist="38100" dir="2700000" algn="tl">
                    <a:srgbClr val="000000"/>
                  </a:outerShdw>
                </a:effectLst>
              </a:rPr>
              <a:t> - man and temple prostitute (both male and female)</a:t>
            </a:r>
          </a:p>
          <a:p>
            <a:r>
              <a:rPr lang="en-US" altLang="en-US" dirty="0">
                <a:effectLst>
                  <a:outerShdw blurRad="38100" dist="38100" dir="2700000" algn="tl">
                    <a:srgbClr val="000000"/>
                  </a:outerShdw>
                </a:effectLst>
              </a:rPr>
              <a:t> - man and man</a:t>
            </a:r>
          </a:p>
          <a:p>
            <a:r>
              <a:rPr lang="en-US" altLang="en-US" dirty="0">
                <a:effectLst>
                  <a:outerShdw blurRad="38100" dist="38100" dir="2700000" algn="tl">
                    <a:srgbClr val="000000"/>
                  </a:outerShdw>
                </a:effectLst>
              </a:rPr>
              <a:t> - man and mistress</a:t>
            </a:r>
          </a:p>
          <a:p>
            <a:r>
              <a:rPr lang="en-US" altLang="en-US" dirty="0">
                <a:effectLst>
                  <a:outerShdw blurRad="38100" dist="38100" dir="2700000" algn="tl">
                    <a:srgbClr val="000000"/>
                  </a:outerShdw>
                </a:effectLst>
              </a:rPr>
              <a:t> - woman and younger girl</a:t>
            </a:r>
          </a:p>
        </p:txBody>
      </p:sp>
    </p:spTree>
    <p:extLst>
      <p:ext uri="{BB962C8B-B14F-4D97-AF65-F5344CB8AC3E}">
        <p14:creationId xmlns:p14="http://schemas.microsoft.com/office/powerpoint/2010/main" val="24696251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171">
                                            <p:txEl>
                                              <p:pRg st="4" end="4"/>
                                            </p:txEl>
                                          </p:spTgt>
                                        </p:tgtEl>
                                        <p:attrNameLst>
                                          <p:attrName>style.visibility</p:attrName>
                                        </p:attrNameLst>
                                      </p:cBhvr>
                                      <p:to>
                                        <p:strVal val="visible"/>
                                      </p:to>
                                    </p:set>
                                    <p:animEffect transition="in" filter="fade">
                                      <p:cBhvr>
                                        <p:cTn id="35" dur="1000"/>
                                        <p:tgtEl>
                                          <p:spTgt spid="7171">
                                            <p:txEl>
                                              <p:pRg st="4" end="4"/>
                                            </p:txEl>
                                          </p:spTgt>
                                        </p:tgtEl>
                                      </p:cBhvr>
                                    </p:animEffect>
                                    <p:anim calcmode="lin" valueType="num">
                                      <p:cBhvr>
                                        <p:cTn id="36"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171">
                                            <p:txEl>
                                              <p:pRg st="5" end="5"/>
                                            </p:txEl>
                                          </p:spTgt>
                                        </p:tgtEl>
                                        <p:attrNameLst>
                                          <p:attrName>style.visibility</p:attrName>
                                        </p:attrNameLst>
                                      </p:cBhvr>
                                      <p:to>
                                        <p:strVal val="visible"/>
                                      </p:to>
                                    </p:set>
                                    <p:animEffect transition="in" filter="fade">
                                      <p:cBhvr>
                                        <p:cTn id="42" dur="1000"/>
                                        <p:tgtEl>
                                          <p:spTgt spid="7171">
                                            <p:txEl>
                                              <p:pRg st="5" end="5"/>
                                            </p:txEl>
                                          </p:spTgt>
                                        </p:tgtEl>
                                      </p:cBhvr>
                                    </p:animEffect>
                                    <p:anim calcmode="lin" valueType="num">
                                      <p:cBhvr>
                                        <p:cTn id="43"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171">
                                            <p:txEl>
                                              <p:pRg st="6" end="6"/>
                                            </p:txEl>
                                          </p:spTgt>
                                        </p:tgtEl>
                                        <p:attrNameLst>
                                          <p:attrName>style.visibility</p:attrName>
                                        </p:attrNameLst>
                                      </p:cBhvr>
                                      <p:to>
                                        <p:strVal val="visible"/>
                                      </p:to>
                                    </p:set>
                                    <p:animEffect transition="in" filter="fade">
                                      <p:cBhvr>
                                        <p:cTn id="49" dur="1000"/>
                                        <p:tgtEl>
                                          <p:spTgt spid="7171">
                                            <p:txEl>
                                              <p:pRg st="6" end="6"/>
                                            </p:txEl>
                                          </p:spTgt>
                                        </p:tgtEl>
                                      </p:cBhvr>
                                    </p:animEffect>
                                    <p:anim calcmode="lin" valueType="num">
                                      <p:cBhvr>
                                        <p:cTn id="50"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717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What are the arguments used to justify homosexuality?</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…As the pagan Gentiles were converted and taught about Jesus, they were called to leave their various sexual practices behind (Acts 15:20). </a:t>
            </a:r>
          </a:p>
        </p:txBody>
      </p:sp>
    </p:spTree>
    <p:extLst>
      <p:ext uri="{BB962C8B-B14F-4D97-AF65-F5344CB8AC3E}">
        <p14:creationId xmlns:p14="http://schemas.microsoft.com/office/powerpoint/2010/main" val="41945038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God’s grace is the key to find reality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approach we take tonight is </a:t>
            </a:r>
            <a:r>
              <a:rPr lang="en-US" altLang="en-US" i="1" u="sng" dirty="0">
                <a:effectLst>
                  <a:outerShdw blurRad="38100" dist="38100" dir="2700000" algn="tl">
                    <a:srgbClr val="000000"/>
                  </a:outerShdw>
                </a:effectLst>
              </a:rPr>
              <a:t>God’s word as an absolute authority</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If you have doubts about this then consider </a:t>
            </a:r>
            <a:r>
              <a:rPr lang="en-US" altLang="en-US" i="1" u="sng" dirty="0">
                <a:effectLst>
                  <a:outerShdw blurRad="38100" dist="38100" dir="2700000" algn="tl">
                    <a:srgbClr val="000000"/>
                  </a:outerShdw>
                </a:effectLst>
              </a:rPr>
              <a:t>the evidence for Jesus Christ</a:t>
            </a:r>
            <a:r>
              <a:rPr lang="en-US" altLang="en-US" dirty="0">
                <a:effectLst>
                  <a:outerShdw blurRad="38100" dist="38100" dir="2700000" algn="tl">
                    <a:srgbClr val="000000"/>
                  </a:outerShdw>
                </a:effectLst>
              </a:rPr>
              <a:t>. </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6546604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What are the arguments used to justify homosexuality?</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In fact, Paul uses four different words in 1 Cor. 6:9, referring to both hetero and homo immorality, things he says they had once engaged in before being washed and sanctified in Jesus. In their new life in Christ, the only sanctioned sexual behavior was between a man and his wife.</a:t>
            </a:r>
          </a:p>
        </p:txBody>
      </p:sp>
    </p:spTree>
    <p:extLst>
      <p:ext uri="{BB962C8B-B14F-4D97-AF65-F5344CB8AC3E}">
        <p14:creationId xmlns:p14="http://schemas.microsoft.com/office/powerpoint/2010/main" val="170353831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What are the arguments used to justify homosexuality?</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Proponents of same-sex marriage today say, "yes, but what we are advocating did not exist then. They did not have life-long, monogamous, same-sex relationships between equal partners." That may be true to an extent (although there are records of same-sex marriages, where one of men would even dress like a bride)… </a:t>
            </a:r>
          </a:p>
        </p:txBody>
      </p:sp>
    </p:spTree>
    <p:extLst>
      <p:ext uri="{BB962C8B-B14F-4D97-AF65-F5344CB8AC3E}">
        <p14:creationId xmlns:p14="http://schemas.microsoft.com/office/powerpoint/2010/main" val="251401696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What are the arguments used to justify homosexuality?</a:t>
            </a:r>
          </a:p>
        </p:txBody>
      </p:sp>
      <p:sp>
        <p:nvSpPr>
          <p:cNvPr id="7171" name="Rectangle 3"/>
          <p:cNvSpPr>
            <a:spLocks noGrp="1" noChangeArrowheads="1"/>
          </p:cNvSpPr>
          <p:nvPr>
            <p:ph type="body" idx="4294967295"/>
          </p:nvPr>
        </p:nvSpPr>
        <p:spPr/>
        <p:txBody>
          <a:bodyPr/>
          <a:lstStyle/>
          <a:p>
            <a:r>
              <a:rPr lang="en-US" altLang="en-US" sz="3000" dirty="0">
                <a:effectLst>
                  <a:outerShdw blurRad="38100" dist="38100" dir="2700000" algn="tl">
                    <a:srgbClr val="000000"/>
                  </a:outerShdw>
                </a:effectLst>
              </a:rPr>
              <a:t>But it doesn't really matter whether the people of Jesus' day had a concept exactly like the modern concept of same-sex marriage or not. They certainly had lots of arrangements we've never seen or thought of. But we don't need to know everything that is wrong when </a:t>
            </a:r>
            <a:r>
              <a:rPr lang="en-US" altLang="en-US" sz="3000" i="1" u="sng" dirty="0">
                <a:effectLst>
                  <a:outerShdw blurRad="38100" dist="38100" dir="2700000" algn="tl">
                    <a:srgbClr val="000000"/>
                  </a:outerShdw>
                </a:effectLst>
              </a:rPr>
              <a:t>what God HAS authorized is crystal clear in the New Testament</a:t>
            </a:r>
            <a:r>
              <a:rPr lang="en-US" altLang="en-US" sz="3000" dirty="0">
                <a:effectLst>
                  <a:outerShdw blurRad="38100" dist="38100" dir="2700000" algn="tl">
                    <a:srgbClr val="000000"/>
                  </a:outerShdw>
                </a:effectLst>
              </a:rPr>
              <a:t>. - Cultural Context and Homosexuality by Eric Reynolds</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340279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My work with two homosexual men</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I was able to study with two homosexual men in the 80’s and to see both baptized         into Christ. </a:t>
            </a:r>
            <a:r>
              <a:rPr lang="en-US" altLang="en-US" b="1" dirty="0">
                <a:effectLst>
                  <a:outerShdw blurRad="38100" dist="38100" dir="2700000" algn="tl">
                    <a:srgbClr val="000000"/>
                  </a:outerShdw>
                </a:effectLst>
              </a:rPr>
              <a:t>(1 Cor 6:9-11)</a:t>
            </a:r>
          </a:p>
        </p:txBody>
      </p:sp>
    </p:spTree>
    <p:extLst>
      <p:ext uri="{BB962C8B-B14F-4D97-AF65-F5344CB8AC3E}">
        <p14:creationId xmlns:p14="http://schemas.microsoft.com/office/powerpoint/2010/main" val="2859636240"/>
      </p:ext>
    </p:extLst>
  </p:cSld>
  <p:clrMapOvr>
    <a:masterClrMapping/>
  </p:clrMapOvr>
  <p:transition>
    <p:pull dir="rd"/>
  </p:transition>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My work with two homosexual men</a:t>
            </a:r>
          </a:p>
        </p:txBody>
      </p:sp>
      <p:sp>
        <p:nvSpPr>
          <p:cNvPr id="7171" name="Rectangle 3"/>
          <p:cNvSpPr>
            <a:spLocks noGrp="1" noChangeArrowheads="1"/>
          </p:cNvSpPr>
          <p:nvPr>
            <p:ph type="body" idx="4294967295"/>
          </p:nvPr>
        </p:nvSpPr>
        <p:spPr/>
        <p:txBody>
          <a:bodyPr/>
          <a:lstStyle/>
          <a:p>
            <a:r>
              <a:rPr lang="en-US" altLang="en-US" b="1" u="sng" dirty="0">
                <a:effectLst>
                  <a:outerShdw blurRad="38100" dist="38100" dir="2700000" algn="tl">
                    <a:srgbClr val="000000"/>
                  </a:outerShdw>
                </a:effectLst>
              </a:rPr>
              <a:t>1 Corinthians 6:9-11</a:t>
            </a:r>
            <a:r>
              <a:rPr lang="en-US" altLang="en-US" dirty="0">
                <a:effectLst>
                  <a:outerShdw blurRad="38100" dist="38100" dir="2700000" algn="tl">
                    <a:srgbClr val="000000"/>
                  </a:outerShdw>
                </a:effectLst>
              </a:rPr>
              <a:t>  - Do you not know that the unrighteous will not inherit the kingdom of God? Do not be deceived. Neither fornicators, nor idolaters, nor adulterers, nor homosexuals, nor sodomites,  10 nor thieves, nor covetous, nor drunkards, nor revilers, nor extortioners will inherit the kingdom of God.  </a:t>
            </a:r>
          </a:p>
        </p:txBody>
      </p:sp>
    </p:spTree>
    <p:extLst>
      <p:ext uri="{BB962C8B-B14F-4D97-AF65-F5344CB8AC3E}">
        <p14:creationId xmlns:p14="http://schemas.microsoft.com/office/powerpoint/2010/main" val="2156562239"/>
      </p:ext>
    </p:extLst>
  </p:cSld>
  <p:clrMapOvr>
    <a:masterClrMapping/>
  </p:clrMapOvr>
  <p:transition>
    <p:pull dir="rd"/>
  </p:transition>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My work with two homosexual men</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11 And such were some of you. But you were washed, but you were sanctified, but you were justified in the name of the Lord Jesus and by the Spirit of our God.</a:t>
            </a:r>
          </a:p>
        </p:txBody>
      </p:sp>
    </p:spTree>
    <p:extLst>
      <p:ext uri="{BB962C8B-B14F-4D97-AF65-F5344CB8AC3E}">
        <p14:creationId xmlns:p14="http://schemas.microsoft.com/office/powerpoint/2010/main" val="2858386095"/>
      </p:ext>
    </p:extLst>
  </p:cSld>
  <p:clrMapOvr>
    <a:masterClrMapping/>
  </p:clrMapOvr>
  <p:transition>
    <p:pull dir="rd"/>
  </p:transition>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My work with two homosexual men</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There was a strong family behavioral pattern in both men.</a:t>
            </a:r>
          </a:p>
          <a:p>
            <a:r>
              <a:rPr lang="en-US" altLang="en-US" dirty="0">
                <a:effectLst>
                  <a:outerShdw blurRad="38100" dist="38100" dir="2700000" algn="tl">
                    <a:srgbClr val="000000"/>
                  </a:outerShdw>
                </a:effectLst>
              </a:rPr>
              <a:t>The pervious statistical data presented was upheld in these cases.</a:t>
            </a:r>
          </a:p>
          <a:p>
            <a:r>
              <a:rPr lang="en-US" altLang="en-US" dirty="0">
                <a:effectLst>
                  <a:outerShdw blurRad="38100" dist="38100" dir="2700000" algn="tl">
                    <a:srgbClr val="000000"/>
                  </a:outerShdw>
                </a:effectLst>
              </a:rPr>
              <a:t>Other siblings suffered from depression likely as a result of home environment.</a:t>
            </a:r>
          </a:p>
          <a:p>
            <a:r>
              <a:rPr lang="en-US" altLang="en-US" dirty="0">
                <a:effectLst>
                  <a:outerShdw blurRad="38100" dist="38100" dir="2700000" algn="tl">
                    <a:srgbClr val="000000"/>
                  </a:outerShdw>
                </a:effectLst>
              </a:rPr>
              <a:t>We should recognize the challenge in working with a loved one in these situations.  </a:t>
            </a:r>
          </a:p>
        </p:txBody>
      </p:sp>
    </p:spTree>
    <p:extLst>
      <p:ext uri="{BB962C8B-B14F-4D97-AF65-F5344CB8AC3E}">
        <p14:creationId xmlns:p14="http://schemas.microsoft.com/office/powerpoint/2010/main" val="2764303078"/>
      </p:ext>
    </p:extLst>
  </p:cSld>
  <p:clrMapOvr>
    <a:masterClrMapping/>
  </p:clrMapOvr>
  <p:transition>
    <p:pull dir="rd"/>
  </p:transition>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My work with two homosexual men</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Work with them with understanding and compassion. There likely will be family issues that need to be addressed.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(2 Tim 2:24-26)</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33857683"/>
      </p:ext>
    </p:extLst>
  </p:cSld>
  <p:clrMapOvr>
    <a:masterClrMapping/>
  </p:clrMapOvr>
  <p:transition>
    <p:pull dir="rd"/>
  </p:transition>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My work with two homosexual men</a:t>
            </a:r>
          </a:p>
        </p:txBody>
      </p:sp>
      <p:sp>
        <p:nvSpPr>
          <p:cNvPr id="7171" name="Rectangle 3"/>
          <p:cNvSpPr>
            <a:spLocks noGrp="1" noChangeArrowheads="1"/>
          </p:cNvSpPr>
          <p:nvPr>
            <p:ph type="body" idx="4294967295"/>
          </p:nvPr>
        </p:nvSpPr>
        <p:spPr/>
        <p:txBody>
          <a:bodyPr/>
          <a:lstStyle/>
          <a:p>
            <a:r>
              <a:rPr lang="en-US" altLang="en-US" b="1" u="sng" dirty="0">
                <a:effectLst>
                  <a:outerShdw blurRad="38100" dist="38100" dir="2700000" algn="tl">
                    <a:srgbClr val="000000"/>
                  </a:outerShdw>
                </a:effectLst>
              </a:rPr>
              <a:t>2 Timothy 2:24-26</a:t>
            </a:r>
            <a:r>
              <a:rPr lang="en-US" altLang="en-US" dirty="0">
                <a:effectLst>
                  <a:outerShdw blurRad="38100" dist="38100" dir="2700000" algn="tl">
                    <a:srgbClr val="000000"/>
                  </a:outerShdw>
                </a:effectLst>
              </a:rPr>
              <a:t>  - And a servant of the Lord must not quarrel but be gentle to all, able to teach, patient,  25 in humility correcting those who are in opposition, if God perhaps will grant them repentance, so that they may know the truth,  26 and that they may come to their senses and escape the snare of the devil, having been taken captive by him to do his will.</a:t>
            </a:r>
          </a:p>
        </p:txBody>
      </p:sp>
    </p:spTree>
    <p:extLst>
      <p:ext uri="{BB962C8B-B14F-4D97-AF65-F5344CB8AC3E}">
        <p14:creationId xmlns:p14="http://schemas.microsoft.com/office/powerpoint/2010/main" val="408385215"/>
      </p:ext>
    </p:extLst>
  </p:cSld>
  <p:clrMapOvr>
    <a:masterClrMapping/>
  </p:clrMapOvr>
  <p:transition>
    <p:pull dir="rd"/>
  </p:transition>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My work with two homosexual men</a:t>
            </a:r>
          </a:p>
        </p:txBody>
      </p:sp>
      <p:sp>
        <p:nvSpPr>
          <p:cNvPr id="7171" name="Rectangle 3"/>
          <p:cNvSpPr>
            <a:spLocks noGrp="1" noChangeArrowheads="1"/>
          </p:cNvSpPr>
          <p:nvPr>
            <p:ph type="body" idx="4294967295"/>
          </p:nvPr>
        </p:nvSpPr>
        <p:spPr/>
        <p:txBody>
          <a:bodyPr/>
          <a:lstStyle/>
          <a:p>
            <a:r>
              <a:rPr lang="en-US" altLang="en-US" dirty="0">
                <a:effectLst>
                  <a:outerShdw blurRad="38100" dist="38100" dir="2700000" algn="tl">
                    <a:srgbClr val="000000"/>
                  </a:outerShdw>
                </a:effectLst>
              </a:rPr>
              <a:t>Help them to see that one will never regret trusting God. </a:t>
            </a:r>
            <a:r>
              <a:rPr lang="en-US" altLang="en-US" b="1" dirty="0">
                <a:effectLst>
                  <a:outerShdw blurRad="38100" dist="38100" dir="2700000" algn="tl">
                    <a:srgbClr val="000000"/>
                  </a:outerShdw>
                </a:effectLst>
              </a:rPr>
              <a:t>(Ps 25:12-14)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62048291"/>
      </p:ext>
    </p:extLst>
  </p:cSld>
  <p:clrMapOvr>
    <a:masterClrMapping/>
  </p:clrMapOvr>
  <p:transition>
    <p:pull dir="rd"/>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real world as revealed by God’s grace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God’s grace teaches us about our relationship </a:t>
            </a:r>
            <a:r>
              <a:rPr lang="en-US" altLang="en-US" i="1" u="sng" dirty="0">
                <a:effectLst>
                  <a:outerShdw blurRad="38100" dist="38100" dir="2700000" algn="tl">
                    <a:srgbClr val="000000"/>
                  </a:outerShdw>
                </a:effectLst>
              </a:rPr>
              <a:t>with God</a:t>
            </a:r>
            <a:r>
              <a:rPr lang="en-US" altLang="en-US" dirty="0">
                <a:effectLst>
                  <a:outerShdw blurRad="38100" dist="38100" dir="2700000" algn="tl">
                    <a:srgbClr val="000000"/>
                  </a:outerShdw>
                </a:effectLst>
              </a:rPr>
              <a:t> and </a:t>
            </a:r>
            <a:r>
              <a:rPr lang="en-US" altLang="en-US" i="1" u="sng" dirty="0">
                <a:effectLst>
                  <a:outerShdw blurRad="38100" dist="38100" dir="2700000" algn="tl">
                    <a:srgbClr val="000000"/>
                  </a:outerShdw>
                </a:effectLst>
              </a:rPr>
              <a:t>with others</a:t>
            </a:r>
            <a:r>
              <a:rPr lang="en-US" altLang="en-US" dirty="0">
                <a:effectLst>
                  <a:outerShdw blurRad="38100" dist="38100" dir="2700000" algn="tl">
                    <a:srgbClr val="000000"/>
                  </a:outerShdw>
                </a:effectLst>
              </a:rPr>
              <a:t>.</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(Titus 2:11-14)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0361943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defRPr/>
            </a:pPr>
            <a:r>
              <a:rPr lang="en-US" altLang="en-US" sz="3200" b="1" i="1" dirty="0">
                <a:effectLst>
                  <a:outerShdw blurRad="38100" dist="38100" dir="2700000" algn="tl">
                    <a:srgbClr val="000000"/>
                  </a:outerShdw>
                </a:effectLst>
              </a:rPr>
              <a:t>My work with two homosexual men</a:t>
            </a:r>
          </a:p>
        </p:txBody>
      </p:sp>
      <p:sp>
        <p:nvSpPr>
          <p:cNvPr id="7171" name="Rectangle 3"/>
          <p:cNvSpPr>
            <a:spLocks noGrp="1" noChangeArrowheads="1"/>
          </p:cNvSpPr>
          <p:nvPr>
            <p:ph type="body" idx="4294967295"/>
          </p:nvPr>
        </p:nvSpPr>
        <p:spPr/>
        <p:txBody>
          <a:bodyPr/>
          <a:lstStyle/>
          <a:p>
            <a:r>
              <a:rPr lang="en-US" altLang="en-US" b="1" u="sng" dirty="0">
                <a:effectLst>
                  <a:outerShdw blurRad="38100" dist="38100" dir="2700000" algn="tl">
                    <a:srgbClr val="000000"/>
                  </a:outerShdw>
                </a:effectLst>
              </a:rPr>
              <a:t>Psalm 25:12-14</a:t>
            </a:r>
            <a:r>
              <a:rPr lang="en-US" altLang="en-US" dirty="0">
                <a:effectLst>
                  <a:outerShdw blurRad="38100" dist="38100" dir="2700000" algn="tl">
                    <a:srgbClr val="000000"/>
                  </a:outerShdw>
                </a:effectLst>
              </a:rPr>
              <a:t>  - Who is the man that fears the LORD? Him shall He teach in the way He chooses.  13 He himself shall dwell in prosperity, And his descendants shall inherit the earth.  14 The secret of the LORD is with those who fear Him, And He will show them His covenant.</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00601549"/>
      </p:ext>
    </p:extLst>
  </p:cSld>
  <p:clrMapOvr>
    <a:masterClrMapping/>
  </p:clrMapOvr>
  <p:transition>
    <p:pull dir="rd"/>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real world as revealed by God’s grace</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Titus 2:11-14</a:t>
            </a:r>
            <a:r>
              <a:rPr lang="en-US" altLang="en-US" dirty="0">
                <a:effectLst>
                  <a:outerShdw blurRad="38100" dist="38100" dir="2700000" algn="tl">
                    <a:srgbClr val="000000"/>
                  </a:outerShdw>
                </a:effectLst>
              </a:rPr>
              <a:t> - For </a:t>
            </a:r>
            <a:r>
              <a:rPr lang="en-US" altLang="en-US" u="sng" dirty="0">
                <a:effectLst>
                  <a:outerShdw blurRad="38100" dist="38100" dir="2700000" algn="tl">
                    <a:srgbClr val="000000"/>
                  </a:outerShdw>
                </a:effectLst>
              </a:rPr>
              <a:t>the grace of God</a:t>
            </a:r>
            <a:r>
              <a:rPr lang="en-US" altLang="en-US" dirty="0">
                <a:effectLst>
                  <a:outerShdw blurRad="38100" dist="38100" dir="2700000" algn="tl">
                    <a:srgbClr val="000000"/>
                  </a:outerShdw>
                </a:effectLst>
              </a:rPr>
              <a:t> that brings salvation </a:t>
            </a:r>
            <a:r>
              <a:rPr lang="en-US" altLang="en-US" u="sng" dirty="0">
                <a:effectLst>
                  <a:outerShdw blurRad="38100" dist="38100" dir="2700000" algn="tl">
                    <a:srgbClr val="000000"/>
                  </a:outerShdw>
                </a:effectLst>
              </a:rPr>
              <a:t>has appeared to all men</a:t>
            </a:r>
            <a:r>
              <a:rPr lang="en-US" altLang="en-US" dirty="0">
                <a:effectLst>
                  <a:outerShdw blurRad="38100" dist="38100" dir="2700000" algn="tl">
                    <a:srgbClr val="000000"/>
                  </a:outerShdw>
                </a:effectLst>
              </a:rPr>
              <a:t>,  12 </a:t>
            </a:r>
            <a:r>
              <a:rPr lang="en-US" altLang="en-US" u="sng" dirty="0">
                <a:effectLst>
                  <a:outerShdw blurRad="38100" dist="38100" dir="2700000" algn="tl">
                    <a:srgbClr val="000000"/>
                  </a:outerShdw>
                </a:effectLst>
              </a:rPr>
              <a:t>teaching us</a:t>
            </a:r>
            <a:r>
              <a:rPr lang="en-US" altLang="en-US" dirty="0">
                <a:effectLst>
                  <a:outerShdw blurRad="38100" dist="38100" dir="2700000" algn="tl">
                    <a:srgbClr val="000000"/>
                  </a:outerShdw>
                </a:effectLst>
              </a:rPr>
              <a:t> that, </a:t>
            </a:r>
            <a:r>
              <a:rPr lang="en-US" altLang="en-US" u="sng" dirty="0">
                <a:effectLst>
                  <a:outerShdw blurRad="38100" dist="38100" dir="2700000" algn="tl">
                    <a:srgbClr val="000000"/>
                  </a:outerShdw>
                </a:effectLst>
              </a:rPr>
              <a:t>denying ungodliness and worldly lusts</a:t>
            </a:r>
            <a:r>
              <a:rPr lang="en-US" altLang="en-US" dirty="0">
                <a:effectLst>
                  <a:outerShdw blurRad="38100" dist="38100" dir="2700000" algn="tl">
                    <a:srgbClr val="000000"/>
                  </a:outerShdw>
                </a:effectLst>
              </a:rPr>
              <a:t>, we should live soberly, righteously, and godly in the present age</a:t>
            </a:r>
          </a:p>
        </p:txBody>
      </p:sp>
    </p:spTree>
    <p:extLst>
      <p:ext uri="{BB962C8B-B14F-4D97-AF65-F5344CB8AC3E}">
        <p14:creationId xmlns:p14="http://schemas.microsoft.com/office/powerpoint/2010/main" val="93588127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 real world as revealed by God’s grace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13 looking for the blessed hope and glorious appearing of our great God and Savior Jesus Christ,  14 who </a:t>
            </a:r>
            <a:r>
              <a:rPr lang="en-US" altLang="en-US" u="sng" dirty="0">
                <a:effectLst>
                  <a:outerShdw blurRad="38100" dist="38100" dir="2700000" algn="tl">
                    <a:srgbClr val="000000"/>
                  </a:outerShdw>
                </a:effectLst>
              </a:rPr>
              <a:t>gave Himself for us</a:t>
            </a:r>
            <a:r>
              <a:rPr lang="en-US" altLang="en-US" dirty="0">
                <a:effectLst>
                  <a:outerShdw blurRad="38100" dist="38100" dir="2700000" algn="tl">
                    <a:srgbClr val="000000"/>
                  </a:outerShdw>
                </a:effectLst>
              </a:rPr>
              <a:t>, that He might </a:t>
            </a:r>
            <a:r>
              <a:rPr lang="en-US" altLang="en-US" u="sng" dirty="0">
                <a:effectLst>
                  <a:outerShdw blurRad="38100" dist="38100" dir="2700000" algn="tl">
                    <a:srgbClr val="000000"/>
                  </a:outerShdw>
                </a:effectLst>
              </a:rPr>
              <a:t>redeem us from every lawless deed</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purify for Himself His own special people</a:t>
            </a:r>
            <a:r>
              <a:rPr lang="en-US" altLang="en-US" dirty="0">
                <a:effectLst>
                  <a:outerShdw blurRad="38100" dist="38100" dir="2700000" algn="tl">
                    <a:srgbClr val="000000"/>
                  </a:outerShdw>
                </a:effectLst>
              </a:rPr>
              <a:t>, zealous for good works.</a:t>
            </a:r>
          </a:p>
        </p:txBody>
      </p:sp>
    </p:spTree>
    <p:extLst>
      <p:ext uri="{BB962C8B-B14F-4D97-AF65-F5344CB8AC3E}">
        <p14:creationId xmlns:p14="http://schemas.microsoft.com/office/powerpoint/2010/main" val="127028239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8032</TotalTime>
  <Words>3705</Words>
  <Application>Microsoft Office PowerPoint</Application>
  <PresentationFormat>On-screen Show (4:3)</PresentationFormat>
  <Paragraphs>239</Paragraphs>
  <Slides>70</Slides>
  <Notes>70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70</vt:i4>
      </vt:variant>
    </vt:vector>
  </HeadingPairs>
  <TitlesOfParts>
    <vt:vector size="72" baseType="lpstr">
      <vt:lpstr>Arial</vt:lpstr>
      <vt:lpstr>Default Design</vt:lpstr>
      <vt:lpstr>God’s Grace, Transgender Identity and Homosexuality</vt:lpstr>
      <vt:lpstr>God’s grace is the key to find reality</vt:lpstr>
      <vt:lpstr>God’s grace is the key to find reality</vt:lpstr>
      <vt:lpstr>God’s grace is the key to find reality</vt:lpstr>
      <vt:lpstr>God’s grace is the key to find reality</vt:lpstr>
      <vt:lpstr>God’s grace is the key to find reality</vt:lpstr>
      <vt:lpstr>The real world as revealed by God’s grace</vt:lpstr>
      <vt:lpstr>The real world as revealed by God’s grace</vt:lpstr>
      <vt:lpstr>The real world as revealed by God’s grace</vt:lpstr>
      <vt:lpstr>The real world as revealed by God’s grace</vt:lpstr>
      <vt:lpstr>The real world as revealed by God’s grace</vt:lpstr>
      <vt:lpstr>The real world as revealed by God’s grace</vt:lpstr>
      <vt:lpstr>God’s grace and homosexual behavior</vt:lpstr>
      <vt:lpstr>God’s grace and homosexual behavior</vt:lpstr>
      <vt:lpstr>God’s grace and homosexual behavior</vt:lpstr>
      <vt:lpstr>God’s grace and homosexual behavior</vt:lpstr>
      <vt:lpstr>God’s grace and homosexual behavior</vt:lpstr>
      <vt:lpstr>God’s grace and homosexual behavior</vt:lpstr>
      <vt:lpstr>God’s grace and homosexual behavior</vt:lpstr>
      <vt:lpstr>God’s grace and homosexual behavior</vt:lpstr>
      <vt:lpstr>God’s grace and homosexual behavior</vt:lpstr>
      <vt:lpstr>God’s grace and homosexual behavior</vt:lpstr>
      <vt:lpstr>God’s grace and homosexual behavior</vt:lpstr>
      <vt:lpstr>God’s grace and homosexual behavior</vt:lpstr>
      <vt:lpstr>God’s grace and homosexual behavior</vt:lpstr>
      <vt:lpstr>God’s grace and homosexual behavior</vt:lpstr>
      <vt:lpstr>God’s grace and homosexual behavior</vt:lpstr>
      <vt:lpstr>God’s grace and homosexual behavior</vt:lpstr>
      <vt:lpstr>God’s grace and homosexual behavior</vt:lpstr>
      <vt:lpstr>God’s grace and homosexual behavior</vt:lpstr>
      <vt:lpstr>God’s grace and homosexual behavior</vt:lpstr>
      <vt:lpstr>God’s grace and homosexual behavior</vt:lpstr>
      <vt:lpstr>God’s grace and homosexual behavior</vt:lpstr>
      <vt:lpstr>God’s grace and homosexual behavior</vt:lpstr>
      <vt:lpstr>God’s grace and transgender issues</vt:lpstr>
      <vt:lpstr>God’s grace and transgender issues</vt:lpstr>
      <vt:lpstr>God’s grace and transgender issues</vt:lpstr>
      <vt:lpstr>God’s grace and transgender issues</vt:lpstr>
      <vt:lpstr>God’s grace and transgender issues</vt:lpstr>
      <vt:lpstr>God’s grace and transgender issues</vt:lpstr>
      <vt:lpstr>God’s grace and transgender issues</vt:lpstr>
      <vt:lpstr>God’s grace and transgender issues</vt:lpstr>
      <vt:lpstr>God’s grace and transgender issues</vt:lpstr>
      <vt:lpstr>God’s grace and transgender issues</vt:lpstr>
      <vt:lpstr>What are the arguments used to justify homosexuality?</vt:lpstr>
      <vt:lpstr>What are the arguments used to justify homosexuality?</vt:lpstr>
      <vt:lpstr>What are the arguments used to justify homosexuality?</vt:lpstr>
      <vt:lpstr>What are the arguments used to justify homosexuality?</vt:lpstr>
      <vt:lpstr>What are the arguments used to justify homosexuality?</vt:lpstr>
      <vt:lpstr>What are the arguments used to justify homosexuality?</vt:lpstr>
      <vt:lpstr>What are the arguments used to justify homosexuality?</vt:lpstr>
      <vt:lpstr>What are the arguments used to justify homosexuality?</vt:lpstr>
      <vt:lpstr>What are the arguments used to justify homosexuality?</vt:lpstr>
      <vt:lpstr>What are the arguments used to justify homosexuality?</vt:lpstr>
      <vt:lpstr>What are the arguments used to justify homosexuality?</vt:lpstr>
      <vt:lpstr>What are the arguments used to justify homosexuality?</vt:lpstr>
      <vt:lpstr>What are the arguments used to justify homosexuality?</vt:lpstr>
      <vt:lpstr>What are the arguments used to justify homosexuality?</vt:lpstr>
      <vt:lpstr>What are the arguments used to justify homosexuality?</vt:lpstr>
      <vt:lpstr>What are the arguments used to justify homosexuality?</vt:lpstr>
      <vt:lpstr>What are the arguments used to justify homosexuality?</vt:lpstr>
      <vt:lpstr>What are the arguments used to justify homosexuality?</vt:lpstr>
      <vt:lpstr>My work with two homosexual men</vt:lpstr>
      <vt:lpstr>My work with two homosexual men</vt:lpstr>
      <vt:lpstr>My work with two homosexual men</vt:lpstr>
      <vt:lpstr>My work with two homosexual men</vt:lpstr>
      <vt:lpstr>My work with two homosexual men</vt:lpstr>
      <vt:lpstr>My work with two homosexual men</vt:lpstr>
      <vt:lpstr>My work with two homosexual men</vt:lpstr>
      <vt:lpstr>My work with two homosexual men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DON BUNTING</dc:creator>
  <cp:lastModifiedBy>13347</cp:lastModifiedBy>
  <cp:revision>123</cp:revision>
  <dcterms:created xsi:type="dcterms:W3CDTF">2011-01-22T21:17:58Z</dcterms:created>
  <dcterms:modified xsi:type="dcterms:W3CDTF">2020-01-05T23:22:39Z</dcterms:modified>
</cp:coreProperties>
</file>