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1621" r:id="rId3"/>
    <p:sldId id="1705" r:id="rId4"/>
    <p:sldId id="1706" r:id="rId5"/>
    <p:sldId id="1707" r:id="rId6"/>
    <p:sldId id="1708" r:id="rId7"/>
    <p:sldId id="1709" r:id="rId8"/>
    <p:sldId id="1710" r:id="rId9"/>
    <p:sldId id="1711" r:id="rId10"/>
    <p:sldId id="1712" r:id="rId11"/>
    <p:sldId id="1713" r:id="rId12"/>
    <p:sldId id="1714" r:id="rId13"/>
    <p:sldId id="1715" r:id="rId14"/>
    <p:sldId id="1661" r:id="rId15"/>
    <p:sldId id="1716" r:id="rId16"/>
    <p:sldId id="1717" r:id="rId17"/>
    <p:sldId id="1718" r:id="rId18"/>
    <p:sldId id="1719" r:id="rId19"/>
    <p:sldId id="1720" r:id="rId20"/>
    <p:sldId id="1721" r:id="rId21"/>
    <p:sldId id="1722" r:id="rId22"/>
    <p:sldId id="1723" r:id="rId23"/>
    <p:sldId id="1724" r:id="rId24"/>
    <p:sldId id="1725" r:id="rId25"/>
    <p:sldId id="1726" r:id="rId26"/>
    <p:sldId id="1727" r:id="rId27"/>
    <p:sldId id="1728" r:id="rId28"/>
    <p:sldId id="1729" r:id="rId29"/>
    <p:sldId id="1730" r:id="rId30"/>
    <p:sldId id="1677" r:id="rId31"/>
    <p:sldId id="1731" r:id="rId32"/>
    <p:sldId id="1732" r:id="rId33"/>
    <p:sldId id="1733" r:id="rId34"/>
    <p:sldId id="1734" r:id="rId35"/>
    <p:sldId id="1735" r:id="rId36"/>
    <p:sldId id="1736" r:id="rId37"/>
    <p:sldId id="1737" r:id="rId38"/>
    <p:sldId id="1738" r:id="rId39"/>
    <p:sldId id="1739" r:id="rId40"/>
    <p:sldId id="1740" r:id="rId41"/>
    <p:sldId id="1741" r:id="rId42"/>
    <p:sldId id="1742" r:id="rId43"/>
    <p:sldId id="1743" r:id="rId44"/>
    <p:sldId id="1744" r:id="rId45"/>
    <p:sldId id="1745" r:id="rId46"/>
    <p:sldId id="1746" r:id="rId47"/>
    <p:sldId id="1747" r:id="rId48"/>
    <p:sldId id="1703" r:id="rId49"/>
    <p:sldId id="1748" r:id="rId50"/>
    <p:sldId id="1749" r:id="rId51"/>
    <p:sldId id="1750" r:id="rId52"/>
    <p:sldId id="1758" r:id="rId53"/>
    <p:sldId id="1751" r:id="rId54"/>
    <p:sldId id="1752" r:id="rId55"/>
    <p:sldId id="1753" r:id="rId56"/>
    <p:sldId id="1754" r:id="rId57"/>
    <p:sldId id="1755" r:id="rId58"/>
    <p:sldId id="1756" r:id="rId59"/>
    <p:sldId id="1757" r:id="rId60"/>
    <p:sldId id="1704" r:id="rId61"/>
    <p:sldId id="1759" r:id="rId62"/>
    <p:sldId id="1760" r:id="rId63"/>
    <p:sldId id="1761" r:id="rId64"/>
    <p:sldId id="1762" r:id="rId65"/>
    <p:sldId id="1763" r:id="rId66"/>
    <p:sldId id="1764" r:id="rId67"/>
    <p:sldId id="1765" r:id="rId68"/>
    <p:sldId id="1766" r:id="rId69"/>
    <p:sldId id="1767" r:id="rId70"/>
    <p:sldId id="1768" r:id="rId71"/>
    <p:sldId id="1769" r:id="rId72"/>
    <p:sldId id="1770" r:id="rId73"/>
    <p:sldId id="1771" r:id="rId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FF00"/>
    <a:srgbClr val="000066"/>
    <a:srgbClr val="A50021"/>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3625953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426713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100693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3142811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306327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3260966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292222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586226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1903466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1442896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1613089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3650855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29899102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2491106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3836263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3781119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885574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3547597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3977620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338514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3605586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32069743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extLst>
      <p:ext uri="{BB962C8B-B14F-4D97-AF65-F5344CB8AC3E}">
        <p14:creationId xmlns:p14="http://schemas.microsoft.com/office/powerpoint/2010/main" val="37961795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10706598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a:p>
        </p:txBody>
      </p:sp>
    </p:spTree>
    <p:extLst>
      <p:ext uri="{BB962C8B-B14F-4D97-AF65-F5344CB8AC3E}">
        <p14:creationId xmlns:p14="http://schemas.microsoft.com/office/powerpoint/2010/main" val="245384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250359344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64</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65</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66</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67</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68</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69</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344207563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70</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71</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72</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73</a:t>
            </a:fld>
            <a:endParaRPr lang="en-US" altLang="en-US"/>
          </a:p>
        </p:txBody>
      </p:sp>
    </p:spTree>
    <p:extLst>
      <p:ext uri="{BB962C8B-B14F-4D97-AF65-F5344CB8AC3E}">
        <p14:creationId xmlns:p14="http://schemas.microsoft.com/office/powerpoint/2010/main" val="22994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2678976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3773034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What Is the Church of Christ? - What should Local Churches Look like?</a:t>
            </a:r>
            <a:br>
              <a:rPr lang="en-US" altLang="en-US" sz="4000" b="1" i="1" u="sng" dirty="0">
                <a:effectLst>
                  <a:outerShdw blurRad="38100" dist="38100" dir="2700000" algn="tl">
                    <a:srgbClr val="000000"/>
                  </a:outerShdw>
                </a:effectLst>
              </a:rPr>
            </a:b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is the answer when we seek to practice the one baptism? </a:t>
            </a:r>
            <a:r>
              <a:rPr lang="en-US" altLang="en-US" b="1" dirty="0">
                <a:effectLst>
                  <a:outerShdw blurRad="38100" dist="38100" dir="2700000" algn="tl">
                    <a:srgbClr val="000000"/>
                  </a:outerShdw>
                </a:effectLst>
              </a:rPr>
              <a:t>(Eph 4:4-6)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437732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4:4-6</a:t>
            </a:r>
            <a:r>
              <a:rPr lang="en-US" altLang="en-US" dirty="0">
                <a:effectLst>
                  <a:outerShdw blurRad="38100" dist="38100" dir="2700000" algn="tl">
                    <a:srgbClr val="000000"/>
                  </a:outerShdw>
                </a:effectLst>
              </a:rPr>
              <a:t> - There is one body and one Spirit, just as you were called in one hope of your calling;  5 one Lord, one faith, one baptism;  6 one God and Father of all, who is above all, and through all, and in you all.</a:t>
            </a:r>
          </a:p>
        </p:txBody>
      </p:sp>
    </p:spTree>
    <p:extLst>
      <p:ext uri="{BB962C8B-B14F-4D97-AF65-F5344CB8AC3E}">
        <p14:creationId xmlns:p14="http://schemas.microsoft.com/office/powerpoint/2010/main" val="13599789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Is baptism all that we should be concerned about? </a:t>
            </a:r>
            <a:r>
              <a:rPr lang="en-US" altLang="en-US" b="1" dirty="0">
                <a:effectLst>
                  <a:outerShdw blurRad="38100" dist="38100" dir="2700000" algn="tl">
                    <a:srgbClr val="000000"/>
                  </a:outerShdw>
                </a:effectLst>
              </a:rPr>
              <a:t>(1 Cor 1:10)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70815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1:10</a:t>
            </a:r>
            <a:r>
              <a:rPr lang="en-US" altLang="en-US" dirty="0">
                <a:effectLst>
                  <a:outerShdw blurRad="38100" dist="38100" dir="2700000" algn="tl">
                    <a:srgbClr val="000000"/>
                  </a:outerShdw>
                </a:effectLst>
              </a:rPr>
              <a:t> - Now I plead with you, brethren, by the name of our Lord Jesus Christ, that you all speak the same thing, and that there be no divisions among you, but that you be perfectly joined together in the same mind and in the same judgment.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207189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Should local churches exist? Let’s look at the foundation! </a:t>
            </a:r>
            <a:r>
              <a:rPr lang="en-US" altLang="en-US" b="1" dirty="0">
                <a:effectLst>
                  <a:outerShdw blurRad="38100" dist="38100" dir="2700000" algn="tl">
                    <a:srgbClr val="000000"/>
                  </a:outerShdw>
                </a:effectLst>
              </a:rPr>
              <a:t>(Eph 2:20)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107949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2:20</a:t>
            </a:r>
            <a:r>
              <a:rPr lang="en-US" altLang="en-US" b="1" dirty="0">
                <a:effectLst>
                  <a:outerShdw blurRad="38100" dist="38100" dir="2700000" algn="tl">
                    <a:srgbClr val="000000"/>
                  </a:outerShdw>
                </a:effectLst>
              </a:rPr>
              <a:t> -</a:t>
            </a:r>
            <a:r>
              <a:rPr lang="en-US" altLang="en-US" dirty="0">
                <a:effectLst>
                  <a:outerShdw blurRad="38100" dist="38100" dir="2700000" algn="tl">
                    <a:srgbClr val="000000"/>
                  </a:outerShdw>
                </a:effectLst>
              </a:rPr>
              <a:t> having been built on the foundation of the apostles and prophets, Jesus Christ Himself being the chief cornerstone, </a:t>
            </a:r>
          </a:p>
        </p:txBody>
      </p:sp>
    </p:spTree>
    <p:extLst>
      <p:ext uri="{BB962C8B-B14F-4D97-AF65-F5344CB8AC3E}">
        <p14:creationId xmlns:p14="http://schemas.microsoft.com/office/powerpoint/2010/main" val="40434072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apostles were given the very words that Christ had received from God.                </a:t>
            </a:r>
            <a:r>
              <a:rPr lang="en-US" altLang="en-US" b="1" dirty="0">
                <a:effectLst>
                  <a:outerShdw blurRad="38100" dist="38100" dir="2700000" algn="tl">
                    <a:srgbClr val="000000"/>
                  </a:outerShdw>
                </a:effectLst>
              </a:rPr>
              <a:t>(Jn 17:8-9, 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590727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17:8-9</a:t>
            </a:r>
            <a:r>
              <a:rPr lang="en-US" altLang="en-US" dirty="0">
                <a:effectLst>
                  <a:outerShdw blurRad="38100" dist="38100" dir="2700000" algn="tl">
                    <a:srgbClr val="000000"/>
                  </a:outerShdw>
                </a:effectLst>
              </a:rPr>
              <a:t> - "For I have given to them the words which You have given Me; and they have received them, and have known surely that I came forth from You; and they have believed that You sent Me.  9 "I pray for them. I do not pray for the world but for those whom You have given Me, for they are Yours.</a:t>
            </a:r>
          </a:p>
        </p:txBody>
      </p:sp>
    </p:spTree>
    <p:extLst>
      <p:ext uri="{BB962C8B-B14F-4D97-AF65-F5344CB8AC3E}">
        <p14:creationId xmlns:p14="http://schemas.microsoft.com/office/powerpoint/2010/main" val="3036393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17:14</a:t>
            </a:r>
            <a:r>
              <a:rPr lang="en-US" altLang="en-US" dirty="0">
                <a:effectLst>
                  <a:outerShdw blurRad="38100" dist="38100" dir="2700000" algn="tl">
                    <a:srgbClr val="000000"/>
                  </a:outerShdw>
                </a:effectLst>
              </a:rPr>
              <a:t>  - "I have given them Your word; and the world has hated them because they are not of the world, just as I am not of the world.</a:t>
            </a:r>
          </a:p>
        </p:txBody>
      </p:sp>
    </p:spTree>
    <p:extLst>
      <p:ext uri="{BB962C8B-B14F-4D97-AF65-F5344CB8AC3E}">
        <p14:creationId xmlns:p14="http://schemas.microsoft.com/office/powerpoint/2010/main" val="38446614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is only through those words that we have fellowship with God. </a:t>
            </a:r>
            <a:r>
              <a:rPr lang="en-US" altLang="en-US" b="1" dirty="0">
                <a:effectLst>
                  <a:outerShdw blurRad="38100" dist="38100" dir="2700000" algn="tl">
                    <a:srgbClr val="000000"/>
                  </a:outerShdw>
                </a:effectLst>
              </a:rPr>
              <a:t>(Jn 17:20-21)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58495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does the Lord want of us after baptism?</a:t>
            </a:r>
          </a:p>
          <a:p>
            <a:r>
              <a:rPr lang="en-US" altLang="en-US" dirty="0">
                <a:effectLst>
                  <a:outerShdw blurRad="38100" dist="38100" dir="2700000" algn="tl">
                    <a:srgbClr val="000000"/>
                  </a:outerShdw>
                </a:effectLst>
              </a:rPr>
              <a:t>Jesus built His church by converting men. </a:t>
            </a:r>
            <a:r>
              <a:rPr lang="en-US" altLang="en-US" b="1" dirty="0">
                <a:effectLst>
                  <a:outerShdw blurRad="38100" dist="38100" dir="2700000" algn="tl">
                    <a:srgbClr val="000000"/>
                  </a:outerShdw>
                </a:effectLst>
              </a:rPr>
              <a:t>(Jn 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24513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17:20-21</a:t>
            </a:r>
            <a:r>
              <a:rPr lang="en-US" altLang="en-US" dirty="0">
                <a:effectLst>
                  <a:outerShdw blurRad="38100" dist="38100" dir="2700000" algn="tl">
                    <a:srgbClr val="000000"/>
                  </a:outerShdw>
                </a:effectLst>
              </a:rPr>
              <a:t> - " I do not pray for these alone, but also for those who will believe in Me through their word;  21 "that they all may be one, as You, Father, are in Me, and I in You; that they also may be one in Us, that the world may believe that You sent Me.</a:t>
            </a:r>
          </a:p>
        </p:txBody>
      </p:sp>
    </p:spTree>
    <p:extLst>
      <p:ext uri="{BB962C8B-B14F-4D97-AF65-F5344CB8AC3E}">
        <p14:creationId xmlns:p14="http://schemas.microsoft.com/office/powerpoint/2010/main" val="22372914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through these words made provisions to build us up and to keep us safe.</a:t>
            </a:r>
          </a:p>
          <a:p>
            <a:r>
              <a:rPr lang="en-US" altLang="en-US" dirty="0">
                <a:effectLst>
                  <a:outerShdw blurRad="38100" dist="38100" dir="2700000" algn="tl">
                    <a:srgbClr val="000000"/>
                  </a:outerShdw>
                </a:effectLst>
              </a:rPr>
              <a:t>Jesus wrote nothing! He chose 12 apostles and trained these men for over                3 years. They were to be the direction for all that Jesus wants for His body.</a:t>
            </a:r>
          </a:p>
          <a:p>
            <a:r>
              <a:rPr lang="en-US" altLang="en-US" dirty="0">
                <a:effectLst>
                  <a:outerShdw blurRad="38100" dist="38100" dir="2700000" algn="tl">
                    <a:srgbClr val="000000"/>
                  </a:outerShdw>
                </a:effectLst>
              </a:rPr>
              <a:t>It was through the apostles teaching that local churches were established and                maintained. </a:t>
            </a:r>
            <a:r>
              <a:rPr lang="en-US" altLang="en-US" b="1" dirty="0">
                <a:effectLst>
                  <a:outerShdw blurRad="38100" dist="38100" dir="2700000" algn="tl">
                    <a:srgbClr val="000000"/>
                  </a:outerShdw>
                </a:effectLst>
              </a:rPr>
              <a:t>(Acts 2:41-42; 14:23)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107168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t>Acts 2:41-42</a:t>
            </a:r>
            <a:r>
              <a:rPr lang="en-US" altLang="en-US" dirty="0">
                <a:effectLst>
                  <a:outerShdw blurRad="38100" dist="38100" dir="2700000" algn="tl">
                    <a:srgbClr val="000000"/>
                  </a:outerShdw>
                </a:effectLst>
              </a:rPr>
              <a:t> - Then those who gladly received his word were baptized; and that day about three thousand souls were added to them.  42 And they continued steadfastly in the apostles' doctrine and fellowship, in the breaking of bread, and in prayers.</a:t>
            </a:r>
          </a:p>
        </p:txBody>
      </p:sp>
    </p:spTree>
    <p:extLst>
      <p:ext uri="{BB962C8B-B14F-4D97-AF65-F5344CB8AC3E}">
        <p14:creationId xmlns:p14="http://schemas.microsoft.com/office/powerpoint/2010/main" val="28720625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14:23</a:t>
            </a:r>
            <a:r>
              <a:rPr lang="en-US" altLang="en-US" dirty="0">
                <a:effectLst>
                  <a:outerShdw blurRad="38100" dist="38100" dir="2700000" algn="tl">
                    <a:srgbClr val="000000"/>
                  </a:outerShdw>
                </a:effectLst>
              </a:rPr>
              <a:t> - So when they had appointed elders in every church, and prayed with fasting, they commended them to the Lord in whom they had believed. </a:t>
            </a:r>
          </a:p>
        </p:txBody>
      </p:sp>
    </p:spTree>
    <p:extLst>
      <p:ext uri="{BB962C8B-B14F-4D97-AF65-F5344CB8AC3E}">
        <p14:creationId xmlns:p14="http://schemas.microsoft.com/office/powerpoint/2010/main" val="32467819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is a complete pattern for the local church!</a:t>
            </a:r>
          </a:p>
          <a:p>
            <a:r>
              <a:rPr lang="en-US" altLang="en-US" dirty="0">
                <a:effectLst>
                  <a:outerShdw blurRad="38100" dist="38100" dir="2700000" algn="tl">
                    <a:srgbClr val="000000"/>
                  </a:outerShdw>
                </a:effectLst>
              </a:rPr>
              <a:t>We saw how God had a complete plan to save man. </a:t>
            </a:r>
            <a:r>
              <a:rPr lang="en-US" altLang="en-US" b="1" dirty="0">
                <a:effectLst>
                  <a:outerShdw blurRad="38100" dist="38100" dir="2700000" algn="tl">
                    <a:srgbClr val="000000"/>
                  </a:outerShdw>
                </a:effectLst>
              </a:rPr>
              <a:t>(Rom 6:17-18)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49057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6:17-18</a:t>
            </a:r>
            <a:r>
              <a:rPr lang="en-US" altLang="en-US" dirty="0">
                <a:effectLst>
                  <a:outerShdw blurRad="38100" dist="38100" dir="2700000" algn="tl">
                    <a:srgbClr val="000000"/>
                  </a:outerShdw>
                </a:effectLst>
              </a:rPr>
              <a:t>  - But God be thanked that though you were slaves of sin, yet you obeyed from the heart </a:t>
            </a:r>
            <a:r>
              <a:rPr lang="en-US" altLang="en-US" u="sng" dirty="0">
                <a:effectLst>
                  <a:outerShdw blurRad="38100" dist="38100" dir="2700000" algn="tl">
                    <a:srgbClr val="000000"/>
                  </a:outerShdw>
                </a:effectLst>
              </a:rPr>
              <a:t>that form of doctrine </a:t>
            </a:r>
            <a:r>
              <a:rPr lang="en-US" altLang="en-US" dirty="0">
                <a:effectLst>
                  <a:outerShdw blurRad="38100" dist="38100" dir="2700000" algn="tl">
                    <a:srgbClr val="000000"/>
                  </a:outerShdw>
                </a:effectLst>
              </a:rPr>
              <a:t>to which you were delivered.  18 And having been set free from sin, you became slaves of righteousness.</a:t>
            </a:r>
          </a:p>
        </p:txBody>
      </p:sp>
    </p:spTree>
    <p:extLst>
      <p:ext uri="{BB962C8B-B14F-4D97-AF65-F5344CB8AC3E}">
        <p14:creationId xmlns:p14="http://schemas.microsoft.com/office/powerpoint/2010/main" val="8323567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“form”</a:t>
            </a:r>
            <a:r>
              <a:rPr lang="en-US" altLang="en-US" dirty="0">
                <a:effectLst>
                  <a:outerShdw blurRad="38100" dist="38100" dir="2700000" algn="tl">
                    <a:srgbClr val="000000"/>
                  </a:outerShdw>
                </a:effectLst>
              </a:rPr>
              <a:t>- pattern, example, model, standard. – Newman’s Lexicon  </a:t>
            </a:r>
          </a:p>
          <a:p>
            <a:r>
              <a:rPr lang="en-US" altLang="en-US" dirty="0">
                <a:effectLst>
                  <a:outerShdw blurRad="38100" dist="38100" dir="2700000" algn="tl">
                    <a:srgbClr val="000000"/>
                  </a:outerShdw>
                </a:effectLst>
              </a:rPr>
              <a:t>We learned that Jesus has given an understandable pattern to obey.</a:t>
            </a:r>
          </a:p>
          <a:p>
            <a:r>
              <a:rPr lang="en-US" altLang="en-US" dirty="0">
                <a:effectLst>
                  <a:outerShdw blurRad="38100" dist="38100" dir="2700000" algn="tl">
                    <a:srgbClr val="000000"/>
                  </a:outerShdw>
                </a:effectLst>
              </a:rPr>
              <a:t> Local churches exist as a crucial provision for all Christians. </a:t>
            </a:r>
            <a:r>
              <a:rPr lang="en-US" altLang="en-US" b="1" dirty="0">
                <a:effectLst>
                  <a:outerShdw blurRad="38100" dist="38100" dir="2700000" algn="tl">
                    <a:srgbClr val="000000"/>
                  </a:outerShdw>
                </a:effectLst>
              </a:rPr>
              <a:t>(1 Pt 5:1-4)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606712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5:1-4</a:t>
            </a:r>
            <a:r>
              <a:rPr lang="en-US" altLang="en-US" dirty="0">
                <a:effectLst>
                  <a:outerShdw blurRad="38100" dist="38100" dir="2700000" algn="tl">
                    <a:srgbClr val="000000"/>
                  </a:outerShdw>
                </a:effectLst>
              </a:rPr>
              <a:t> - The elders who are among you I exhort, I who am a fellow elder and a witness of the sufferings of Christ, and also a partaker of the glory that will be revealed:  2 Shepherd the flock of God which is among you, serving as overseers, not by compulsion but willingly, not for dishonest gain but eagerly;  </a:t>
            </a:r>
          </a:p>
        </p:txBody>
      </p:sp>
    </p:spTree>
    <p:extLst>
      <p:ext uri="{BB962C8B-B14F-4D97-AF65-F5344CB8AC3E}">
        <p14:creationId xmlns:p14="http://schemas.microsoft.com/office/powerpoint/2010/main" val="12750681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3 nor as being lords over those entrusted to you, but being examples to the flock;  4 and when the Chief Shepherd appears, you will receive the crown of glory that does not fade away.</a:t>
            </a:r>
          </a:p>
        </p:txBody>
      </p:sp>
    </p:spTree>
    <p:extLst>
      <p:ext uri="{BB962C8B-B14F-4D97-AF65-F5344CB8AC3E}">
        <p14:creationId xmlns:p14="http://schemas.microsoft.com/office/powerpoint/2010/main" val="24210500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Local churches have been given complete instructions by the Head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Suppose you were to begin a local church. What does the Head tell us?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94707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3:5</a:t>
            </a:r>
            <a:r>
              <a:rPr lang="en-US" altLang="en-US" dirty="0">
                <a:effectLst>
                  <a:outerShdw blurRad="38100" dist="38100" dir="2700000" algn="tl">
                    <a:srgbClr val="000000"/>
                  </a:outerShdw>
                </a:effectLst>
              </a:rPr>
              <a:t>  - Jesus answered, "Most assuredly, I say to you, unless one is born of water and the Spirit, he cannot enter the kingdom of God.</a:t>
            </a:r>
          </a:p>
        </p:txBody>
      </p:sp>
    </p:spTree>
    <p:extLst>
      <p:ext uri="{BB962C8B-B14F-4D97-AF65-F5344CB8AC3E}">
        <p14:creationId xmlns:p14="http://schemas.microsoft.com/office/powerpoint/2010/main" val="31193928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Consider what the apostles delivered to the church at Corinth.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11:1-2, 23-25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862151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Imitate me, just as I also imitate Christ.  2 Now I praise you, brethren, that you remember me in all things and keep the traditions just as I delivered them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447947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11:23-25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 received from the Lord that which I also delivered to you: that the Lord Jesus on the same night in which He was betrayed took bread;  24 and when He had given thanks, He broke it and said, "Take, eat; this is My body which is broken for you; do this in remembrance of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5251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25 </a:t>
            </a:r>
            <a:r>
              <a:rPr lang="en-US" altLang="en-US" dirty="0">
                <a:effectLst>
                  <a:outerShdw blurRad="38100" dist="38100" dir="2700000" algn="tl">
                    <a:srgbClr val="000000"/>
                  </a:outerShdw>
                </a:effectLst>
              </a:rPr>
              <a:t>In the same manner He also took the cup after supper, saying, "This cup is the new covenant in My blood. This do, as often as you drink it, in remembrance of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611280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expected that there be no change to what was delivered. They we to do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“just as I delivered them to you.”</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about adding a meal for hunger? Paul did not deliver that!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11:17, 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494180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in giving these instructions I do not praise you, since you come together not for the better but for the worse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20407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if anyone is hungry, let him eat at home, lest you come together for judgment. And the rest I will set in order when I come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80498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Local </a:t>
            </a:r>
            <a:r>
              <a:rPr lang="en-US" altLang="en-US" dirty="0">
                <a:effectLst>
                  <a:outerShdw blurRad="38100" dist="38100" dir="2700000" algn="tl">
                    <a:srgbClr val="000000"/>
                  </a:outerShdw>
                </a:effectLst>
              </a:rPr>
              <a:t>churches were directed by the New Testament! </a:t>
            </a:r>
            <a:r>
              <a:rPr lang="en-US" altLang="en-US" b="1" dirty="0">
                <a:effectLst>
                  <a:outerShdw blurRad="38100" dist="38100" dir="2700000" algn="tl">
                    <a:srgbClr val="000000"/>
                  </a:outerShdw>
                </a:effectLst>
              </a:rPr>
              <a:t>(Col 2:14-17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133867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2:14-17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wiped out the handwriting of requirements that was against us, which was contrary to us. And He has taken it out of the way, having nailed it to the cross.  15 Having disarmed principalities and powers, He made a public spectacle of them, triumphing over them in </a:t>
            </a:r>
            <a:r>
              <a:rPr lang="en-US" altLang="en-US" dirty="0" smtClean="0">
                <a:effectLst>
                  <a:outerShdw blurRad="38100" dist="38100" dir="2700000" algn="tl">
                    <a:srgbClr val="000000"/>
                  </a:outerShdw>
                </a:effectLst>
              </a:rPr>
              <a:t>it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79325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16 </a:t>
            </a:r>
            <a:r>
              <a:rPr lang="en-US" altLang="en-US" dirty="0">
                <a:effectLst>
                  <a:outerShdw blurRad="38100" dist="38100" dir="2700000" algn="tl">
                    <a:srgbClr val="000000"/>
                  </a:outerShdw>
                </a:effectLst>
              </a:rPr>
              <a:t>So let no one judge you in food or in drink, or regarding a festival or a new moon or sabbaths,  17 which are a shadow of things to come, but the substance is of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91019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foundation of all conversion is repentance. </a:t>
            </a:r>
            <a:r>
              <a:rPr lang="en-US" altLang="en-US" b="1" dirty="0">
                <a:effectLst>
                  <a:outerShdw blurRad="38100" dist="38100" dir="2700000" algn="tl">
                    <a:srgbClr val="000000"/>
                  </a:outerShdw>
                </a:effectLst>
              </a:rPr>
              <a:t>(Mt 3:2; 4:17)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944177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was no Lord’s Supper in the Old Testament. The Jewish nation has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covenant with God that we call the Old Testament.</a:t>
            </a:r>
          </a:p>
          <a:p>
            <a:r>
              <a:rPr lang="en-US" altLang="en-US" dirty="0" smtClean="0">
                <a:effectLst>
                  <a:outerShdw blurRad="38100" dist="38100" dir="2700000" algn="tl">
                    <a:srgbClr val="000000"/>
                  </a:outerShdw>
                </a:effectLst>
              </a:rPr>
              <a:t>Should </a:t>
            </a:r>
            <a:r>
              <a:rPr lang="en-US" altLang="en-US" dirty="0">
                <a:effectLst>
                  <a:outerShdw blurRad="38100" dist="38100" dir="2700000" algn="tl">
                    <a:srgbClr val="000000"/>
                  </a:outerShdw>
                </a:effectLst>
              </a:rPr>
              <a:t>we have dietary Laws? Sabbath observance? Required male </a:t>
            </a:r>
            <a:r>
              <a:rPr lang="en-US" altLang="en-US" dirty="0" smtClean="0">
                <a:effectLst>
                  <a:outerShdw blurRad="38100" dist="38100" dir="2700000" algn="tl">
                    <a:srgbClr val="000000"/>
                  </a:outerShdw>
                </a:effectLst>
              </a:rPr>
              <a:t>circumcision</a:t>
            </a:r>
            <a:r>
              <a:rPr lang="en-US" altLang="en-US" dirty="0">
                <a:effectLst>
                  <a:outerShdw blurRad="38100" dist="38100" dir="2700000" algn="tl">
                    <a:srgbClr val="000000"/>
                  </a:outerShdw>
                </a:effectLst>
              </a:rPr>
              <a:t>? What does the head say? </a:t>
            </a:r>
          </a:p>
        </p:txBody>
      </p:sp>
    </p:spTree>
    <p:extLst>
      <p:ext uri="{BB962C8B-B14F-4D97-AF65-F5344CB8AC3E}">
        <p14:creationId xmlns:p14="http://schemas.microsoft.com/office/powerpoint/2010/main" val="4770306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early Jewish Christians were persecuted for this stand!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Gal 5:11-12; 6:12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2748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5:11-12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 brethren, if I still preach circumcision, why do I still suffer persecution? Then the offense of the cross has ceased.  12 I could wish that those who trouble you would even cut themselves off</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246213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6:12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As many as desire to make a good showing in the flesh, these would compel you to be circumcised, only that they may not suffer persecution for the cross of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871226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will not be ashamed of the cross of Christ and ALL that it stands for.</a:t>
            </a:r>
          </a:p>
          <a:p>
            <a:r>
              <a:rPr lang="en-US" altLang="en-US" dirty="0" smtClean="0">
                <a:effectLst>
                  <a:outerShdw blurRad="38100" dist="38100" dir="2700000" algn="tl">
                    <a:srgbClr val="000000"/>
                  </a:outerShdw>
                </a:effectLst>
              </a:rPr>
              <a:t>All </a:t>
            </a:r>
            <a:r>
              <a:rPr lang="en-US" altLang="en-US" dirty="0">
                <a:effectLst>
                  <a:outerShdw blurRad="38100" dist="38100" dir="2700000" algn="tl">
                    <a:srgbClr val="000000"/>
                  </a:outerShdw>
                </a:effectLst>
              </a:rPr>
              <a:t>questions of doctrine we may ask must be answered by this simple question: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“What was delivered?”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11:23; Col 3:17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522580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 received from the Lord that which I also delivered to you: that the Lord Jesus on the same night in which He was betrayed took bread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8556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3:17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whatever you do in word or deed, do all in the name of the Lord Jesus, giving thanks to God the Father through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787405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Lord’s Supper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elements are to be used in the Lord’s Supper?</a:t>
            </a:r>
          </a:p>
          <a:p>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we substitute hamburger and cola for the elements? (or a full meal!)</a:t>
            </a:r>
          </a:p>
          <a:p>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we put peanut butter on the bread?</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if more people came if we made changes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57725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was a challenging question I faced when I first became a Christian.</a:t>
            </a:r>
          </a:p>
          <a:p>
            <a:r>
              <a:rPr lang="en-US" altLang="en-US" dirty="0">
                <a:effectLst>
                  <a:outerShdw blurRad="38100" dist="38100" dir="2700000" algn="tl">
                    <a:srgbClr val="000000"/>
                  </a:outerShdw>
                </a:effectLst>
              </a:rPr>
              <a:t>It seemed very odd that there were those who refused to </a:t>
            </a:r>
            <a:r>
              <a:rPr lang="en-US" altLang="en-US" dirty="0" smtClean="0">
                <a:effectLst>
                  <a:outerShdw blurRad="38100" dist="38100" dir="2700000" algn="tl">
                    <a:srgbClr val="000000"/>
                  </a:outerShdw>
                </a:effectLst>
              </a:rPr>
              <a:t>worship with mechanical instruments of music.</a:t>
            </a:r>
            <a:endParaRPr lang="en-US" altLang="en-US" dirty="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Under </a:t>
            </a:r>
            <a:r>
              <a:rPr lang="en-US" altLang="en-US" dirty="0">
                <a:effectLst>
                  <a:outerShdw blurRad="38100" dist="38100" dir="2700000" algn="tl">
                    <a:srgbClr val="000000"/>
                  </a:outerShdw>
                </a:effectLst>
              </a:rPr>
              <a:t>the Old Covenant God gave specific instructions that included both vocal </a:t>
            </a:r>
            <a:r>
              <a:rPr lang="en-US" altLang="en-US" dirty="0" smtClean="0">
                <a:effectLst>
                  <a:outerShdw blurRad="38100" dist="38100" dir="2700000" algn="tl">
                    <a:srgbClr val="000000"/>
                  </a:outerShdw>
                </a:effectLst>
              </a:rPr>
              <a:t>and </a:t>
            </a:r>
            <a:r>
              <a:rPr lang="en-US" altLang="en-US" dirty="0">
                <a:effectLst>
                  <a:outerShdw blurRad="38100" dist="38100" dir="2700000" algn="tl">
                    <a:srgbClr val="000000"/>
                  </a:outerShdw>
                </a:effectLst>
              </a:rPr>
              <a:t>instrumental music.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Chron 29:25-26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841355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2 </a:t>
            </a:r>
            <a:r>
              <a:rPr lang="en-US" altLang="en-US" sz="3000" b="1" u="sng" dirty="0">
                <a:effectLst>
                  <a:outerShdw blurRad="38100" dist="38100" dir="2700000" algn="tl">
                    <a:srgbClr val="000000"/>
                  </a:outerShdw>
                </a:effectLst>
              </a:rPr>
              <a:t>Chronicles 29:25 </a:t>
            </a:r>
            <a:r>
              <a:rPr lang="en-US" altLang="en-US" sz="3000" b="1" u="sng" dirty="0" smtClean="0">
                <a:effectLst>
                  <a:outerShdw blurRad="38100" dist="38100" dir="2700000" algn="tl">
                    <a:srgbClr val="000000"/>
                  </a:outerShdw>
                </a:effectLst>
              </a:rPr>
              <a:t>-26 </a:t>
            </a:r>
            <a:r>
              <a:rPr lang="en-US" altLang="en-US" sz="3000" b="1" u="sng" dirty="0">
                <a:effectLst>
                  <a:outerShdw blurRad="38100" dist="38100" dir="2700000" algn="tl">
                    <a:srgbClr val="000000"/>
                  </a:outerShdw>
                </a:effectLst>
              </a:rPr>
              <a:t>(NKJV)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And </a:t>
            </a:r>
            <a:r>
              <a:rPr lang="en-US" altLang="en-US" sz="3000" dirty="0">
                <a:effectLst>
                  <a:outerShdw blurRad="38100" dist="38100" dir="2700000" algn="tl">
                    <a:srgbClr val="000000"/>
                  </a:outerShdw>
                </a:effectLst>
              </a:rPr>
              <a:t>he stationed the Levites in the house of the LORD with cymbals, with stringed instruments, and with harps, according to the commandment of David, of Gad the king’s seer, and of Nathan the prophet; for thus was the commandment of the LORD by His prophets. 26The Levites stood with the instruments of David, and the priests with the trumpets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01555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3:2</a:t>
            </a:r>
            <a:r>
              <a:rPr lang="en-US" altLang="en-US" dirty="0">
                <a:effectLst>
                  <a:outerShdw blurRad="38100" dist="38100" dir="2700000" algn="tl">
                    <a:srgbClr val="000000"/>
                  </a:outerShdw>
                </a:effectLst>
              </a:rPr>
              <a:t> - and saying, "Repent, for the kingdom of heaven is at hand!"</a:t>
            </a:r>
          </a:p>
        </p:txBody>
      </p:sp>
    </p:spTree>
    <p:extLst>
      <p:ext uri="{BB962C8B-B14F-4D97-AF65-F5344CB8AC3E}">
        <p14:creationId xmlns:p14="http://schemas.microsoft.com/office/powerpoint/2010/main" val="39927149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was this question to be resolved? “What was delivered?”</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was delivered by the Apostles on music for us to follow here on earth?</a:t>
            </a:r>
          </a:p>
          <a:p>
            <a:r>
              <a:rPr lang="en-US" altLang="en-US" dirty="0" smtClean="0">
                <a:effectLst>
                  <a:outerShdw blurRad="38100" dist="38100" dir="2700000" algn="tl">
                    <a:srgbClr val="000000"/>
                  </a:outerShdw>
                </a:effectLst>
              </a:rPr>
              <a:t>Instrumental </a:t>
            </a:r>
            <a:r>
              <a:rPr lang="en-US" altLang="en-US" dirty="0">
                <a:effectLst>
                  <a:outerShdw blurRad="38100" dist="38100" dir="2700000" algn="tl">
                    <a:srgbClr val="000000"/>
                  </a:outerShdw>
                </a:effectLst>
              </a:rPr>
              <a:t>music was a very recent addition in church history.</a:t>
            </a:r>
          </a:p>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not look at every verse in the New Covenant and see what God wants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9968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Vocal </a:t>
            </a:r>
            <a:r>
              <a:rPr lang="en-US" altLang="en-US" dirty="0">
                <a:effectLst>
                  <a:outerShdw blurRad="38100" dist="38100" dir="2700000" algn="tl">
                    <a:srgbClr val="000000"/>
                  </a:outerShdw>
                </a:effectLst>
              </a:rPr>
              <a:t>Music </a:t>
            </a:r>
            <a:r>
              <a:rPr lang="en-US" altLang="en-US" dirty="0" smtClean="0">
                <a:effectLst>
                  <a:outerShdw blurRad="38100" dist="38100" dir="2700000" algn="tl">
                    <a:srgbClr val="000000"/>
                  </a:outerShdw>
                </a:effectLst>
              </a:rPr>
              <a:t> or Instrumental Music? </a:t>
            </a:r>
            <a:endParaRPr lang="en-US" altLang="en-US" dirty="0">
              <a:effectLst>
                <a:outerShdw blurRad="38100" dist="38100" dir="2700000" algn="tl">
                  <a:srgbClr val="000000"/>
                </a:outerShdw>
              </a:effectLst>
            </a:endParaRPr>
          </a:p>
          <a:p>
            <a:r>
              <a:rPr lang="en-US" altLang="en-US" b="1" u="sng" dirty="0">
                <a:effectLst>
                  <a:outerShdw blurRad="38100" dist="38100" dir="2700000" algn="tl">
                    <a:srgbClr val="000000"/>
                  </a:outerShdw>
                </a:effectLst>
              </a:rPr>
              <a:t>Matthew 26:30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when they had sung a hymn, they went out to the Mount of Olives. </a:t>
            </a:r>
          </a:p>
        </p:txBody>
      </p:sp>
    </p:spTree>
    <p:extLst>
      <p:ext uri="{BB962C8B-B14F-4D97-AF65-F5344CB8AC3E}">
        <p14:creationId xmlns:p14="http://schemas.microsoft.com/office/powerpoint/2010/main" val="12967979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16:25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at midnight Paul and Silas were praying and singing hymns to God, and the prisoners were listening to </a:t>
            </a:r>
            <a:r>
              <a:rPr lang="en-US" altLang="en-US" dirty="0" smtClean="0">
                <a:effectLst>
                  <a:outerShdw blurRad="38100" dist="38100" dir="2700000" algn="tl">
                    <a:srgbClr val="000000"/>
                  </a:outerShdw>
                </a:effectLst>
              </a:rPr>
              <a:t>them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07277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15:9</a:t>
            </a:r>
            <a:r>
              <a:rPr lang="en-US" altLang="en-US" dirty="0">
                <a:effectLst>
                  <a:outerShdw blurRad="38100" dist="38100" dir="2700000" algn="tl">
                    <a:srgbClr val="000000"/>
                  </a:outerShdw>
                </a:effectLst>
              </a:rPr>
              <a:t> (NKJV)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that the Gentiles might glorify God for His mercy, as it is written</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this reason I will confess to You among the Gentiles</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And sing to Your name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967367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14:15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What </a:t>
            </a:r>
            <a:r>
              <a:rPr lang="en-US" altLang="en-US" dirty="0">
                <a:effectLst>
                  <a:outerShdw blurRad="38100" dist="38100" dir="2700000" algn="tl">
                    <a:srgbClr val="000000"/>
                  </a:outerShdw>
                </a:effectLst>
              </a:rPr>
              <a:t>is the conclusion then? I will pray with the spirit, and I will also pray with the understanding. I will sing with the spirit, and I will also sing with the understanding.  </a:t>
            </a:r>
          </a:p>
        </p:txBody>
      </p:sp>
    </p:spTree>
    <p:extLst>
      <p:ext uri="{BB962C8B-B14F-4D97-AF65-F5344CB8AC3E}">
        <p14:creationId xmlns:p14="http://schemas.microsoft.com/office/powerpoint/2010/main" val="27451484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5:19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speaking </a:t>
            </a:r>
            <a:r>
              <a:rPr lang="en-US" altLang="en-US" dirty="0">
                <a:effectLst>
                  <a:outerShdw blurRad="38100" dist="38100" dir="2700000" algn="tl">
                    <a:srgbClr val="000000"/>
                  </a:outerShdw>
                </a:effectLst>
              </a:rPr>
              <a:t>to one another in psalms and hymns and spiritual songs, singing and making melody in your heart to the Lord,  </a:t>
            </a:r>
          </a:p>
        </p:txBody>
      </p:sp>
    </p:spTree>
    <p:extLst>
      <p:ext uri="{BB962C8B-B14F-4D97-AF65-F5344CB8AC3E}">
        <p14:creationId xmlns:p14="http://schemas.microsoft.com/office/powerpoint/2010/main" val="36681500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3:16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Let </a:t>
            </a:r>
            <a:r>
              <a:rPr lang="en-US" altLang="en-US" dirty="0">
                <a:effectLst>
                  <a:outerShdw blurRad="38100" dist="38100" dir="2700000" algn="tl">
                    <a:srgbClr val="000000"/>
                  </a:outerShdw>
                </a:effectLst>
              </a:rPr>
              <a:t>the word of Christ dwell in you richly in all wisdom, teaching and admonishing one another in psalms and hymns and spiritual songs, singing with grace in your hearts to the Lord. </a:t>
            </a:r>
          </a:p>
        </p:txBody>
      </p:sp>
    </p:spTree>
    <p:extLst>
      <p:ext uri="{BB962C8B-B14F-4D97-AF65-F5344CB8AC3E}">
        <p14:creationId xmlns:p14="http://schemas.microsoft.com/office/powerpoint/2010/main" val="3628128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2:12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saying: “</a:t>
            </a:r>
            <a:r>
              <a:rPr lang="en-US" altLang="en-US" dirty="0">
                <a:effectLst>
                  <a:outerShdw blurRad="38100" dist="38100" dir="2700000" algn="tl">
                    <a:srgbClr val="000000"/>
                  </a:outerShdw>
                </a:effectLst>
              </a:rPr>
              <a:t>I will declare Your name to My brethren</a:t>
            </a:r>
            <a:r>
              <a:rPr lang="en-US" altLang="en-US" dirty="0" smtClean="0">
                <a:effectLst>
                  <a:outerShdw blurRad="38100" dist="38100" dir="2700000" algn="tl">
                    <a:srgbClr val="000000"/>
                  </a:outerShdw>
                </a:effectLst>
              </a:rPr>
              <a:t>; In </a:t>
            </a:r>
            <a:r>
              <a:rPr lang="en-US" altLang="en-US" dirty="0">
                <a:effectLst>
                  <a:outerShdw blurRad="38100" dist="38100" dir="2700000" algn="tl">
                    <a:srgbClr val="000000"/>
                  </a:outerShdw>
                </a:effectLst>
              </a:rPr>
              <a:t>the midst of the assembly I will sing praise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90737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13:15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Therefore </a:t>
            </a:r>
            <a:r>
              <a:rPr lang="en-US" altLang="en-US" dirty="0">
                <a:effectLst>
                  <a:outerShdw blurRad="38100" dist="38100" dir="2700000" algn="tl">
                    <a:srgbClr val="000000"/>
                  </a:outerShdw>
                </a:effectLst>
              </a:rPr>
              <a:t>by Him let us continually offer the sacrifice of praise to God, that is, the fruit of our lips, giving thanks to His name.  </a:t>
            </a:r>
          </a:p>
        </p:txBody>
      </p:sp>
    </p:spTree>
    <p:extLst>
      <p:ext uri="{BB962C8B-B14F-4D97-AF65-F5344CB8AC3E}">
        <p14:creationId xmlns:p14="http://schemas.microsoft.com/office/powerpoint/2010/main" val="13331675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Singing and the New Testament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5:13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Is </a:t>
            </a:r>
            <a:r>
              <a:rPr lang="en-US" altLang="en-US" dirty="0">
                <a:effectLst>
                  <a:outerShdw blurRad="38100" dist="38100" dir="2700000" algn="tl">
                    <a:srgbClr val="000000"/>
                  </a:outerShdw>
                </a:effectLst>
              </a:rPr>
              <a:t>anyone among you suffering? Let him pray. Is anyone cheerful? Let him sing psalms.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051756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4:17</a:t>
            </a:r>
            <a:r>
              <a:rPr lang="en-US" altLang="en-US" dirty="0">
                <a:effectLst>
                  <a:outerShdw blurRad="38100" dist="38100" dir="2700000" algn="tl">
                    <a:srgbClr val="000000"/>
                  </a:outerShdw>
                </a:effectLst>
              </a:rPr>
              <a:t> - From that time Jesus began to preach and to say, "Repent, for the kingdom of heaven is at hand."</a:t>
            </a:r>
          </a:p>
        </p:txBody>
      </p:sp>
    </p:spTree>
    <p:extLst>
      <p:ext uri="{BB962C8B-B14F-4D97-AF65-F5344CB8AC3E}">
        <p14:creationId xmlns:p14="http://schemas.microsoft.com/office/powerpoint/2010/main" val="28005456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Basic reverence for God causes us to stand only in what He teaches.</a:t>
            </a:r>
          </a:p>
          <a:p>
            <a:r>
              <a:rPr lang="en-US" altLang="en-US" dirty="0">
                <a:effectLst>
                  <a:outerShdw blurRad="38100" dist="38100" dir="2700000" algn="tl">
                    <a:srgbClr val="000000"/>
                  </a:outerShdw>
                </a:effectLst>
              </a:rPr>
              <a:t>Consider what Jesus taught about handling God’s word.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(Mt 4:4; Jn 5:19, 30; </a:t>
            </a:r>
            <a:r>
              <a:rPr lang="en-US" altLang="en-US" b="1">
                <a:effectLst>
                  <a:outerShdw blurRad="38100" dist="38100" dir="2700000" algn="tl">
                    <a:srgbClr val="000000"/>
                  </a:outerShdw>
                </a:effectLst>
              </a:rPr>
              <a:t>8:28</a:t>
            </a:r>
            <a:r>
              <a:rPr lang="en-US" altLang="en-US" b="1"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7685929"/>
      </p:ext>
    </p:extLst>
  </p:cSld>
  <p:clrMapOvr>
    <a:masterClrMapping/>
  </p:clrMapOvr>
  <p:transition>
    <p:pull dir="rd"/>
  </p:transition>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4:4 (NKJV)</a:t>
            </a:r>
            <a:r>
              <a:rPr lang="en-US" altLang="en-US" dirty="0">
                <a:effectLst>
                  <a:outerShdw blurRad="38100" dist="38100" dir="2700000" algn="tl">
                    <a:srgbClr val="000000"/>
                  </a:outerShdw>
                </a:effectLst>
              </a:rPr>
              <a:t>  - But He answered and said, “It is written, ‘Man shall not live by bread alone, but by every word that proceeds from the mouth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90627584"/>
      </p:ext>
    </p:extLst>
  </p:cSld>
  <p:clrMapOvr>
    <a:masterClrMapping/>
  </p:clrMapOvr>
  <p:transition>
    <p:pull dir="rd"/>
  </p:transition>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5:19 (NKJV)</a:t>
            </a:r>
            <a:r>
              <a:rPr lang="en-US" altLang="en-US" dirty="0">
                <a:effectLst>
                  <a:outerShdw blurRad="38100" dist="38100" dir="2700000" algn="tl">
                    <a:srgbClr val="000000"/>
                  </a:outerShdw>
                </a:effectLst>
              </a:rPr>
              <a:t>  - Then Jesus answered and said to them, “Most assuredly, I say to you, the Son can do nothing of Himself, but what He sees the Father do; for whatever He does, the Son also does in like manner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77949072"/>
      </p:ext>
    </p:extLst>
  </p:cSld>
  <p:clrMapOvr>
    <a:masterClrMapping/>
  </p:clrMapOvr>
  <p:transition>
    <p:pull dir="rd"/>
  </p:transition>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 (NKJV)</a:t>
            </a:r>
            <a:r>
              <a:rPr lang="en-US" altLang="en-US" dirty="0">
                <a:effectLst>
                  <a:outerShdw blurRad="38100" dist="38100" dir="2700000" algn="tl">
                    <a:srgbClr val="000000"/>
                  </a:outerShdw>
                </a:effectLst>
              </a:rPr>
              <a:t>  - Then Jesus said to them, “When you lift up the Son of Man, then you will know that I am He, and that I do nothing of Myself; but as My Father taught Me, I speak these things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25734967"/>
      </p:ext>
    </p:extLst>
  </p:cSld>
  <p:clrMapOvr>
    <a:masterClrMapping/>
  </p:clrMapOvr>
  <p:transition>
    <p:pull dir="rd"/>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basic reverence to God that we do nothing when God’s word is silent!</a:t>
            </a:r>
          </a:p>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that committed themselves to go back to the Bible alone will find that over time new </a:t>
            </a:r>
            <a:r>
              <a:rPr lang="en-US" altLang="en-US" dirty="0" smtClean="0">
                <a:effectLst>
                  <a:outerShdw blurRad="38100" dist="38100" dir="2700000" algn="tl">
                    <a:srgbClr val="000000"/>
                  </a:outerShdw>
                </a:effectLst>
              </a:rPr>
              <a:t>generations </a:t>
            </a:r>
            <a:r>
              <a:rPr lang="en-US" altLang="en-US" dirty="0">
                <a:effectLst>
                  <a:outerShdw blurRad="38100" dist="38100" dir="2700000" algn="tl">
                    <a:srgbClr val="000000"/>
                  </a:outerShdw>
                </a:effectLst>
              </a:rPr>
              <a:t>will take a different path. </a:t>
            </a:r>
            <a:r>
              <a:rPr lang="en-US" altLang="en-US" b="1" dirty="0">
                <a:effectLst>
                  <a:outerShdw blurRad="38100" dist="38100" dir="2700000" algn="tl">
                    <a:srgbClr val="000000"/>
                  </a:outerShdw>
                </a:effectLst>
              </a:rPr>
              <a:t>(Judges 2:7, 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17529707"/>
      </p:ext>
    </p:extLst>
  </p:cSld>
  <p:clrMapOvr>
    <a:masterClrMapping/>
  </p:clrMapOvr>
  <p:transition>
    <p:pull dir="rd"/>
  </p:transition>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Judges </a:t>
            </a:r>
            <a:r>
              <a:rPr lang="en-US" altLang="en-US" b="1" u="sng" dirty="0">
                <a:effectLst>
                  <a:outerShdw blurRad="38100" dist="38100" dir="2700000" algn="tl">
                    <a:srgbClr val="000000"/>
                  </a:outerShdw>
                </a:effectLst>
              </a:rPr>
              <a:t>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the people served the LORD all the days of Joshua, and all the days of the elders who outlived Joshua, who had seen all the great works of the LORD which He had done for Israel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883517"/>
      </p:ext>
    </p:extLst>
  </p:cSld>
  <p:clrMapOvr>
    <a:masterClrMapping/>
  </p:clrMapOvr>
  <p:transition>
    <p:pull dir="rd"/>
  </p:transition>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Judges </a:t>
            </a:r>
            <a:r>
              <a:rPr lang="en-US" altLang="en-US" b="1" u="sng" dirty="0">
                <a:effectLst>
                  <a:outerShdw blurRad="38100" dist="38100" dir="2700000" algn="tl">
                    <a:srgbClr val="000000"/>
                  </a:outerShdw>
                </a:effectLst>
              </a:rPr>
              <a:t>2:10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When all that generation had been gathered to their fathers, another generation arose after them who did not know the LORD nor the work which He had done for Israel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26470309"/>
      </p:ext>
    </p:extLst>
  </p:cSld>
  <p:clrMapOvr>
    <a:masterClrMapping/>
  </p:clrMapOvr>
  <p:transition>
    <p:pull dir="rd"/>
  </p:transition>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 early 1800’s many sought to restore the words of the Apostles to </a:t>
            </a:r>
            <a:r>
              <a:rPr lang="en-US" altLang="en-US" dirty="0" smtClean="0">
                <a:effectLst>
                  <a:outerShdw blurRad="38100" dist="38100" dir="2700000" algn="tl">
                    <a:srgbClr val="000000"/>
                  </a:outerShdw>
                </a:effectLst>
              </a:rPr>
              <a:t>their     </a:t>
            </a:r>
            <a:r>
              <a:rPr lang="en-US" altLang="en-US" dirty="0">
                <a:effectLst>
                  <a:outerShdw blurRad="38100" dist="38100" dir="2700000" algn="tl">
                    <a:srgbClr val="000000"/>
                  </a:outerShdw>
                </a:effectLst>
              </a:rPr>
              <a:t>generation. By the 3rd generation what they had establish had been discarded.</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now in such a time for this present generation. Will we stand for the old paths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will we be swept up in the ever-changing culture?  </a:t>
            </a:r>
            <a:r>
              <a:rPr lang="en-US" altLang="en-US" b="1" dirty="0">
                <a:effectLst>
                  <a:outerShdw blurRad="38100" dist="38100" dir="2700000" algn="tl">
                    <a:srgbClr val="000000"/>
                  </a:outerShdw>
                </a:effectLst>
              </a:rPr>
              <a:t>(Jer 6:16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96178049"/>
      </p:ext>
    </p:extLst>
  </p:cSld>
  <p:clrMapOvr>
    <a:masterClrMapping/>
  </p:clrMapOvr>
  <p:transition>
    <p:pull dir="rd"/>
  </p:transition>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Jeremiah </a:t>
            </a:r>
            <a:r>
              <a:rPr lang="en-US" altLang="en-US" b="1" u="sng" dirty="0">
                <a:effectLst>
                  <a:outerShdw blurRad="38100" dist="38100" dir="2700000" algn="tl">
                    <a:srgbClr val="000000"/>
                  </a:outerShdw>
                </a:effectLst>
              </a:rPr>
              <a:t>6:16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Thus says the LORD: "Stand in the ways and see, And ask for the old paths, where the good way is, And walk in it; Then you will find rest for your souls. But they said, 'We will not walk in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15830170"/>
      </p:ext>
    </p:extLst>
  </p:cSld>
  <p:clrMapOvr>
    <a:masterClrMapping/>
  </p:clrMapOvr>
  <p:transition>
    <p:pull dir="rd"/>
  </p:transition>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a tremendous commitment to ask the question: “What was delivered.”</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Jesus respond to this question? </a:t>
            </a:r>
            <a:r>
              <a:rPr lang="en-US" altLang="en-US" b="1" dirty="0">
                <a:effectLst>
                  <a:outerShdw blurRad="38100" dist="38100" dir="2700000" algn="tl">
                    <a:srgbClr val="000000"/>
                  </a:outerShdw>
                </a:effectLst>
              </a:rPr>
              <a:t>(Jn 8:28-29; 1 Pt 4:11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75372288"/>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body of Christ consists of people who have denied self and made Jesus their head! Every day we ask what does the head want?</a:t>
            </a:r>
          </a:p>
          <a:p>
            <a:r>
              <a:rPr lang="en-US" altLang="en-US" dirty="0">
                <a:effectLst>
                  <a:outerShdw blurRad="38100" dist="38100" dir="2700000" algn="tl">
                    <a:srgbClr val="000000"/>
                  </a:outerShdw>
                </a:effectLst>
              </a:rPr>
              <a:t>Are the current practices of churches in this area directed by the head of the body of Christ or by men? Jesus wanted men to ask these questions! </a:t>
            </a:r>
            <a:r>
              <a:rPr lang="en-US" altLang="en-US" b="1" dirty="0">
                <a:effectLst>
                  <a:outerShdw blurRad="38100" dist="38100" dir="2700000" algn="tl">
                    <a:srgbClr val="000000"/>
                  </a:outerShdw>
                </a:effectLst>
              </a:rPr>
              <a:t>(Mt 21:25-27)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432695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said to them, "When you lift up the Son of Man, then you will know that I am He, and that I do nothing of Myself; but as My Father taught Me, I speak these things.  29 "And He who sent Me is with Me. The Father has not left Me alone, for I always do those things that please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6257472"/>
      </p:ext>
    </p:extLst>
  </p:cSld>
  <p:clrMapOvr>
    <a:masterClrMapping/>
  </p:clrMapOvr>
  <p:transition>
    <p:pull dir="rd"/>
  </p:transition>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4:11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If </a:t>
            </a:r>
            <a:r>
              <a:rPr lang="en-US" altLang="en-US" dirty="0">
                <a:effectLst>
                  <a:outerShdw blurRad="38100" dist="38100" dir="2700000" algn="tl">
                    <a:srgbClr val="000000"/>
                  </a:outerShdw>
                </a:effectLst>
              </a:rPr>
              <a:t>anyone speaks, let him speak as the oracles of God. If anyone ministers, let him do it as with the ability which God supplies, that in all things God may be glorified through Jesus Christ, to whom belong the glory and the dominion forever and ever.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3373730"/>
      </p:ext>
    </p:extLst>
  </p:cSld>
  <p:clrMapOvr>
    <a:masterClrMapping/>
  </p:clrMapOvr>
  <p:transition>
    <p:pull dir="rd"/>
  </p:transition>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cross of Christ is the only foundation that will last! </a:t>
            </a:r>
            <a:r>
              <a:rPr lang="en-US" altLang="en-US" b="1" dirty="0">
                <a:effectLst>
                  <a:outerShdw blurRad="38100" dist="38100" dir="2700000" algn="tl">
                    <a:srgbClr val="000000"/>
                  </a:outerShdw>
                </a:effectLst>
              </a:rPr>
              <a:t>(Gal 2:20-21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0378674"/>
      </p:ext>
    </p:extLst>
  </p:cSld>
  <p:clrMapOvr>
    <a:masterClrMapping/>
  </p:clrMapOvr>
  <p:transition>
    <p:pull dir="rd"/>
  </p:transition>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These questions have to be answered by each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2:20-2</a:t>
            </a:r>
            <a:r>
              <a:rPr lang="en-US" altLang="en-US" dirty="0">
                <a:effectLst>
                  <a:outerShdw blurRad="38100" dist="38100" dir="2700000" algn="tl">
                    <a:srgbClr val="000000"/>
                  </a:outerShdw>
                </a:effectLst>
              </a:rPr>
              <a:t>1  - "I have been crucified with Christ; it is no longer I who live, but Christ lives in me; and the life which I now live in the flesh I live by faith in the Son of God, who loved me and gave Himself for me.  21 "I do not set aside the grace of God; for if righteousness comes through the law, then Christ died in vain."</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87067357"/>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21:25-27</a:t>
            </a:r>
            <a:r>
              <a:rPr lang="en-US" altLang="en-US" dirty="0">
                <a:effectLst>
                  <a:outerShdw blurRad="38100" dist="38100" dir="2700000" algn="tl">
                    <a:srgbClr val="000000"/>
                  </a:outerShdw>
                </a:effectLst>
              </a:rPr>
              <a:t> - "The baptism of John -- where was it from? From heaven or from men?" And they reasoned among themselves, saying, "If we say, 'From heaven,' He will say to us, 'Why then did you not believe him?'  26 "But if we say, 'From men,' we fear the multitude, for all count John as a prophet."</a:t>
            </a:r>
          </a:p>
        </p:txBody>
      </p:sp>
    </p:spTree>
    <p:extLst>
      <p:ext uri="{BB962C8B-B14F-4D97-AF65-F5344CB8AC3E}">
        <p14:creationId xmlns:p14="http://schemas.microsoft.com/office/powerpoint/2010/main" val="19714992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27 So they answered Jesus and said, "We do not know." And He said to them, "Neither will I tell you by what authority I do these things.</a:t>
            </a:r>
          </a:p>
        </p:txBody>
      </p:sp>
    </p:spTree>
    <p:extLst>
      <p:ext uri="{BB962C8B-B14F-4D97-AF65-F5344CB8AC3E}">
        <p14:creationId xmlns:p14="http://schemas.microsoft.com/office/powerpoint/2010/main" val="11625586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8675</TotalTime>
  <Words>3551</Words>
  <Application>Microsoft Office PowerPoint</Application>
  <PresentationFormat>On-screen Show (4:3)</PresentationFormat>
  <Paragraphs>242</Paragraphs>
  <Slides>73</Slides>
  <Notes>73</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Default Design</vt:lpstr>
      <vt:lpstr>What Is the Church of Christ? - What should Local Churches Look like? </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Local churches have been given complete instructions by the Head</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The Lord’s Supper and the New Testament</vt:lpstr>
      <vt:lpstr>Singing and the New Testament</vt:lpstr>
      <vt:lpstr>Singing and the New Testament</vt:lpstr>
      <vt:lpstr>Singing and the New Testament</vt:lpstr>
      <vt:lpstr>Singing and the New Testament</vt:lpstr>
      <vt:lpstr>Singing and the New Testament</vt:lpstr>
      <vt:lpstr>Singing and the New Testament</vt:lpstr>
      <vt:lpstr>Singing and the New Testament</vt:lpstr>
      <vt:lpstr>Singing and the New Testament</vt:lpstr>
      <vt:lpstr>Singing and the New Testament</vt:lpstr>
      <vt:lpstr>Singing and the New Testament</vt:lpstr>
      <vt:lpstr>Singing and the New Testament</vt:lpstr>
      <vt:lpstr>Singing and the New Testament</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lpstr>These questions have to be answered by each generation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Windows User</cp:lastModifiedBy>
  <cp:revision>164</cp:revision>
  <dcterms:created xsi:type="dcterms:W3CDTF">2011-01-22T21:17:58Z</dcterms:created>
  <dcterms:modified xsi:type="dcterms:W3CDTF">2020-02-02T23:54:36Z</dcterms:modified>
</cp:coreProperties>
</file>