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1712" r:id="rId3"/>
    <p:sldId id="1759" r:id="rId4"/>
    <p:sldId id="1760" r:id="rId5"/>
    <p:sldId id="1761" r:id="rId6"/>
    <p:sldId id="1762" r:id="rId7"/>
    <p:sldId id="1763" r:id="rId8"/>
    <p:sldId id="1764" r:id="rId9"/>
    <p:sldId id="1736" r:id="rId10"/>
    <p:sldId id="1789" r:id="rId11"/>
    <p:sldId id="1790" r:id="rId12"/>
    <p:sldId id="1791" r:id="rId13"/>
    <p:sldId id="1792" r:id="rId14"/>
    <p:sldId id="1793" r:id="rId15"/>
    <p:sldId id="1794" r:id="rId16"/>
    <p:sldId id="1795" r:id="rId17"/>
    <p:sldId id="1796" r:id="rId18"/>
    <p:sldId id="1797" r:id="rId19"/>
    <p:sldId id="1798" r:id="rId20"/>
    <p:sldId id="1799" r:id="rId21"/>
    <p:sldId id="1800" r:id="rId22"/>
    <p:sldId id="1801" r:id="rId23"/>
    <p:sldId id="1802" r:id="rId24"/>
    <p:sldId id="1803" r:id="rId25"/>
    <p:sldId id="1804" r:id="rId26"/>
    <p:sldId id="1805" r:id="rId27"/>
    <p:sldId id="1806" r:id="rId28"/>
    <p:sldId id="1807" r:id="rId29"/>
    <p:sldId id="1808" r:id="rId30"/>
    <p:sldId id="1809" r:id="rId31"/>
    <p:sldId id="1810" r:id="rId32"/>
    <p:sldId id="1758" r:id="rId33"/>
    <p:sldId id="1772" r:id="rId34"/>
    <p:sldId id="1773" r:id="rId35"/>
    <p:sldId id="1774" r:id="rId36"/>
    <p:sldId id="1775" r:id="rId37"/>
    <p:sldId id="1776" r:id="rId38"/>
    <p:sldId id="1777" r:id="rId39"/>
    <p:sldId id="1778" r:id="rId40"/>
    <p:sldId id="1779" r:id="rId41"/>
    <p:sldId id="1780" r:id="rId42"/>
    <p:sldId id="1781" r:id="rId43"/>
    <p:sldId id="1782" r:id="rId44"/>
    <p:sldId id="1783" r:id="rId45"/>
    <p:sldId id="1784" r:id="rId46"/>
    <p:sldId id="1785" r:id="rId47"/>
    <p:sldId id="1786" r:id="rId48"/>
    <p:sldId id="1787" r:id="rId49"/>
    <p:sldId id="1788" r:id="rId50"/>
    <p:sldId id="1703" r:id="rId51"/>
    <p:sldId id="1766" r:id="rId52"/>
    <p:sldId id="1767" r:id="rId53"/>
    <p:sldId id="1768" r:id="rId54"/>
    <p:sldId id="1769" r:id="rId55"/>
    <p:sldId id="1770" r:id="rId56"/>
    <p:sldId id="1771" r:id="rId5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66"/>
    <a:srgbClr val="A50021"/>
    <a:srgbClr val="003300"/>
    <a:srgbClr val="660066"/>
    <a:srgbClr val="5B0A01"/>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408" autoAdjust="0"/>
  </p:normalViewPr>
  <p:slideViewPr>
    <p:cSldViewPr>
      <p:cViewPr varScale="1">
        <p:scale>
          <a:sx n="67" d="100"/>
          <a:sy n="67" d="100"/>
        </p:scale>
        <p:origin x="1325"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0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E2A4246-FEC8-4CA3-8B43-B17F7ECCB684}" type="slidenum">
              <a:rPr lang="en-US"/>
              <a:pPr>
                <a:defRPr/>
              </a:pPr>
              <a:t>‹#›</a:t>
            </a:fld>
            <a:endParaRPr lang="en-US"/>
          </a:p>
        </p:txBody>
      </p:sp>
    </p:spTree>
    <p:extLst>
      <p:ext uri="{BB962C8B-B14F-4D97-AF65-F5344CB8AC3E}">
        <p14:creationId xmlns:p14="http://schemas.microsoft.com/office/powerpoint/2010/main" val="27037245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36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44C85ED7-A3B1-4DC2-BB48-736A1A8264F1}"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10</a:t>
            </a:fld>
            <a:endParaRPr lang="en-US" altLang="en-US"/>
          </a:p>
        </p:txBody>
      </p:sp>
    </p:spTree>
    <p:extLst>
      <p:ext uri="{BB962C8B-B14F-4D97-AF65-F5344CB8AC3E}">
        <p14:creationId xmlns:p14="http://schemas.microsoft.com/office/powerpoint/2010/main" val="40726643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11</a:t>
            </a:fld>
            <a:endParaRPr lang="en-US" altLang="en-US"/>
          </a:p>
        </p:txBody>
      </p:sp>
    </p:spTree>
    <p:extLst>
      <p:ext uri="{BB962C8B-B14F-4D97-AF65-F5344CB8AC3E}">
        <p14:creationId xmlns:p14="http://schemas.microsoft.com/office/powerpoint/2010/main" val="3532755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12</a:t>
            </a:fld>
            <a:endParaRPr lang="en-US" altLang="en-US"/>
          </a:p>
        </p:txBody>
      </p:sp>
    </p:spTree>
    <p:extLst>
      <p:ext uri="{BB962C8B-B14F-4D97-AF65-F5344CB8AC3E}">
        <p14:creationId xmlns:p14="http://schemas.microsoft.com/office/powerpoint/2010/main" val="6101713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13</a:t>
            </a:fld>
            <a:endParaRPr lang="en-US" altLang="en-US"/>
          </a:p>
        </p:txBody>
      </p:sp>
    </p:spTree>
    <p:extLst>
      <p:ext uri="{BB962C8B-B14F-4D97-AF65-F5344CB8AC3E}">
        <p14:creationId xmlns:p14="http://schemas.microsoft.com/office/powerpoint/2010/main" val="898957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14</a:t>
            </a:fld>
            <a:endParaRPr lang="en-US" altLang="en-US"/>
          </a:p>
        </p:txBody>
      </p:sp>
    </p:spTree>
    <p:extLst>
      <p:ext uri="{BB962C8B-B14F-4D97-AF65-F5344CB8AC3E}">
        <p14:creationId xmlns:p14="http://schemas.microsoft.com/office/powerpoint/2010/main" val="38891216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15</a:t>
            </a:fld>
            <a:endParaRPr lang="en-US" altLang="en-US"/>
          </a:p>
        </p:txBody>
      </p:sp>
    </p:spTree>
    <p:extLst>
      <p:ext uri="{BB962C8B-B14F-4D97-AF65-F5344CB8AC3E}">
        <p14:creationId xmlns:p14="http://schemas.microsoft.com/office/powerpoint/2010/main" val="35589817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16</a:t>
            </a:fld>
            <a:endParaRPr lang="en-US" altLang="en-US"/>
          </a:p>
        </p:txBody>
      </p:sp>
    </p:spTree>
    <p:extLst>
      <p:ext uri="{BB962C8B-B14F-4D97-AF65-F5344CB8AC3E}">
        <p14:creationId xmlns:p14="http://schemas.microsoft.com/office/powerpoint/2010/main" val="29478180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17</a:t>
            </a:fld>
            <a:endParaRPr lang="en-US" altLang="en-US"/>
          </a:p>
        </p:txBody>
      </p:sp>
    </p:spTree>
    <p:extLst>
      <p:ext uri="{BB962C8B-B14F-4D97-AF65-F5344CB8AC3E}">
        <p14:creationId xmlns:p14="http://schemas.microsoft.com/office/powerpoint/2010/main" val="24142932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18</a:t>
            </a:fld>
            <a:endParaRPr lang="en-US" altLang="en-US"/>
          </a:p>
        </p:txBody>
      </p:sp>
    </p:spTree>
    <p:extLst>
      <p:ext uri="{BB962C8B-B14F-4D97-AF65-F5344CB8AC3E}">
        <p14:creationId xmlns:p14="http://schemas.microsoft.com/office/powerpoint/2010/main" val="39846187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19</a:t>
            </a:fld>
            <a:endParaRPr lang="en-US" altLang="en-US"/>
          </a:p>
        </p:txBody>
      </p:sp>
    </p:spTree>
    <p:extLst>
      <p:ext uri="{BB962C8B-B14F-4D97-AF65-F5344CB8AC3E}">
        <p14:creationId xmlns:p14="http://schemas.microsoft.com/office/powerpoint/2010/main" val="523394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a:t>
            </a:fld>
            <a:endParaRPr lang="en-US" altLang="en-US"/>
          </a:p>
        </p:txBody>
      </p:sp>
    </p:spTree>
    <p:extLst>
      <p:ext uri="{BB962C8B-B14F-4D97-AF65-F5344CB8AC3E}">
        <p14:creationId xmlns:p14="http://schemas.microsoft.com/office/powerpoint/2010/main" val="2478182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20</a:t>
            </a:fld>
            <a:endParaRPr lang="en-US" altLang="en-US"/>
          </a:p>
        </p:txBody>
      </p:sp>
    </p:spTree>
    <p:extLst>
      <p:ext uri="{BB962C8B-B14F-4D97-AF65-F5344CB8AC3E}">
        <p14:creationId xmlns:p14="http://schemas.microsoft.com/office/powerpoint/2010/main" val="9133333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21</a:t>
            </a:fld>
            <a:endParaRPr lang="en-US" altLang="en-US"/>
          </a:p>
        </p:txBody>
      </p:sp>
    </p:spTree>
    <p:extLst>
      <p:ext uri="{BB962C8B-B14F-4D97-AF65-F5344CB8AC3E}">
        <p14:creationId xmlns:p14="http://schemas.microsoft.com/office/powerpoint/2010/main" val="4157786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22</a:t>
            </a:fld>
            <a:endParaRPr lang="en-US" altLang="en-US"/>
          </a:p>
        </p:txBody>
      </p:sp>
    </p:spTree>
    <p:extLst>
      <p:ext uri="{BB962C8B-B14F-4D97-AF65-F5344CB8AC3E}">
        <p14:creationId xmlns:p14="http://schemas.microsoft.com/office/powerpoint/2010/main" val="31296059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23</a:t>
            </a:fld>
            <a:endParaRPr lang="en-US" altLang="en-US"/>
          </a:p>
        </p:txBody>
      </p:sp>
    </p:spTree>
    <p:extLst>
      <p:ext uri="{BB962C8B-B14F-4D97-AF65-F5344CB8AC3E}">
        <p14:creationId xmlns:p14="http://schemas.microsoft.com/office/powerpoint/2010/main" val="15098983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24</a:t>
            </a:fld>
            <a:endParaRPr lang="en-US" altLang="en-US"/>
          </a:p>
        </p:txBody>
      </p:sp>
    </p:spTree>
    <p:extLst>
      <p:ext uri="{BB962C8B-B14F-4D97-AF65-F5344CB8AC3E}">
        <p14:creationId xmlns:p14="http://schemas.microsoft.com/office/powerpoint/2010/main" val="30926174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25</a:t>
            </a:fld>
            <a:endParaRPr lang="en-US" altLang="en-US"/>
          </a:p>
        </p:txBody>
      </p:sp>
    </p:spTree>
    <p:extLst>
      <p:ext uri="{BB962C8B-B14F-4D97-AF65-F5344CB8AC3E}">
        <p14:creationId xmlns:p14="http://schemas.microsoft.com/office/powerpoint/2010/main" val="16317151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26</a:t>
            </a:fld>
            <a:endParaRPr lang="en-US" altLang="en-US"/>
          </a:p>
        </p:txBody>
      </p:sp>
    </p:spTree>
    <p:extLst>
      <p:ext uri="{BB962C8B-B14F-4D97-AF65-F5344CB8AC3E}">
        <p14:creationId xmlns:p14="http://schemas.microsoft.com/office/powerpoint/2010/main" val="39153746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27</a:t>
            </a:fld>
            <a:endParaRPr lang="en-US" altLang="en-US"/>
          </a:p>
        </p:txBody>
      </p:sp>
    </p:spTree>
    <p:extLst>
      <p:ext uri="{BB962C8B-B14F-4D97-AF65-F5344CB8AC3E}">
        <p14:creationId xmlns:p14="http://schemas.microsoft.com/office/powerpoint/2010/main" val="25151237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28</a:t>
            </a:fld>
            <a:endParaRPr lang="en-US" altLang="en-US"/>
          </a:p>
        </p:txBody>
      </p:sp>
    </p:spTree>
    <p:extLst>
      <p:ext uri="{BB962C8B-B14F-4D97-AF65-F5344CB8AC3E}">
        <p14:creationId xmlns:p14="http://schemas.microsoft.com/office/powerpoint/2010/main" val="42508052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29</a:t>
            </a:fld>
            <a:endParaRPr lang="en-US" altLang="en-US"/>
          </a:p>
        </p:txBody>
      </p:sp>
    </p:spTree>
    <p:extLst>
      <p:ext uri="{BB962C8B-B14F-4D97-AF65-F5344CB8AC3E}">
        <p14:creationId xmlns:p14="http://schemas.microsoft.com/office/powerpoint/2010/main" val="549560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a:t>
            </a:fld>
            <a:endParaRPr lang="en-US" altLang="en-US"/>
          </a:p>
        </p:txBody>
      </p:sp>
    </p:spTree>
    <p:extLst>
      <p:ext uri="{BB962C8B-B14F-4D97-AF65-F5344CB8AC3E}">
        <p14:creationId xmlns:p14="http://schemas.microsoft.com/office/powerpoint/2010/main" val="11599061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30</a:t>
            </a:fld>
            <a:endParaRPr lang="en-US" altLang="en-US"/>
          </a:p>
        </p:txBody>
      </p:sp>
    </p:spTree>
    <p:extLst>
      <p:ext uri="{BB962C8B-B14F-4D97-AF65-F5344CB8AC3E}">
        <p14:creationId xmlns:p14="http://schemas.microsoft.com/office/powerpoint/2010/main" val="38382344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31</a:t>
            </a:fld>
            <a:endParaRPr lang="en-US" altLang="en-US"/>
          </a:p>
        </p:txBody>
      </p:sp>
    </p:spTree>
    <p:extLst>
      <p:ext uri="{BB962C8B-B14F-4D97-AF65-F5344CB8AC3E}">
        <p14:creationId xmlns:p14="http://schemas.microsoft.com/office/powerpoint/2010/main" val="25226764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32</a:t>
            </a:fld>
            <a:endParaRPr lang="en-US" altLang="en-US"/>
          </a:p>
        </p:txBody>
      </p:sp>
    </p:spTree>
    <p:extLst>
      <p:ext uri="{BB962C8B-B14F-4D97-AF65-F5344CB8AC3E}">
        <p14:creationId xmlns:p14="http://schemas.microsoft.com/office/powerpoint/2010/main" val="23982270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33</a:t>
            </a:fld>
            <a:endParaRPr lang="en-US" altLang="en-US"/>
          </a:p>
        </p:txBody>
      </p:sp>
    </p:spTree>
    <p:extLst>
      <p:ext uri="{BB962C8B-B14F-4D97-AF65-F5344CB8AC3E}">
        <p14:creationId xmlns:p14="http://schemas.microsoft.com/office/powerpoint/2010/main" val="9495071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34</a:t>
            </a:fld>
            <a:endParaRPr lang="en-US" altLang="en-US"/>
          </a:p>
        </p:txBody>
      </p:sp>
    </p:spTree>
    <p:extLst>
      <p:ext uri="{BB962C8B-B14F-4D97-AF65-F5344CB8AC3E}">
        <p14:creationId xmlns:p14="http://schemas.microsoft.com/office/powerpoint/2010/main" val="12495042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35</a:t>
            </a:fld>
            <a:endParaRPr lang="en-US" altLang="en-US"/>
          </a:p>
        </p:txBody>
      </p:sp>
    </p:spTree>
    <p:extLst>
      <p:ext uri="{BB962C8B-B14F-4D97-AF65-F5344CB8AC3E}">
        <p14:creationId xmlns:p14="http://schemas.microsoft.com/office/powerpoint/2010/main" val="159437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36</a:t>
            </a:fld>
            <a:endParaRPr lang="en-US" altLang="en-US"/>
          </a:p>
        </p:txBody>
      </p:sp>
    </p:spTree>
    <p:extLst>
      <p:ext uri="{BB962C8B-B14F-4D97-AF65-F5344CB8AC3E}">
        <p14:creationId xmlns:p14="http://schemas.microsoft.com/office/powerpoint/2010/main" val="19242888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37</a:t>
            </a:fld>
            <a:endParaRPr lang="en-US" altLang="en-US"/>
          </a:p>
        </p:txBody>
      </p:sp>
    </p:spTree>
    <p:extLst>
      <p:ext uri="{BB962C8B-B14F-4D97-AF65-F5344CB8AC3E}">
        <p14:creationId xmlns:p14="http://schemas.microsoft.com/office/powerpoint/2010/main" val="107269785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38</a:t>
            </a:fld>
            <a:endParaRPr lang="en-US" altLang="en-US"/>
          </a:p>
        </p:txBody>
      </p:sp>
    </p:spTree>
    <p:extLst>
      <p:ext uri="{BB962C8B-B14F-4D97-AF65-F5344CB8AC3E}">
        <p14:creationId xmlns:p14="http://schemas.microsoft.com/office/powerpoint/2010/main" val="31914105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39</a:t>
            </a:fld>
            <a:endParaRPr lang="en-US" altLang="en-US"/>
          </a:p>
        </p:txBody>
      </p:sp>
    </p:spTree>
    <p:extLst>
      <p:ext uri="{BB962C8B-B14F-4D97-AF65-F5344CB8AC3E}">
        <p14:creationId xmlns:p14="http://schemas.microsoft.com/office/powerpoint/2010/main" val="903567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a:t>
            </a:fld>
            <a:endParaRPr lang="en-US" altLang="en-US"/>
          </a:p>
        </p:txBody>
      </p:sp>
    </p:spTree>
    <p:extLst>
      <p:ext uri="{BB962C8B-B14F-4D97-AF65-F5344CB8AC3E}">
        <p14:creationId xmlns:p14="http://schemas.microsoft.com/office/powerpoint/2010/main" val="16999766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40</a:t>
            </a:fld>
            <a:endParaRPr lang="en-US" altLang="en-US"/>
          </a:p>
        </p:txBody>
      </p:sp>
    </p:spTree>
    <p:extLst>
      <p:ext uri="{BB962C8B-B14F-4D97-AF65-F5344CB8AC3E}">
        <p14:creationId xmlns:p14="http://schemas.microsoft.com/office/powerpoint/2010/main" val="20479367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41</a:t>
            </a:fld>
            <a:endParaRPr lang="en-US" altLang="en-US"/>
          </a:p>
        </p:txBody>
      </p:sp>
    </p:spTree>
    <p:extLst>
      <p:ext uri="{BB962C8B-B14F-4D97-AF65-F5344CB8AC3E}">
        <p14:creationId xmlns:p14="http://schemas.microsoft.com/office/powerpoint/2010/main" val="395613932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42</a:t>
            </a:fld>
            <a:endParaRPr lang="en-US" altLang="en-US"/>
          </a:p>
        </p:txBody>
      </p:sp>
    </p:spTree>
    <p:extLst>
      <p:ext uri="{BB962C8B-B14F-4D97-AF65-F5344CB8AC3E}">
        <p14:creationId xmlns:p14="http://schemas.microsoft.com/office/powerpoint/2010/main" val="329705634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43</a:t>
            </a:fld>
            <a:endParaRPr lang="en-US" altLang="en-US"/>
          </a:p>
        </p:txBody>
      </p:sp>
    </p:spTree>
    <p:extLst>
      <p:ext uri="{BB962C8B-B14F-4D97-AF65-F5344CB8AC3E}">
        <p14:creationId xmlns:p14="http://schemas.microsoft.com/office/powerpoint/2010/main" val="400893391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44</a:t>
            </a:fld>
            <a:endParaRPr lang="en-US" altLang="en-US"/>
          </a:p>
        </p:txBody>
      </p:sp>
    </p:spTree>
    <p:extLst>
      <p:ext uri="{BB962C8B-B14F-4D97-AF65-F5344CB8AC3E}">
        <p14:creationId xmlns:p14="http://schemas.microsoft.com/office/powerpoint/2010/main" val="105474001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45</a:t>
            </a:fld>
            <a:endParaRPr lang="en-US" altLang="en-US"/>
          </a:p>
        </p:txBody>
      </p:sp>
    </p:spTree>
    <p:extLst>
      <p:ext uri="{BB962C8B-B14F-4D97-AF65-F5344CB8AC3E}">
        <p14:creationId xmlns:p14="http://schemas.microsoft.com/office/powerpoint/2010/main" val="102940542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46</a:t>
            </a:fld>
            <a:endParaRPr lang="en-US" altLang="en-US"/>
          </a:p>
        </p:txBody>
      </p:sp>
    </p:spTree>
    <p:extLst>
      <p:ext uri="{BB962C8B-B14F-4D97-AF65-F5344CB8AC3E}">
        <p14:creationId xmlns:p14="http://schemas.microsoft.com/office/powerpoint/2010/main" val="371550780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47</a:t>
            </a:fld>
            <a:endParaRPr lang="en-US" altLang="en-US"/>
          </a:p>
        </p:txBody>
      </p:sp>
    </p:spTree>
    <p:extLst>
      <p:ext uri="{BB962C8B-B14F-4D97-AF65-F5344CB8AC3E}">
        <p14:creationId xmlns:p14="http://schemas.microsoft.com/office/powerpoint/2010/main" val="188681185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48</a:t>
            </a:fld>
            <a:endParaRPr lang="en-US" altLang="en-US"/>
          </a:p>
        </p:txBody>
      </p:sp>
    </p:spTree>
    <p:extLst>
      <p:ext uri="{BB962C8B-B14F-4D97-AF65-F5344CB8AC3E}">
        <p14:creationId xmlns:p14="http://schemas.microsoft.com/office/powerpoint/2010/main" val="40438963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49</a:t>
            </a:fld>
            <a:endParaRPr lang="en-US" altLang="en-US"/>
          </a:p>
        </p:txBody>
      </p:sp>
    </p:spTree>
    <p:extLst>
      <p:ext uri="{BB962C8B-B14F-4D97-AF65-F5344CB8AC3E}">
        <p14:creationId xmlns:p14="http://schemas.microsoft.com/office/powerpoint/2010/main" val="3127556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a:t>
            </a:fld>
            <a:endParaRPr lang="en-US" altLang="en-US"/>
          </a:p>
        </p:txBody>
      </p:sp>
    </p:spTree>
    <p:extLst>
      <p:ext uri="{BB962C8B-B14F-4D97-AF65-F5344CB8AC3E}">
        <p14:creationId xmlns:p14="http://schemas.microsoft.com/office/powerpoint/2010/main" val="191247527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50</a:t>
            </a:fld>
            <a:endParaRPr lang="en-US" altLang="en-US"/>
          </a:p>
        </p:txBody>
      </p:sp>
    </p:spTree>
    <p:extLst>
      <p:ext uri="{BB962C8B-B14F-4D97-AF65-F5344CB8AC3E}">
        <p14:creationId xmlns:p14="http://schemas.microsoft.com/office/powerpoint/2010/main" val="382570276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51</a:t>
            </a:fld>
            <a:endParaRPr lang="en-US" altLang="en-US"/>
          </a:p>
        </p:txBody>
      </p:sp>
    </p:spTree>
    <p:extLst>
      <p:ext uri="{BB962C8B-B14F-4D97-AF65-F5344CB8AC3E}">
        <p14:creationId xmlns:p14="http://schemas.microsoft.com/office/powerpoint/2010/main" val="32408608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52</a:t>
            </a:fld>
            <a:endParaRPr lang="en-US" altLang="en-US"/>
          </a:p>
        </p:txBody>
      </p:sp>
    </p:spTree>
    <p:extLst>
      <p:ext uri="{BB962C8B-B14F-4D97-AF65-F5344CB8AC3E}">
        <p14:creationId xmlns:p14="http://schemas.microsoft.com/office/powerpoint/2010/main" val="393350342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53</a:t>
            </a:fld>
            <a:endParaRPr lang="en-US" altLang="en-US"/>
          </a:p>
        </p:txBody>
      </p:sp>
    </p:spTree>
    <p:extLst>
      <p:ext uri="{BB962C8B-B14F-4D97-AF65-F5344CB8AC3E}">
        <p14:creationId xmlns:p14="http://schemas.microsoft.com/office/powerpoint/2010/main" val="126231195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54</a:t>
            </a:fld>
            <a:endParaRPr lang="en-US" altLang="en-US"/>
          </a:p>
        </p:txBody>
      </p:sp>
    </p:spTree>
    <p:extLst>
      <p:ext uri="{BB962C8B-B14F-4D97-AF65-F5344CB8AC3E}">
        <p14:creationId xmlns:p14="http://schemas.microsoft.com/office/powerpoint/2010/main" val="326596747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55</a:t>
            </a:fld>
            <a:endParaRPr lang="en-US" altLang="en-US"/>
          </a:p>
        </p:txBody>
      </p:sp>
    </p:spTree>
    <p:extLst>
      <p:ext uri="{BB962C8B-B14F-4D97-AF65-F5344CB8AC3E}">
        <p14:creationId xmlns:p14="http://schemas.microsoft.com/office/powerpoint/2010/main" val="307738323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56</a:t>
            </a:fld>
            <a:endParaRPr lang="en-US" altLang="en-US"/>
          </a:p>
        </p:txBody>
      </p:sp>
    </p:spTree>
    <p:extLst>
      <p:ext uri="{BB962C8B-B14F-4D97-AF65-F5344CB8AC3E}">
        <p14:creationId xmlns:p14="http://schemas.microsoft.com/office/powerpoint/2010/main" val="2699398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a:t>
            </a:fld>
            <a:endParaRPr lang="en-US" altLang="en-US"/>
          </a:p>
        </p:txBody>
      </p:sp>
    </p:spTree>
    <p:extLst>
      <p:ext uri="{BB962C8B-B14F-4D97-AF65-F5344CB8AC3E}">
        <p14:creationId xmlns:p14="http://schemas.microsoft.com/office/powerpoint/2010/main" val="1168936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a:t>
            </a:fld>
            <a:endParaRPr lang="en-US" altLang="en-US"/>
          </a:p>
        </p:txBody>
      </p:sp>
    </p:spTree>
    <p:extLst>
      <p:ext uri="{BB962C8B-B14F-4D97-AF65-F5344CB8AC3E}">
        <p14:creationId xmlns:p14="http://schemas.microsoft.com/office/powerpoint/2010/main" val="617565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8</a:t>
            </a:fld>
            <a:endParaRPr lang="en-US" altLang="en-US"/>
          </a:p>
        </p:txBody>
      </p:sp>
    </p:spTree>
    <p:extLst>
      <p:ext uri="{BB962C8B-B14F-4D97-AF65-F5344CB8AC3E}">
        <p14:creationId xmlns:p14="http://schemas.microsoft.com/office/powerpoint/2010/main" val="3149109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9</a:t>
            </a:fld>
            <a:endParaRPr lang="en-US" altLang="en-US"/>
          </a:p>
        </p:txBody>
      </p:sp>
    </p:spTree>
    <p:extLst>
      <p:ext uri="{BB962C8B-B14F-4D97-AF65-F5344CB8AC3E}">
        <p14:creationId xmlns:p14="http://schemas.microsoft.com/office/powerpoint/2010/main" val="3662918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AA1244-A470-41F3-A70B-7E01B76EF31A}" type="slidenum">
              <a:rPr lang="en-US"/>
              <a:pPr>
                <a:defRPr/>
              </a:pPr>
              <a:t>‹#›</a:t>
            </a:fld>
            <a:endParaRPr lang="en-US"/>
          </a:p>
        </p:txBody>
      </p:sp>
    </p:spTree>
    <p:extLst>
      <p:ext uri="{BB962C8B-B14F-4D97-AF65-F5344CB8AC3E}">
        <p14:creationId xmlns:p14="http://schemas.microsoft.com/office/powerpoint/2010/main" val="3843590718"/>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CDB6FD-A518-447D-B417-EEE0E509FAB1}" type="slidenum">
              <a:rPr lang="en-US"/>
              <a:pPr>
                <a:defRPr/>
              </a:pPr>
              <a:t>‹#›</a:t>
            </a:fld>
            <a:endParaRPr lang="en-US"/>
          </a:p>
        </p:txBody>
      </p:sp>
    </p:spTree>
    <p:extLst>
      <p:ext uri="{BB962C8B-B14F-4D97-AF65-F5344CB8AC3E}">
        <p14:creationId xmlns:p14="http://schemas.microsoft.com/office/powerpoint/2010/main" val="1328824510"/>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0BFF41-C4FB-46ED-8942-A62BCED9B29B}" type="slidenum">
              <a:rPr lang="en-US"/>
              <a:pPr>
                <a:defRPr/>
              </a:pPr>
              <a:t>‹#›</a:t>
            </a:fld>
            <a:endParaRPr lang="en-US"/>
          </a:p>
        </p:txBody>
      </p:sp>
    </p:spTree>
    <p:extLst>
      <p:ext uri="{BB962C8B-B14F-4D97-AF65-F5344CB8AC3E}">
        <p14:creationId xmlns:p14="http://schemas.microsoft.com/office/powerpoint/2010/main" val="2950833542"/>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7AC51E-70D9-463A-BEC1-C7DAB7A56880}" type="slidenum">
              <a:rPr lang="en-US"/>
              <a:pPr>
                <a:defRPr/>
              </a:pPr>
              <a:t>‹#›</a:t>
            </a:fld>
            <a:endParaRPr lang="en-US"/>
          </a:p>
        </p:txBody>
      </p:sp>
    </p:spTree>
    <p:extLst>
      <p:ext uri="{BB962C8B-B14F-4D97-AF65-F5344CB8AC3E}">
        <p14:creationId xmlns:p14="http://schemas.microsoft.com/office/powerpoint/2010/main" val="489309300"/>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D70CF3-1FE5-4658-83F2-D09BEF0BEAFF}" type="slidenum">
              <a:rPr lang="en-US"/>
              <a:pPr>
                <a:defRPr/>
              </a:pPr>
              <a:t>‹#›</a:t>
            </a:fld>
            <a:endParaRPr lang="en-US"/>
          </a:p>
        </p:txBody>
      </p:sp>
    </p:spTree>
    <p:extLst>
      <p:ext uri="{BB962C8B-B14F-4D97-AF65-F5344CB8AC3E}">
        <p14:creationId xmlns:p14="http://schemas.microsoft.com/office/powerpoint/2010/main" val="2893804837"/>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3AB973-E4A0-4637-AE91-73B04B2C79E5}" type="slidenum">
              <a:rPr lang="en-US"/>
              <a:pPr>
                <a:defRPr/>
              </a:pPr>
              <a:t>‹#›</a:t>
            </a:fld>
            <a:endParaRPr lang="en-US"/>
          </a:p>
        </p:txBody>
      </p:sp>
    </p:spTree>
    <p:extLst>
      <p:ext uri="{BB962C8B-B14F-4D97-AF65-F5344CB8AC3E}">
        <p14:creationId xmlns:p14="http://schemas.microsoft.com/office/powerpoint/2010/main" val="2777396269"/>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AC0487-C50C-4CD4-B15C-203AF899F147}" type="slidenum">
              <a:rPr lang="en-US"/>
              <a:pPr>
                <a:defRPr/>
              </a:pPr>
              <a:t>‹#›</a:t>
            </a:fld>
            <a:endParaRPr lang="en-US"/>
          </a:p>
        </p:txBody>
      </p:sp>
    </p:spTree>
    <p:extLst>
      <p:ext uri="{BB962C8B-B14F-4D97-AF65-F5344CB8AC3E}">
        <p14:creationId xmlns:p14="http://schemas.microsoft.com/office/powerpoint/2010/main" val="2604585791"/>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68EBD43-0B92-4F62-A918-5812C82C788A}" type="slidenum">
              <a:rPr lang="en-US"/>
              <a:pPr>
                <a:defRPr/>
              </a:pPr>
              <a:t>‹#›</a:t>
            </a:fld>
            <a:endParaRPr lang="en-US"/>
          </a:p>
        </p:txBody>
      </p:sp>
    </p:spTree>
    <p:extLst>
      <p:ext uri="{BB962C8B-B14F-4D97-AF65-F5344CB8AC3E}">
        <p14:creationId xmlns:p14="http://schemas.microsoft.com/office/powerpoint/2010/main" val="2437153567"/>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305963F-6C30-453B-BFAC-2E6683060862}" type="slidenum">
              <a:rPr lang="en-US"/>
              <a:pPr>
                <a:defRPr/>
              </a:pPr>
              <a:t>‹#›</a:t>
            </a:fld>
            <a:endParaRPr lang="en-US"/>
          </a:p>
        </p:txBody>
      </p:sp>
    </p:spTree>
    <p:extLst>
      <p:ext uri="{BB962C8B-B14F-4D97-AF65-F5344CB8AC3E}">
        <p14:creationId xmlns:p14="http://schemas.microsoft.com/office/powerpoint/2010/main" val="2061804473"/>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8E3354-8B17-4D7B-96D6-FB9EF6D4F6B7}" type="slidenum">
              <a:rPr lang="en-US"/>
              <a:pPr>
                <a:defRPr/>
              </a:pPr>
              <a:t>‹#›</a:t>
            </a:fld>
            <a:endParaRPr lang="en-US"/>
          </a:p>
        </p:txBody>
      </p:sp>
    </p:spTree>
    <p:extLst>
      <p:ext uri="{BB962C8B-B14F-4D97-AF65-F5344CB8AC3E}">
        <p14:creationId xmlns:p14="http://schemas.microsoft.com/office/powerpoint/2010/main" val="1107831794"/>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B69EBC-9BF7-4CF4-968F-3EF0823E75BE}" type="slidenum">
              <a:rPr lang="en-US"/>
              <a:pPr>
                <a:defRPr/>
              </a:pPr>
              <a:t>‹#›</a:t>
            </a:fld>
            <a:endParaRPr lang="en-US"/>
          </a:p>
        </p:txBody>
      </p:sp>
    </p:spTree>
    <p:extLst>
      <p:ext uri="{BB962C8B-B14F-4D97-AF65-F5344CB8AC3E}">
        <p14:creationId xmlns:p14="http://schemas.microsoft.com/office/powerpoint/2010/main" val="573042649"/>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80CACC0-6442-491E-92AD-AC4CD77D387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pull dir="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4000" b="1" i="1" dirty="0">
                <a:effectLst>
                  <a:outerShdw blurRad="38100" dist="38100" dir="2700000" algn="tl">
                    <a:srgbClr val="000000"/>
                  </a:outerShdw>
                </a:effectLst>
              </a:rPr>
              <a:t>A Life Well Lived</a:t>
            </a:r>
          </a:p>
        </p:txBody>
      </p:sp>
      <p:sp>
        <p:nvSpPr>
          <p:cNvPr id="14338" name="Rectangle 3"/>
          <p:cNvSpPr>
            <a:spLocks noGrp="1" noChangeArrowheads="1"/>
          </p:cNvSpPr>
          <p:nvPr>
            <p:ph type="subTitle" idx="1"/>
          </p:nvPr>
        </p:nvSpPr>
        <p:spPr/>
        <p:txBody>
          <a:bodyPr/>
          <a:lstStyle/>
          <a:p>
            <a:pPr eaLnBrk="1" hangingPunct="1"/>
            <a:endParaRPr lang="en-US" altLang="en-US" dirty="0"/>
          </a:p>
        </p:txBody>
      </p:sp>
    </p:spTree>
  </p:cSld>
  <p:clrMapOvr>
    <a:masterClrMapping/>
  </p:clrMapOvr>
  <p:transition>
    <p:pull dir="rd"/>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has a pattern of serving and suffering</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Luke 19:10</a:t>
            </a:r>
            <a:r>
              <a:rPr lang="en-US" altLang="en-US" dirty="0">
                <a:effectLst>
                  <a:outerShdw blurRad="38100" dist="38100" dir="2700000" algn="tl">
                    <a:srgbClr val="000000"/>
                  </a:outerShdw>
                </a:effectLst>
              </a:rPr>
              <a:t>  - "for the Son of Man has come </a:t>
            </a:r>
            <a:r>
              <a:rPr lang="en-US" altLang="en-US" u="sng" dirty="0">
                <a:effectLst>
                  <a:outerShdw blurRad="38100" dist="38100" dir="2700000" algn="tl">
                    <a:srgbClr val="000000"/>
                  </a:outerShdw>
                </a:effectLst>
              </a:rPr>
              <a:t>to seek and to save</a:t>
            </a:r>
            <a:r>
              <a:rPr lang="en-US" altLang="en-US" dirty="0">
                <a:effectLst>
                  <a:outerShdw blurRad="38100" dist="38100" dir="2700000" algn="tl">
                    <a:srgbClr val="000000"/>
                  </a:outerShdw>
                </a:effectLst>
              </a:rPr>
              <a:t> that which was lost."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27407058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has a pattern of serving and suffering</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Sometimes His disciples became confused and tried </a:t>
            </a:r>
            <a:r>
              <a:rPr lang="en-US" altLang="en-US" i="1" u="sng" dirty="0">
                <a:effectLst>
                  <a:outerShdw blurRad="38100" dist="38100" dir="2700000" algn="tl">
                    <a:srgbClr val="000000"/>
                  </a:outerShdw>
                </a:effectLst>
              </a:rPr>
              <a:t>to fight the wrong battles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18:10-11, 36)</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42850274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has a pattern of serving and suffering</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18:10-11</a:t>
            </a:r>
            <a:r>
              <a:rPr lang="en-US" altLang="en-US" dirty="0">
                <a:effectLst>
                  <a:outerShdw blurRad="38100" dist="38100" dir="2700000" algn="tl">
                    <a:srgbClr val="000000"/>
                  </a:outerShdw>
                </a:effectLst>
              </a:rPr>
              <a:t> - Then Simon Peter, having a sword, drew it and struck the high priest's servant, and cut off his right ear. The servant's name was </a:t>
            </a:r>
            <a:r>
              <a:rPr lang="en-US" altLang="en-US" dirty="0" err="1">
                <a:effectLst>
                  <a:outerShdw blurRad="38100" dist="38100" dir="2700000" algn="tl">
                    <a:srgbClr val="000000"/>
                  </a:outerShdw>
                </a:effectLst>
              </a:rPr>
              <a:t>Malchus</a:t>
            </a:r>
            <a:r>
              <a:rPr lang="en-US" altLang="en-US" dirty="0">
                <a:effectLst>
                  <a:outerShdw blurRad="38100" dist="38100" dir="2700000" algn="tl">
                    <a:srgbClr val="000000"/>
                  </a:outerShdw>
                </a:effectLst>
              </a:rPr>
              <a:t>.  11 So Jesus said to Peter, "</a:t>
            </a:r>
            <a:r>
              <a:rPr lang="en-US" altLang="en-US" u="sng" dirty="0">
                <a:effectLst>
                  <a:outerShdw blurRad="38100" dist="38100" dir="2700000" algn="tl">
                    <a:srgbClr val="000000"/>
                  </a:outerShdw>
                </a:effectLst>
              </a:rPr>
              <a:t>Put your sword into the sheath</a:t>
            </a:r>
            <a:r>
              <a:rPr lang="en-US" altLang="en-US" dirty="0">
                <a:effectLst>
                  <a:outerShdw blurRad="38100" dist="38100" dir="2700000" algn="tl">
                    <a:srgbClr val="000000"/>
                  </a:outerShdw>
                </a:effectLst>
              </a:rPr>
              <a:t>. Shall I not </a:t>
            </a:r>
            <a:r>
              <a:rPr lang="en-US" altLang="en-US" u="sng" dirty="0">
                <a:effectLst>
                  <a:outerShdw blurRad="38100" dist="38100" dir="2700000" algn="tl">
                    <a:srgbClr val="000000"/>
                  </a:outerShdw>
                </a:effectLst>
              </a:rPr>
              <a:t>drink the cup which My Father has given Me</a:t>
            </a:r>
            <a:r>
              <a:rPr lang="en-US" altLang="en-US" dirty="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380307613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has a pattern of serving and suffering</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18:36</a:t>
            </a:r>
            <a:r>
              <a:rPr lang="en-US" altLang="en-US" dirty="0">
                <a:effectLst>
                  <a:outerShdw blurRad="38100" dist="38100" dir="2700000" algn="tl">
                    <a:srgbClr val="000000"/>
                  </a:outerShdw>
                </a:effectLst>
              </a:rPr>
              <a:t>  - Jesus answered, "My kingdom is not of this world. If My kingdom were of this world, </a:t>
            </a:r>
            <a:r>
              <a:rPr lang="en-US" altLang="en-US" u="sng" dirty="0">
                <a:effectLst>
                  <a:outerShdw blurRad="38100" dist="38100" dir="2700000" algn="tl">
                    <a:srgbClr val="000000"/>
                  </a:outerShdw>
                </a:effectLst>
              </a:rPr>
              <a:t>My servants would fight</a:t>
            </a:r>
            <a:r>
              <a:rPr lang="en-US" altLang="en-US" dirty="0">
                <a:effectLst>
                  <a:outerShdw blurRad="38100" dist="38100" dir="2700000" algn="tl">
                    <a:srgbClr val="000000"/>
                  </a:outerShdw>
                </a:effectLst>
              </a:rPr>
              <a:t>, so that I should not be delivered to the Jews; but now My kingdom is not from here."</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139052054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has a pattern of serving and suffering</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Jesus came </a:t>
            </a:r>
            <a:r>
              <a:rPr lang="en-US" altLang="en-US" i="1" u="sng" dirty="0">
                <a:effectLst>
                  <a:outerShdw blurRad="38100" dist="38100" dir="2700000" algn="tl">
                    <a:srgbClr val="000000"/>
                  </a:outerShdw>
                </a:effectLst>
              </a:rPr>
              <a:t>to serve and not to be served</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(Mk 10:42-45)</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352538944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has a pattern of serving and suffering</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Mark 10:42-45</a:t>
            </a:r>
            <a:r>
              <a:rPr lang="en-US" altLang="en-US" dirty="0">
                <a:effectLst>
                  <a:outerShdw blurRad="38100" dist="38100" dir="2700000" algn="tl">
                    <a:srgbClr val="000000"/>
                  </a:outerShdw>
                </a:effectLst>
              </a:rPr>
              <a:t> - But Jesus called them to Himself and said to them, "You know that those who are considered rulers over the Gentiles lord it over them, and their great ones exercise authority over them.  43 "Yet </a:t>
            </a:r>
            <a:r>
              <a:rPr lang="en-US" altLang="en-US" u="sng" dirty="0">
                <a:effectLst>
                  <a:outerShdw blurRad="38100" dist="38100" dir="2700000" algn="tl">
                    <a:srgbClr val="000000"/>
                  </a:outerShdw>
                </a:effectLst>
              </a:rPr>
              <a:t>it shall not be so among you</a:t>
            </a:r>
            <a:r>
              <a:rPr lang="en-US" altLang="en-US" dirty="0">
                <a:effectLst>
                  <a:outerShdw blurRad="38100" dist="38100" dir="2700000" algn="tl">
                    <a:srgbClr val="000000"/>
                  </a:outerShdw>
                </a:effectLst>
              </a:rPr>
              <a:t>; but whoever desires to become great among you </a:t>
            </a:r>
            <a:r>
              <a:rPr lang="en-US" altLang="en-US" u="sng" dirty="0">
                <a:effectLst>
                  <a:outerShdw blurRad="38100" dist="38100" dir="2700000" algn="tl">
                    <a:srgbClr val="000000"/>
                  </a:outerShdw>
                </a:effectLst>
              </a:rPr>
              <a:t>shall be your servant</a:t>
            </a:r>
            <a:r>
              <a:rPr lang="en-US" altLang="en-US" dirty="0">
                <a:effectLst>
                  <a:outerShdw blurRad="38100" dist="38100" dir="2700000" algn="tl">
                    <a:srgbClr val="000000"/>
                  </a:outerShdw>
                </a:effectLst>
              </a:rPr>
              <a:t>.  </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305963731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has a pattern of serving and suffering</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44 "And whoever of you desires to be first </a:t>
            </a:r>
            <a:r>
              <a:rPr lang="en-US" altLang="en-US" u="sng" dirty="0">
                <a:effectLst>
                  <a:outerShdw blurRad="38100" dist="38100" dir="2700000" algn="tl">
                    <a:srgbClr val="000000"/>
                  </a:outerShdw>
                </a:effectLst>
              </a:rPr>
              <a:t>shall be slave of all</a:t>
            </a:r>
            <a:r>
              <a:rPr lang="en-US" altLang="en-US" dirty="0">
                <a:effectLst>
                  <a:outerShdw blurRad="38100" dist="38100" dir="2700000" algn="tl">
                    <a:srgbClr val="000000"/>
                  </a:outerShdw>
                </a:effectLst>
              </a:rPr>
              <a:t>.  45 "For even the Son of Man </a:t>
            </a:r>
            <a:r>
              <a:rPr lang="en-US" altLang="en-US" u="sng" dirty="0">
                <a:effectLst>
                  <a:outerShdw blurRad="38100" dist="38100" dir="2700000" algn="tl">
                    <a:srgbClr val="000000"/>
                  </a:outerShdw>
                </a:effectLst>
              </a:rPr>
              <a:t>did not come to be served, but to serve</a:t>
            </a:r>
            <a:r>
              <a:rPr lang="en-US" altLang="en-US" dirty="0">
                <a:effectLst>
                  <a:outerShdw blurRad="38100" dist="38100" dir="2700000" algn="tl">
                    <a:srgbClr val="000000"/>
                  </a:outerShdw>
                </a:effectLst>
              </a:rPr>
              <a:t>, and to give His life a ransom for many."</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39516140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has a pattern of serving and suffering</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When you possess a blessing that you consider great, </a:t>
            </a:r>
            <a:r>
              <a:rPr lang="en-US" altLang="en-US" i="1" u="sng" dirty="0">
                <a:effectLst>
                  <a:outerShdw blurRad="38100" dist="38100" dir="2700000" algn="tl">
                    <a:srgbClr val="000000"/>
                  </a:outerShdw>
                </a:effectLst>
              </a:rPr>
              <a:t>you want to share it</a:t>
            </a:r>
            <a:r>
              <a:rPr lang="en-US" altLang="en-US" dirty="0">
                <a:effectLst>
                  <a:outerShdw blurRad="38100" dist="38100" dir="2700000" algn="tl">
                    <a:srgbClr val="000000"/>
                  </a:outerShdw>
                </a:effectLst>
              </a:rPr>
              <a:t>! </a:t>
            </a:r>
          </a:p>
          <a:p>
            <a:r>
              <a:rPr lang="en-US" altLang="en-US" dirty="0">
                <a:effectLst>
                  <a:outerShdw blurRad="38100" dist="38100" dir="2700000" algn="tl">
                    <a:srgbClr val="000000"/>
                  </a:outerShdw>
                </a:effectLst>
              </a:rPr>
              <a:t>Why are some more vocal about </a:t>
            </a:r>
            <a:r>
              <a:rPr lang="en-US" altLang="en-US" i="1" u="sng" dirty="0">
                <a:effectLst>
                  <a:outerShdw blurRad="38100" dist="38100" dir="2700000" algn="tl">
                    <a:srgbClr val="000000"/>
                  </a:outerShdw>
                </a:effectLst>
              </a:rPr>
              <a:t>their complaints</a:t>
            </a:r>
            <a:r>
              <a:rPr lang="en-US" altLang="en-US" dirty="0">
                <a:effectLst>
                  <a:outerShdw blurRad="38100" dist="38100" dir="2700000" algn="tl">
                    <a:srgbClr val="000000"/>
                  </a:outerShdw>
                </a:effectLst>
              </a:rPr>
              <a:t> than about their blessings?</a:t>
            </a:r>
          </a:p>
          <a:p>
            <a:r>
              <a:rPr lang="en-US" altLang="en-US" dirty="0">
                <a:effectLst>
                  <a:outerShdw blurRad="38100" dist="38100" dir="2700000" algn="tl">
                    <a:srgbClr val="000000"/>
                  </a:outerShdw>
                </a:effectLst>
              </a:rPr>
              <a:t>How many of you parented that way? Did you </a:t>
            </a:r>
            <a:r>
              <a:rPr lang="en-US" altLang="en-US" i="1" u="sng" dirty="0">
                <a:effectLst>
                  <a:outerShdw blurRad="38100" dist="38100" dir="2700000" algn="tl">
                    <a:srgbClr val="000000"/>
                  </a:outerShdw>
                </a:effectLst>
              </a:rPr>
              <a:t>complain and quit</a:t>
            </a:r>
            <a:r>
              <a:rPr lang="en-US" altLang="en-US" dirty="0">
                <a:effectLst>
                  <a:outerShdw blurRad="38100" dist="38100" dir="2700000" algn="tl">
                    <a:srgbClr val="000000"/>
                  </a:outerShdw>
                </a:effectLst>
              </a:rPr>
              <a:t> when your  children did not behave?</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425918751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has a pattern of serving and suffering</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God’s people will be seen in </a:t>
            </a:r>
            <a:r>
              <a:rPr lang="en-US" altLang="en-US" i="1" u="sng" dirty="0">
                <a:effectLst>
                  <a:outerShdw blurRad="38100" dist="38100" dir="2700000" algn="tl">
                    <a:srgbClr val="000000"/>
                  </a:outerShdw>
                </a:effectLst>
              </a:rPr>
              <a:t>a very different light</a:t>
            </a:r>
            <a:r>
              <a:rPr lang="en-US" altLang="en-US" dirty="0">
                <a:effectLst>
                  <a:outerShdw blurRad="38100" dist="38100" dir="2700000" algn="tl">
                    <a:srgbClr val="000000"/>
                  </a:outerShdw>
                </a:effectLst>
              </a:rPr>
              <a:t> by His servant!                </a:t>
            </a:r>
            <a:r>
              <a:rPr lang="en-US" altLang="en-US" b="1" dirty="0">
                <a:effectLst>
                  <a:outerShdw blurRad="38100" dist="38100" dir="2700000" algn="tl">
                    <a:srgbClr val="000000"/>
                  </a:outerShdw>
                </a:effectLst>
              </a:rPr>
              <a:t>(Rom 15:1-2; 14:3)</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206957563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has a pattern of serving and suffering</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Romans 15:1-2</a:t>
            </a:r>
            <a:r>
              <a:rPr lang="en-US" altLang="en-US" dirty="0">
                <a:effectLst>
                  <a:outerShdw blurRad="38100" dist="38100" dir="2700000" algn="tl">
                    <a:srgbClr val="000000"/>
                  </a:outerShdw>
                </a:effectLst>
              </a:rPr>
              <a:t> - We then who are strong </a:t>
            </a:r>
            <a:r>
              <a:rPr lang="en-US" altLang="en-US" u="sng" dirty="0">
                <a:effectLst>
                  <a:outerShdw blurRad="38100" dist="38100" dir="2700000" algn="tl">
                    <a:srgbClr val="000000"/>
                  </a:outerShdw>
                </a:effectLst>
              </a:rPr>
              <a:t>ought to bear</a:t>
            </a:r>
            <a:r>
              <a:rPr lang="en-US" altLang="en-US" dirty="0">
                <a:effectLst>
                  <a:outerShdw blurRad="38100" dist="38100" dir="2700000" algn="tl">
                    <a:srgbClr val="000000"/>
                  </a:outerShdw>
                </a:effectLst>
              </a:rPr>
              <a:t> with the scruples of the weak, and </a:t>
            </a:r>
            <a:r>
              <a:rPr lang="en-US" altLang="en-US" u="sng" dirty="0">
                <a:effectLst>
                  <a:outerShdw blurRad="38100" dist="38100" dir="2700000" algn="tl">
                    <a:srgbClr val="000000"/>
                  </a:outerShdw>
                </a:effectLst>
              </a:rPr>
              <a:t>not to please ourselves</a:t>
            </a:r>
            <a:r>
              <a:rPr lang="en-US" altLang="en-US" dirty="0">
                <a:effectLst>
                  <a:outerShdw blurRad="38100" dist="38100" dir="2700000" algn="tl">
                    <a:srgbClr val="000000"/>
                  </a:outerShdw>
                </a:effectLst>
              </a:rPr>
              <a:t>.  2 Let each of us </a:t>
            </a:r>
            <a:r>
              <a:rPr lang="en-US" altLang="en-US" u="sng" dirty="0">
                <a:effectLst>
                  <a:outerShdw blurRad="38100" dist="38100" dir="2700000" algn="tl">
                    <a:srgbClr val="000000"/>
                  </a:outerShdw>
                </a:effectLst>
              </a:rPr>
              <a:t>please his neighbor for his good</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leading to edification</a:t>
            </a:r>
            <a:r>
              <a:rPr lang="en-US" altLang="en-US" dirty="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283254035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can we live an abundant life?</a:t>
            </a:r>
            <a:br>
              <a:rPr lang="en-US" altLang="en-US" sz="3200" b="1" i="1" dirty="0">
                <a:effectLst>
                  <a:outerShdw blurRad="38100" dist="38100" dir="2700000" algn="tl">
                    <a:srgbClr val="000000"/>
                  </a:outerShdw>
                </a:effectLst>
              </a:rPr>
            </a:br>
            <a:br>
              <a:rPr lang="en-US" altLang="en-US" sz="3200" b="1" i="1" dirty="0">
                <a:effectLst>
                  <a:outerShdw blurRad="38100" dist="38100" dir="2700000" algn="tl">
                    <a:srgbClr val="000000"/>
                  </a:outerShdw>
                </a:effectLst>
              </a:rPr>
            </a:br>
            <a:r>
              <a:rPr lang="en-US" altLang="en-US" sz="3200" b="1" i="1" dirty="0">
                <a:effectLst>
                  <a:outerShdw blurRad="38100" dist="38100" dir="2700000" algn="tl">
                    <a:srgbClr val="000000"/>
                  </a:outerShdw>
                </a:effectLst>
              </a:rPr>
              <a:t>.</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Jesus plainly promises </a:t>
            </a:r>
            <a:r>
              <a:rPr lang="en-US" altLang="en-US" i="1" u="sng" dirty="0">
                <a:effectLst>
                  <a:outerShdw blurRad="38100" dist="38100" dir="2700000" algn="tl">
                    <a:srgbClr val="000000"/>
                  </a:outerShdw>
                </a:effectLst>
              </a:rPr>
              <a:t>each of us such</a:t>
            </a:r>
            <a:r>
              <a:rPr lang="en-US" altLang="en-US" dirty="0">
                <a:effectLst>
                  <a:outerShdw blurRad="38100" dist="38100" dir="2700000" algn="tl">
                    <a:srgbClr val="000000"/>
                  </a:outerShdw>
                </a:effectLst>
              </a:rPr>
              <a:t> a life! </a:t>
            </a:r>
            <a:r>
              <a:rPr lang="en-US" altLang="en-US" b="1" dirty="0">
                <a:effectLst>
                  <a:outerShdw blurRad="38100" dist="38100" dir="2700000" algn="tl">
                    <a:srgbClr val="000000"/>
                  </a:outerShdw>
                </a:effectLst>
              </a:rPr>
              <a:t>(Jn 10:9-10)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4030211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has a pattern of serving and suffering</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Romans 14:3</a:t>
            </a:r>
            <a:r>
              <a:rPr lang="en-US" altLang="en-US" dirty="0">
                <a:effectLst>
                  <a:outerShdw blurRad="38100" dist="38100" dir="2700000" algn="tl">
                    <a:srgbClr val="000000"/>
                  </a:outerShdw>
                </a:effectLst>
              </a:rPr>
              <a:t>  - </a:t>
            </a:r>
            <a:r>
              <a:rPr lang="en-US" altLang="en-US" u="sng" dirty="0">
                <a:effectLst>
                  <a:outerShdw blurRad="38100" dist="38100" dir="2700000" algn="tl">
                    <a:srgbClr val="000000"/>
                  </a:outerShdw>
                </a:effectLst>
              </a:rPr>
              <a:t>Let not him who eats despise him</a:t>
            </a:r>
            <a:r>
              <a:rPr lang="en-US" altLang="en-US" dirty="0">
                <a:effectLst>
                  <a:outerShdw blurRad="38100" dist="38100" dir="2700000" algn="tl">
                    <a:srgbClr val="000000"/>
                  </a:outerShdw>
                </a:effectLst>
              </a:rPr>
              <a:t> who does not eat, and let not him who does not eat </a:t>
            </a:r>
            <a:r>
              <a:rPr lang="en-US" altLang="en-US" u="sng" dirty="0">
                <a:effectLst>
                  <a:outerShdw blurRad="38100" dist="38100" dir="2700000" algn="tl">
                    <a:srgbClr val="000000"/>
                  </a:outerShdw>
                </a:effectLst>
              </a:rPr>
              <a:t>judge him who eats</a:t>
            </a:r>
            <a:r>
              <a:rPr lang="en-US" altLang="en-US" dirty="0">
                <a:effectLst>
                  <a:outerShdw blurRad="38100" dist="38100" dir="2700000" algn="tl">
                    <a:srgbClr val="000000"/>
                  </a:outerShdw>
                </a:effectLst>
              </a:rPr>
              <a:t>; for God has received him.</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147568913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has a pattern of serving and suffering</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Jesus came to serve others </a:t>
            </a:r>
            <a:r>
              <a:rPr lang="en-US" altLang="en-US" i="1" u="sng" dirty="0">
                <a:effectLst>
                  <a:outerShdw blurRad="38100" dist="38100" dir="2700000" algn="tl">
                    <a:srgbClr val="000000"/>
                  </a:outerShdw>
                </a:effectLst>
              </a:rPr>
              <a:t>at great cost and suffering</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15:18-21)</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18487178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has a pattern of serving and suffering</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15:18-21</a:t>
            </a:r>
            <a:r>
              <a:rPr lang="en-US" altLang="en-US" dirty="0">
                <a:effectLst>
                  <a:outerShdw blurRad="38100" dist="38100" dir="2700000" algn="tl">
                    <a:srgbClr val="000000"/>
                  </a:outerShdw>
                </a:effectLst>
              </a:rPr>
              <a:t>  - " If the world hates you, you know that </a:t>
            </a:r>
            <a:r>
              <a:rPr lang="en-US" altLang="en-US" u="sng" dirty="0">
                <a:effectLst>
                  <a:outerShdw blurRad="38100" dist="38100" dir="2700000" algn="tl">
                    <a:srgbClr val="000000"/>
                  </a:outerShdw>
                </a:effectLst>
              </a:rPr>
              <a:t>it hated Me before it hated you</a:t>
            </a:r>
            <a:r>
              <a:rPr lang="en-US" altLang="en-US" dirty="0">
                <a:effectLst>
                  <a:outerShdw blurRad="38100" dist="38100" dir="2700000" algn="tl">
                    <a:srgbClr val="000000"/>
                  </a:outerShdw>
                </a:effectLst>
              </a:rPr>
              <a:t>.  19 "If you were of the world, the world would love its own. Yet </a:t>
            </a:r>
            <a:r>
              <a:rPr lang="en-US" altLang="en-US" u="sng" dirty="0">
                <a:effectLst>
                  <a:outerShdw blurRad="38100" dist="38100" dir="2700000" algn="tl">
                    <a:srgbClr val="000000"/>
                  </a:outerShdw>
                </a:effectLst>
              </a:rPr>
              <a:t>because you are not of the world</a:t>
            </a:r>
            <a:r>
              <a:rPr lang="en-US" altLang="en-US" dirty="0">
                <a:effectLst>
                  <a:outerShdw blurRad="38100" dist="38100" dir="2700000" algn="tl">
                    <a:srgbClr val="000000"/>
                  </a:outerShdw>
                </a:effectLst>
              </a:rPr>
              <a:t>, but I chose you out of the world, therefore </a:t>
            </a:r>
            <a:r>
              <a:rPr lang="en-US" altLang="en-US" u="sng" dirty="0">
                <a:effectLst>
                  <a:outerShdw blurRad="38100" dist="38100" dir="2700000" algn="tl">
                    <a:srgbClr val="000000"/>
                  </a:outerShdw>
                </a:effectLst>
              </a:rPr>
              <a:t>the world hates you</a:t>
            </a:r>
            <a:r>
              <a:rPr lang="en-US" altLang="en-US" dirty="0">
                <a:effectLst>
                  <a:outerShdw blurRad="38100" dist="38100" dir="2700000" algn="tl">
                    <a:srgbClr val="000000"/>
                  </a:outerShdw>
                </a:effectLst>
              </a:rPr>
              <a:t>. </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205167559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has a pattern of serving and suffering</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…21 "But all these things they will do to you for My name's sake, because </a:t>
            </a:r>
            <a:r>
              <a:rPr lang="en-US" altLang="en-US" u="sng" dirty="0">
                <a:effectLst>
                  <a:outerShdw blurRad="38100" dist="38100" dir="2700000" algn="tl">
                    <a:srgbClr val="000000"/>
                  </a:outerShdw>
                </a:effectLst>
              </a:rPr>
              <a:t>they do not know Him who sent Me</a:t>
            </a:r>
            <a:r>
              <a:rPr lang="en-US" altLang="en-US" dirty="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98541087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has a pattern of serving and suffering</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are taking on a service that </a:t>
            </a:r>
            <a:r>
              <a:rPr lang="en-US" altLang="en-US" i="1" u="sng" dirty="0">
                <a:effectLst>
                  <a:outerShdw blurRad="38100" dist="38100" dir="2700000" algn="tl">
                    <a:srgbClr val="000000"/>
                  </a:outerShdw>
                </a:effectLst>
              </a:rPr>
              <a:t>will be </a:t>
            </a:r>
            <a:r>
              <a:rPr lang="en-US" altLang="en-US" dirty="0">
                <a:effectLst>
                  <a:outerShdw blurRad="38100" dist="38100" dir="2700000" algn="tl">
                    <a:srgbClr val="000000"/>
                  </a:outerShdw>
                </a:effectLst>
              </a:rPr>
              <a:t>opposed and despised by many!</a:t>
            </a:r>
          </a:p>
          <a:p>
            <a:r>
              <a:rPr lang="en-US" altLang="en-US" dirty="0">
                <a:effectLst>
                  <a:outerShdw blurRad="38100" dist="38100" dir="2700000" algn="tl">
                    <a:srgbClr val="000000"/>
                  </a:outerShdw>
                </a:effectLst>
              </a:rPr>
              <a:t>Some that we serve </a:t>
            </a:r>
            <a:r>
              <a:rPr lang="en-US" altLang="en-US" i="1" u="sng" dirty="0">
                <a:effectLst>
                  <a:outerShdw blurRad="38100" dist="38100" dir="2700000" algn="tl">
                    <a:srgbClr val="000000"/>
                  </a:outerShdw>
                </a:effectLst>
              </a:rPr>
              <a:t>will turn on us</a:t>
            </a:r>
            <a:r>
              <a:rPr lang="en-US" altLang="en-US" dirty="0">
                <a:effectLst>
                  <a:outerShdw blurRad="38100" dist="38100" dir="2700000" algn="tl">
                    <a:srgbClr val="000000"/>
                  </a:outerShdw>
                </a:effectLst>
              </a:rPr>
              <a:t>! Our life will still be abundant!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(Phil 3:18; 2 Tim 4:10, 14)</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32616089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has a pattern of serving and suffering</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Philippians 3:18</a:t>
            </a:r>
            <a:r>
              <a:rPr lang="en-US" altLang="en-US" dirty="0">
                <a:effectLst>
                  <a:outerShdw blurRad="38100" dist="38100" dir="2700000" algn="tl">
                    <a:srgbClr val="000000"/>
                  </a:outerShdw>
                </a:effectLst>
              </a:rPr>
              <a:t>  - For many walk, of whom I have told you often, and now tell you even weeping, that they are </a:t>
            </a:r>
            <a:r>
              <a:rPr lang="en-US" altLang="en-US" u="sng" dirty="0">
                <a:effectLst>
                  <a:outerShdw blurRad="38100" dist="38100" dir="2700000" algn="tl">
                    <a:srgbClr val="000000"/>
                  </a:outerShdw>
                </a:effectLst>
              </a:rPr>
              <a:t>the enemies of the cross of Christ</a:t>
            </a:r>
            <a:r>
              <a:rPr lang="en-US" altLang="en-US" dirty="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14887698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has a pattern of serving and suffering</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Timothy 4:10</a:t>
            </a:r>
            <a:r>
              <a:rPr lang="en-US" altLang="en-US" dirty="0">
                <a:effectLst>
                  <a:outerShdw blurRad="38100" dist="38100" dir="2700000" algn="tl">
                    <a:srgbClr val="000000"/>
                  </a:outerShdw>
                </a:effectLst>
              </a:rPr>
              <a:t> - for Demas </a:t>
            </a:r>
            <a:r>
              <a:rPr lang="en-US" altLang="en-US" u="sng" dirty="0">
                <a:effectLst>
                  <a:outerShdw blurRad="38100" dist="38100" dir="2700000" algn="tl">
                    <a:srgbClr val="000000"/>
                  </a:outerShdw>
                </a:effectLst>
              </a:rPr>
              <a:t>has forsaken me</a:t>
            </a:r>
            <a:r>
              <a:rPr lang="en-US" altLang="en-US" dirty="0">
                <a:effectLst>
                  <a:outerShdw blurRad="38100" dist="38100" dir="2700000" algn="tl">
                    <a:srgbClr val="000000"/>
                  </a:outerShdw>
                </a:effectLst>
              </a:rPr>
              <a:t>, having </a:t>
            </a:r>
            <a:r>
              <a:rPr lang="en-US" altLang="en-US" u="sng" dirty="0">
                <a:effectLst>
                  <a:outerShdw blurRad="38100" dist="38100" dir="2700000" algn="tl">
                    <a:srgbClr val="000000"/>
                  </a:outerShdw>
                </a:effectLst>
              </a:rPr>
              <a:t>loved this present world</a:t>
            </a:r>
            <a:r>
              <a:rPr lang="en-US" altLang="en-US" dirty="0">
                <a:effectLst>
                  <a:outerShdw blurRad="38100" dist="38100" dir="2700000" algn="tl">
                    <a:srgbClr val="000000"/>
                  </a:outerShdw>
                </a:effectLst>
              </a:rPr>
              <a:t>, and has departed for Thessalonica -- </a:t>
            </a:r>
            <a:r>
              <a:rPr lang="en-US" altLang="en-US" dirty="0" err="1">
                <a:effectLst>
                  <a:outerShdw blurRad="38100" dist="38100" dir="2700000" algn="tl">
                    <a:srgbClr val="000000"/>
                  </a:outerShdw>
                </a:effectLst>
              </a:rPr>
              <a:t>Crescens</a:t>
            </a:r>
            <a:r>
              <a:rPr lang="en-US" altLang="en-US" dirty="0">
                <a:effectLst>
                  <a:outerShdw blurRad="38100" dist="38100" dir="2700000" algn="tl">
                    <a:srgbClr val="000000"/>
                  </a:outerShdw>
                </a:effectLst>
              </a:rPr>
              <a:t> for Galatia, Titus for Dalmatia.</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415845689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has a pattern of serving and suffering</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Timothy 4:14</a:t>
            </a:r>
            <a:r>
              <a:rPr lang="en-US" altLang="en-US" dirty="0">
                <a:effectLst>
                  <a:outerShdw blurRad="38100" dist="38100" dir="2700000" algn="tl">
                    <a:srgbClr val="000000"/>
                  </a:outerShdw>
                </a:effectLst>
              </a:rPr>
              <a:t> - Alexander the coppersmith </a:t>
            </a:r>
            <a:r>
              <a:rPr lang="en-US" altLang="en-US" u="sng" dirty="0">
                <a:effectLst>
                  <a:outerShdw blurRad="38100" dist="38100" dir="2700000" algn="tl">
                    <a:srgbClr val="000000"/>
                  </a:outerShdw>
                </a:effectLst>
              </a:rPr>
              <a:t>did me much harm</a:t>
            </a:r>
            <a:r>
              <a:rPr lang="en-US" altLang="en-US" dirty="0">
                <a:effectLst>
                  <a:outerShdw blurRad="38100" dist="38100" dir="2700000" algn="tl">
                    <a:srgbClr val="000000"/>
                  </a:outerShdw>
                </a:effectLst>
              </a:rPr>
              <a:t>. May the Lord repay him according to his works.</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25133042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has a pattern of serving and suffering</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Should we </a:t>
            </a:r>
            <a:r>
              <a:rPr lang="en-US" altLang="en-US" i="1" u="sng" dirty="0">
                <a:effectLst>
                  <a:outerShdw blurRad="38100" dist="38100" dir="2700000" algn="tl">
                    <a:srgbClr val="000000"/>
                  </a:outerShdw>
                </a:effectLst>
              </a:rPr>
              <a:t>flee from</a:t>
            </a:r>
            <a:r>
              <a:rPr lang="en-US" altLang="en-US" dirty="0">
                <a:effectLst>
                  <a:outerShdw blurRad="38100" dist="38100" dir="2700000" algn="tl">
                    <a:srgbClr val="000000"/>
                  </a:outerShdw>
                </a:effectLst>
              </a:rPr>
              <a:t> and complain about our persecutors? </a:t>
            </a:r>
          </a:p>
          <a:p>
            <a:r>
              <a:rPr lang="en-US" altLang="en-US" dirty="0">
                <a:effectLst>
                  <a:outerShdw blurRad="38100" dist="38100" dir="2700000" algn="tl">
                    <a:srgbClr val="000000"/>
                  </a:outerShdw>
                </a:effectLst>
              </a:rPr>
              <a:t>Jesus was not ashamed of His disciples! </a:t>
            </a:r>
            <a:r>
              <a:rPr lang="en-US" altLang="en-US" b="1" dirty="0">
                <a:effectLst>
                  <a:outerShdw blurRad="38100" dist="38100" dir="2700000" algn="tl">
                    <a:srgbClr val="000000"/>
                  </a:outerShdw>
                </a:effectLst>
              </a:rPr>
              <a:t>(Heb 2:10-11)</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23919502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has a pattern of serving and suffering</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Hebrews 2:10-11</a:t>
            </a:r>
            <a:r>
              <a:rPr lang="en-US" altLang="en-US" dirty="0">
                <a:effectLst>
                  <a:outerShdw blurRad="38100" dist="38100" dir="2700000" algn="tl">
                    <a:srgbClr val="000000"/>
                  </a:outerShdw>
                </a:effectLst>
              </a:rPr>
              <a:t>  - For it was fitting for Him, for whom are all things and by whom are all things, in bringing many sons to glory, to make the captain of their salvation </a:t>
            </a:r>
            <a:r>
              <a:rPr lang="en-US" altLang="en-US" u="sng" dirty="0">
                <a:effectLst>
                  <a:outerShdw blurRad="38100" dist="38100" dir="2700000" algn="tl">
                    <a:srgbClr val="000000"/>
                  </a:outerShdw>
                </a:effectLst>
              </a:rPr>
              <a:t>perfect through sufferings</a:t>
            </a:r>
            <a:r>
              <a:rPr lang="en-US" altLang="en-US" dirty="0">
                <a:effectLst>
                  <a:outerShdw blurRad="38100" dist="38100" dir="2700000" algn="tl">
                    <a:srgbClr val="000000"/>
                  </a:outerShdw>
                </a:effectLst>
              </a:rPr>
              <a:t>.  11 For both He who sanctifies and those who are being sanctified </a:t>
            </a:r>
            <a:r>
              <a:rPr lang="en-US" altLang="en-US" u="sng" dirty="0">
                <a:effectLst>
                  <a:outerShdw blurRad="38100" dist="38100" dir="2700000" algn="tl">
                    <a:srgbClr val="000000"/>
                  </a:outerShdw>
                </a:effectLst>
              </a:rPr>
              <a:t>are all of one</a:t>
            </a:r>
            <a:r>
              <a:rPr lang="en-US" altLang="en-US" dirty="0">
                <a:effectLst>
                  <a:outerShdw blurRad="38100" dist="38100" dir="2700000" algn="tl">
                    <a:srgbClr val="000000"/>
                  </a:outerShdw>
                </a:effectLst>
              </a:rPr>
              <a:t>, for which reason </a:t>
            </a:r>
            <a:r>
              <a:rPr lang="en-US" altLang="en-US" u="sng" dirty="0">
                <a:effectLst>
                  <a:outerShdw blurRad="38100" dist="38100" dir="2700000" algn="tl">
                    <a:srgbClr val="000000"/>
                  </a:outerShdw>
                </a:effectLst>
              </a:rPr>
              <a:t>He is not ashamed to call them brethren</a:t>
            </a:r>
            <a:r>
              <a:rPr lang="en-US" altLang="en-US" dirty="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65226395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can we live an abundant life?</a:t>
            </a:r>
            <a:br>
              <a:rPr lang="en-US" altLang="en-US" sz="3200" b="1" i="1" dirty="0">
                <a:effectLst>
                  <a:outerShdw blurRad="38100" dist="38100" dir="2700000" algn="tl">
                    <a:srgbClr val="000000"/>
                  </a:outerShdw>
                </a:effectLst>
              </a:rPr>
            </a:br>
            <a:br>
              <a:rPr lang="en-US" altLang="en-US" sz="3200" b="1" i="1" dirty="0">
                <a:effectLst>
                  <a:outerShdw blurRad="38100" dist="38100" dir="2700000" algn="tl">
                    <a:srgbClr val="000000"/>
                  </a:outerShdw>
                </a:effectLst>
              </a:rPr>
            </a:br>
            <a:r>
              <a:rPr lang="en-US" altLang="en-US" sz="3200" b="1" i="1" dirty="0">
                <a:effectLst>
                  <a:outerShdw blurRad="38100" dist="38100" dir="2700000" algn="tl">
                    <a:srgbClr val="000000"/>
                  </a:outerShdw>
                </a:effectLst>
              </a:rPr>
              <a:t>.</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10:9-10</a:t>
            </a:r>
            <a:r>
              <a:rPr lang="en-US" altLang="en-US" dirty="0">
                <a:effectLst>
                  <a:outerShdw blurRad="38100" dist="38100" dir="2700000" algn="tl">
                    <a:srgbClr val="000000"/>
                  </a:outerShdw>
                </a:effectLst>
              </a:rPr>
              <a:t>  - "</a:t>
            </a:r>
            <a:r>
              <a:rPr lang="en-US" altLang="en-US" u="sng" dirty="0">
                <a:effectLst>
                  <a:outerShdw blurRad="38100" dist="38100" dir="2700000" algn="tl">
                    <a:srgbClr val="000000"/>
                  </a:outerShdw>
                </a:effectLst>
              </a:rPr>
              <a:t>I am the door</a:t>
            </a:r>
            <a:r>
              <a:rPr lang="en-US" altLang="en-US" dirty="0">
                <a:effectLst>
                  <a:outerShdw blurRad="38100" dist="38100" dir="2700000" algn="tl">
                    <a:srgbClr val="000000"/>
                  </a:outerShdw>
                </a:effectLst>
              </a:rPr>
              <a:t>. If anyone enters by Me, he will be saved, and will go in and out and find pasture.  10 "The thief does not come except to steal, and to kill, and to destroy. I have come that </a:t>
            </a:r>
            <a:r>
              <a:rPr lang="en-US" altLang="en-US" u="sng" dirty="0">
                <a:effectLst>
                  <a:outerShdw blurRad="38100" dist="38100" dir="2700000" algn="tl">
                    <a:srgbClr val="000000"/>
                  </a:outerShdw>
                </a:effectLst>
              </a:rPr>
              <a:t>they may have life</a:t>
            </a:r>
            <a:r>
              <a:rPr lang="en-US" altLang="en-US" dirty="0">
                <a:effectLst>
                  <a:outerShdw blurRad="38100" dist="38100" dir="2700000" algn="tl">
                    <a:srgbClr val="000000"/>
                  </a:outerShdw>
                </a:effectLst>
              </a:rPr>
              <a:t>, and that </a:t>
            </a:r>
            <a:r>
              <a:rPr lang="en-US" altLang="en-US" u="sng" dirty="0">
                <a:effectLst>
                  <a:outerShdw blurRad="38100" dist="38100" dir="2700000" algn="tl">
                    <a:srgbClr val="000000"/>
                  </a:outerShdw>
                </a:effectLst>
              </a:rPr>
              <a:t>they may have it more abundantly</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05807768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has a pattern of serving and suffering</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Jesus’ disciples </a:t>
            </a:r>
            <a:r>
              <a:rPr lang="en-US" altLang="en-US" i="1" u="sng" dirty="0">
                <a:effectLst>
                  <a:outerShdw blurRad="38100" dist="38100" dir="2700000" algn="tl">
                    <a:srgbClr val="000000"/>
                  </a:outerShdw>
                </a:effectLst>
              </a:rPr>
              <a:t>were never perfect</a:t>
            </a:r>
            <a:r>
              <a:rPr lang="en-US" altLang="en-US" dirty="0">
                <a:effectLst>
                  <a:outerShdw blurRad="38100" dist="38100" dir="2700000" algn="tl">
                    <a:srgbClr val="000000"/>
                  </a:outerShdw>
                </a:effectLst>
              </a:rPr>
              <a:t>. They were faithful and forgiven!</a:t>
            </a:r>
          </a:p>
          <a:p>
            <a:r>
              <a:rPr lang="en-US" altLang="en-US" dirty="0">
                <a:effectLst>
                  <a:outerShdw blurRad="38100" dist="38100" dir="2700000" algn="tl">
                    <a:srgbClr val="000000"/>
                  </a:outerShdw>
                </a:effectLst>
              </a:rPr>
              <a:t>Jesus teaches, rebukes and encourages His disciples. </a:t>
            </a:r>
            <a:r>
              <a:rPr lang="en-US" altLang="en-US" i="1" u="sng" dirty="0">
                <a:effectLst>
                  <a:outerShdw blurRad="38100" dist="38100" dir="2700000" algn="tl">
                    <a:srgbClr val="000000"/>
                  </a:outerShdw>
                </a:effectLst>
              </a:rPr>
              <a:t>He does not forsake them</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The great tragedy occurs when some turn away and </a:t>
            </a:r>
            <a:r>
              <a:rPr lang="en-US" altLang="en-US" i="1" u="sng" dirty="0">
                <a:effectLst>
                  <a:outerShdw blurRad="38100" dist="38100" dir="2700000" algn="tl">
                    <a:srgbClr val="000000"/>
                  </a:outerShdw>
                </a:effectLst>
              </a:rPr>
              <a:t>become ashamed of Jesus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(Lk 9:25-26)</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41431613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has a pattern of serving and suffering</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Luke 9:25-26</a:t>
            </a:r>
            <a:r>
              <a:rPr lang="en-US" altLang="en-US" dirty="0">
                <a:effectLst>
                  <a:outerShdw blurRad="38100" dist="38100" dir="2700000" algn="tl">
                    <a:srgbClr val="000000"/>
                  </a:outerShdw>
                </a:effectLst>
              </a:rPr>
              <a:t>  - "For what profit is it to a man if he gains the whole world, and is himself destroyed or lost?  26 "For whoever is </a:t>
            </a:r>
            <a:r>
              <a:rPr lang="en-US" altLang="en-US" u="sng" dirty="0">
                <a:effectLst>
                  <a:outerShdw blurRad="38100" dist="38100" dir="2700000" algn="tl">
                    <a:srgbClr val="000000"/>
                  </a:outerShdw>
                </a:effectLst>
              </a:rPr>
              <a:t>ashamed of Me and My words</a:t>
            </a:r>
            <a:r>
              <a:rPr lang="en-US" altLang="en-US" dirty="0">
                <a:effectLst>
                  <a:outerShdw blurRad="38100" dist="38100" dir="2700000" algn="tl">
                    <a:srgbClr val="000000"/>
                  </a:outerShdw>
                </a:effectLst>
              </a:rPr>
              <a:t>, of him </a:t>
            </a:r>
            <a:r>
              <a:rPr lang="en-US" altLang="en-US" u="sng" dirty="0">
                <a:effectLst>
                  <a:outerShdw blurRad="38100" dist="38100" dir="2700000" algn="tl">
                    <a:srgbClr val="000000"/>
                  </a:outerShdw>
                </a:effectLst>
              </a:rPr>
              <a:t>the Son of Man will be ashamed </a:t>
            </a:r>
            <a:r>
              <a:rPr lang="en-US" altLang="en-US" dirty="0">
                <a:effectLst>
                  <a:outerShdw blurRad="38100" dist="38100" dir="2700000" algn="tl">
                    <a:srgbClr val="000000"/>
                  </a:outerShdw>
                </a:effectLst>
              </a:rPr>
              <a:t>when He comes in His own glory, and in His Father's, and of the holy angels.</a:t>
            </a:r>
          </a:p>
          <a:p>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21293246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comes from understanding true stewardship</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What is stewardship?</a:t>
            </a:r>
          </a:p>
          <a:p>
            <a:r>
              <a:rPr lang="en-US" altLang="en-US" b="1" u="sng" dirty="0">
                <a:effectLst>
                  <a:outerShdw blurRad="38100" dist="38100" dir="2700000" algn="tl">
                    <a:srgbClr val="000000"/>
                  </a:outerShdw>
                </a:effectLst>
              </a:rPr>
              <a:t>Steward</a:t>
            </a:r>
            <a:r>
              <a:rPr lang="en-US" altLang="en-US" dirty="0">
                <a:effectLst>
                  <a:outerShdw blurRad="38100" dist="38100" dir="2700000" algn="tl">
                    <a:srgbClr val="000000"/>
                  </a:outerShdw>
                </a:effectLst>
              </a:rPr>
              <a:t> - "one who manages affairs &amp; possessions of another without laying claim to ownership."  This is more than just being an employee. </a:t>
            </a:r>
          </a:p>
          <a:p>
            <a:r>
              <a:rPr lang="en-US" altLang="en-US" dirty="0">
                <a:effectLst>
                  <a:outerShdw blurRad="38100" dist="38100" dir="2700000" algn="tl">
                    <a:srgbClr val="000000"/>
                  </a:outerShdw>
                </a:effectLst>
              </a:rPr>
              <a:t>He is a caretaker of things placed in his charge and uses them in accordance     with the </a:t>
            </a:r>
            <a:r>
              <a:rPr lang="en-US" altLang="en-US" i="1" u="sng" dirty="0">
                <a:effectLst>
                  <a:outerShdw blurRad="38100" dist="38100" dir="2700000" algn="tl">
                    <a:srgbClr val="000000"/>
                  </a:outerShdw>
                </a:effectLst>
              </a:rPr>
              <a:t>with the wishes of the owner</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(Gen. 39:5-9; 1 Cor 6:20)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6394845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comes from understanding true stewardship</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Genesis 39:4-5</a:t>
            </a:r>
            <a:r>
              <a:rPr lang="en-US" altLang="en-US" dirty="0">
                <a:effectLst>
                  <a:outerShdw blurRad="38100" dist="38100" dir="2700000" algn="tl">
                    <a:srgbClr val="000000"/>
                  </a:outerShdw>
                </a:effectLst>
              </a:rPr>
              <a:t>  - So Joseph found favor in his sight, and served him. Then he </a:t>
            </a:r>
            <a:r>
              <a:rPr lang="en-US" altLang="en-US" u="sng" dirty="0">
                <a:effectLst>
                  <a:outerShdw blurRad="38100" dist="38100" dir="2700000" algn="tl">
                    <a:srgbClr val="000000"/>
                  </a:outerShdw>
                </a:effectLst>
              </a:rPr>
              <a:t>made him overseer of his house</a:t>
            </a:r>
            <a:r>
              <a:rPr lang="en-US" altLang="en-US" dirty="0">
                <a:effectLst>
                  <a:outerShdw blurRad="38100" dist="38100" dir="2700000" algn="tl">
                    <a:srgbClr val="000000"/>
                  </a:outerShdw>
                </a:effectLst>
              </a:rPr>
              <a:t>, and all that he had </a:t>
            </a:r>
            <a:r>
              <a:rPr lang="en-US" altLang="en-US" u="sng" dirty="0">
                <a:effectLst>
                  <a:outerShdw blurRad="38100" dist="38100" dir="2700000" algn="tl">
                    <a:srgbClr val="000000"/>
                  </a:outerShdw>
                </a:effectLst>
              </a:rPr>
              <a:t>he put under his authority</a:t>
            </a:r>
            <a:r>
              <a:rPr lang="en-US" altLang="en-US" dirty="0">
                <a:effectLst>
                  <a:outerShdw blurRad="38100" dist="38100" dir="2700000" algn="tl">
                    <a:srgbClr val="000000"/>
                  </a:outerShdw>
                </a:effectLst>
              </a:rPr>
              <a:t>.  5 So it was, from the time that he had made him </a:t>
            </a:r>
            <a:r>
              <a:rPr lang="en-US" altLang="en-US" u="sng" dirty="0">
                <a:effectLst>
                  <a:outerShdw blurRad="38100" dist="38100" dir="2700000" algn="tl">
                    <a:srgbClr val="000000"/>
                  </a:outerShdw>
                </a:effectLst>
              </a:rPr>
              <a:t>overseer of his house and all that he had</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39141179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comes from understanding true stewardship</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Corinthians 6:20</a:t>
            </a:r>
            <a:r>
              <a:rPr lang="en-US" altLang="en-US" dirty="0">
                <a:effectLst>
                  <a:outerShdw blurRad="38100" dist="38100" dir="2700000" algn="tl">
                    <a:srgbClr val="000000"/>
                  </a:outerShdw>
                </a:effectLst>
              </a:rPr>
              <a:t> - For you were bought at a price; therefore glorify God in your body and in your spirit, </a:t>
            </a:r>
            <a:r>
              <a:rPr lang="en-US" altLang="en-US" u="sng" dirty="0">
                <a:effectLst>
                  <a:outerShdw blurRad="38100" dist="38100" dir="2700000" algn="tl">
                    <a:srgbClr val="000000"/>
                  </a:outerShdw>
                </a:effectLst>
              </a:rPr>
              <a:t>which are God's</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419526634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comes from understanding true stewardship</a:t>
            </a:r>
          </a:p>
        </p:txBody>
      </p:sp>
      <p:sp>
        <p:nvSpPr>
          <p:cNvPr id="7171" name="Rectangle 3"/>
          <p:cNvSpPr>
            <a:spLocks noGrp="1" noChangeArrowheads="1"/>
          </p:cNvSpPr>
          <p:nvPr>
            <p:ph type="body" idx="1"/>
          </p:nvPr>
        </p:nvSpPr>
        <p:spPr/>
        <p:txBody>
          <a:bodyPr/>
          <a:lstStyle/>
          <a:p>
            <a:r>
              <a:rPr lang="en-US" altLang="en-US" i="1" u="sng" dirty="0">
                <a:effectLst>
                  <a:outerShdw blurRad="38100" dist="38100" dir="2700000" algn="tl">
                    <a:srgbClr val="000000"/>
                  </a:outerShdw>
                </a:effectLst>
              </a:rPr>
              <a:t>Every Christian</a:t>
            </a:r>
            <a:r>
              <a:rPr lang="en-US" altLang="en-US" dirty="0">
                <a:effectLst>
                  <a:outerShdw blurRad="38100" dist="38100" dir="2700000" algn="tl">
                    <a:srgbClr val="000000"/>
                  </a:outerShdw>
                </a:effectLst>
              </a:rPr>
              <a:t> is a steward. </a:t>
            </a:r>
            <a:r>
              <a:rPr lang="en-US" altLang="en-US" b="1" dirty="0">
                <a:effectLst>
                  <a:outerShdw blurRad="38100" dist="38100" dir="2700000" algn="tl">
                    <a:srgbClr val="000000"/>
                  </a:outerShdw>
                </a:effectLst>
              </a:rPr>
              <a:t>(1 Cor 4:1-2)</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917359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comes from understanding true stewardship</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Corinthians 4:1-2</a:t>
            </a:r>
            <a:r>
              <a:rPr lang="en-US" altLang="en-US" dirty="0">
                <a:effectLst>
                  <a:outerShdw blurRad="38100" dist="38100" dir="2700000" algn="tl">
                    <a:srgbClr val="000000"/>
                  </a:outerShdw>
                </a:effectLst>
              </a:rPr>
              <a:t> - Let a man so consider us, as </a:t>
            </a:r>
            <a:r>
              <a:rPr lang="en-US" altLang="en-US" u="sng" dirty="0">
                <a:effectLst>
                  <a:outerShdw blurRad="38100" dist="38100" dir="2700000" algn="tl">
                    <a:srgbClr val="000000"/>
                  </a:outerShdw>
                </a:effectLst>
              </a:rPr>
              <a:t>servants of Christ and stewards of the mysteries of God</a:t>
            </a:r>
            <a:r>
              <a:rPr lang="en-US" altLang="en-US" dirty="0">
                <a:effectLst>
                  <a:outerShdw blurRad="38100" dist="38100" dir="2700000" algn="tl">
                    <a:srgbClr val="000000"/>
                  </a:outerShdw>
                </a:effectLst>
              </a:rPr>
              <a:t>.  2 Moreover it is required in stewards that one be found faithful.</a:t>
            </a:r>
          </a:p>
        </p:txBody>
      </p:sp>
    </p:spTree>
    <p:extLst>
      <p:ext uri="{BB962C8B-B14F-4D97-AF65-F5344CB8AC3E}">
        <p14:creationId xmlns:p14="http://schemas.microsoft.com/office/powerpoint/2010/main" val="69745979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comes from understanding true stewardship</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Valuable resources of time, talents, money, and possessions have been entrusted </a:t>
            </a:r>
            <a:r>
              <a:rPr lang="en-US" altLang="en-US" i="1" u="sng" dirty="0">
                <a:effectLst>
                  <a:outerShdw blurRad="38100" dist="38100" dir="2700000" algn="tl">
                    <a:srgbClr val="000000"/>
                  </a:outerShdw>
                </a:effectLst>
              </a:rPr>
              <a:t>to us</a:t>
            </a:r>
            <a:r>
              <a:rPr lang="en-US" altLang="en-US" dirty="0">
                <a:effectLst>
                  <a:outerShdw blurRad="38100" dist="38100" dir="2700000" algn="tl">
                    <a:srgbClr val="000000"/>
                  </a:outerShdw>
                </a:effectLst>
              </a:rPr>
              <a:t>. These are meant to be used, not merely for our own gratification, but for the greater good of the world around us.</a:t>
            </a:r>
          </a:p>
        </p:txBody>
      </p:sp>
    </p:spTree>
    <p:extLst>
      <p:ext uri="{BB962C8B-B14F-4D97-AF65-F5344CB8AC3E}">
        <p14:creationId xmlns:p14="http://schemas.microsoft.com/office/powerpoint/2010/main" val="81727801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comes from understanding true stewardship</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God’s stewardship is </a:t>
            </a:r>
            <a:r>
              <a:rPr lang="en-US" altLang="en-US" i="1" u="sng" dirty="0">
                <a:effectLst>
                  <a:outerShdw blurRad="38100" dist="38100" dir="2700000" algn="tl">
                    <a:srgbClr val="000000"/>
                  </a:outerShdw>
                </a:effectLst>
              </a:rPr>
              <a:t>rooted in our recognizing God’s blessings</a:t>
            </a:r>
            <a:r>
              <a:rPr lang="en-US" altLang="en-US" dirty="0">
                <a:effectLst>
                  <a:outerShdw blurRad="38100" dist="38100" dir="2700000" algn="tl">
                    <a:srgbClr val="000000"/>
                  </a:outerShdw>
                </a:effectLst>
              </a:rPr>
              <a:t>!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(1 Cor 4:7; Col 2:6-7)</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7810825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comes from understanding true stewardship</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Corinthians 4:7</a:t>
            </a:r>
            <a:r>
              <a:rPr lang="en-US" altLang="en-US" dirty="0">
                <a:effectLst>
                  <a:outerShdw blurRad="38100" dist="38100" dir="2700000" algn="tl">
                    <a:srgbClr val="000000"/>
                  </a:outerShdw>
                </a:effectLst>
              </a:rPr>
              <a:t>  - For who makes you differ from another? And </a:t>
            </a:r>
            <a:r>
              <a:rPr lang="en-US" altLang="en-US" u="sng" dirty="0">
                <a:effectLst>
                  <a:outerShdw blurRad="38100" dist="38100" dir="2700000" algn="tl">
                    <a:srgbClr val="000000"/>
                  </a:outerShdw>
                </a:effectLst>
              </a:rPr>
              <a:t>what do you have that you did not receive</a:t>
            </a:r>
            <a:r>
              <a:rPr lang="en-US" altLang="en-US" dirty="0">
                <a:effectLst>
                  <a:outerShdw blurRad="38100" dist="38100" dir="2700000" algn="tl">
                    <a:srgbClr val="000000"/>
                  </a:outerShdw>
                </a:effectLst>
              </a:rPr>
              <a:t>? Now if you did indeed receive it, why do you boast as if you had not received it? </a:t>
            </a:r>
          </a:p>
        </p:txBody>
      </p:sp>
    </p:spTree>
    <p:extLst>
      <p:ext uri="{BB962C8B-B14F-4D97-AF65-F5344CB8AC3E}">
        <p14:creationId xmlns:p14="http://schemas.microsoft.com/office/powerpoint/2010/main" val="26066055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can we live an abundant life?</a:t>
            </a:r>
            <a:br>
              <a:rPr lang="en-US" altLang="en-US" sz="3200" b="1" i="1" dirty="0">
                <a:effectLst>
                  <a:outerShdw blurRad="38100" dist="38100" dir="2700000" algn="tl">
                    <a:srgbClr val="000000"/>
                  </a:outerShdw>
                </a:effectLst>
              </a:rPr>
            </a:br>
            <a:br>
              <a:rPr lang="en-US" altLang="en-US" sz="3200" b="1" i="1" dirty="0">
                <a:effectLst>
                  <a:outerShdw blurRad="38100" dist="38100" dir="2700000" algn="tl">
                    <a:srgbClr val="000000"/>
                  </a:outerShdw>
                </a:effectLst>
              </a:rPr>
            </a:br>
            <a:r>
              <a:rPr lang="en-US" altLang="en-US" sz="3200" b="1" i="1" dirty="0">
                <a:effectLst>
                  <a:outerShdw blurRad="38100" dist="38100" dir="2700000" algn="tl">
                    <a:srgbClr val="000000"/>
                  </a:outerShdw>
                </a:effectLst>
              </a:rPr>
              <a:t>.</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Does such a life come automatically? </a:t>
            </a:r>
            <a:r>
              <a:rPr lang="en-US" altLang="en-US" i="1" u="sng" dirty="0">
                <a:effectLst>
                  <a:outerShdw blurRad="38100" dist="38100" dir="2700000" algn="tl">
                    <a:srgbClr val="000000"/>
                  </a:outerShdw>
                </a:effectLst>
              </a:rPr>
              <a:t>How do we receive</a:t>
            </a:r>
            <a:r>
              <a:rPr lang="en-US" altLang="en-US" dirty="0">
                <a:effectLst>
                  <a:outerShdw blurRad="38100" dist="38100" dir="2700000" algn="tl">
                    <a:srgbClr val="000000"/>
                  </a:outerShdw>
                </a:effectLst>
              </a:rPr>
              <a:t> such a promise?</a:t>
            </a:r>
          </a:p>
          <a:p>
            <a:r>
              <a:rPr lang="en-US" altLang="en-US" dirty="0">
                <a:effectLst>
                  <a:outerShdw blurRad="38100" dist="38100" dir="2700000" algn="tl">
                    <a:srgbClr val="000000"/>
                  </a:outerShdw>
                </a:effectLst>
              </a:rPr>
              <a:t>Within this context, there is an entrance and a shepherd </a:t>
            </a:r>
            <a:r>
              <a:rPr lang="en-US" altLang="en-US" i="1" u="sng" dirty="0">
                <a:effectLst>
                  <a:outerShdw blurRad="38100" dist="38100" dir="2700000" algn="tl">
                    <a:srgbClr val="000000"/>
                  </a:outerShdw>
                </a:effectLst>
              </a:rPr>
              <a:t>to listen to and follow</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If we are one of His sheep, abundant life </a:t>
            </a:r>
            <a:r>
              <a:rPr lang="en-US" altLang="en-US" i="1" u="sng" dirty="0">
                <a:effectLst>
                  <a:outerShdw blurRad="38100" dist="38100" dir="2700000" algn="tl">
                    <a:srgbClr val="000000"/>
                  </a:outerShdw>
                </a:effectLst>
              </a:rPr>
              <a:t>will follow</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10:3-5, 14-15)</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5869205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comes from understanding true stewardship</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Colossians 2:6-7</a:t>
            </a:r>
            <a:r>
              <a:rPr lang="en-US" altLang="en-US" dirty="0">
                <a:effectLst>
                  <a:outerShdw blurRad="38100" dist="38100" dir="2700000" algn="tl">
                    <a:srgbClr val="000000"/>
                  </a:outerShdw>
                </a:effectLst>
              </a:rPr>
              <a:t> - As you have therefore received Christ Jesus the Lord, so walk in Him,  7 </a:t>
            </a:r>
            <a:r>
              <a:rPr lang="en-US" altLang="en-US" u="sng" dirty="0">
                <a:effectLst>
                  <a:outerShdw blurRad="38100" dist="38100" dir="2700000" algn="tl">
                    <a:srgbClr val="000000"/>
                  </a:outerShdw>
                </a:effectLst>
              </a:rPr>
              <a:t>rooted and built up in Him</a:t>
            </a:r>
            <a:r>
              <a:rPr lang="en-US" altLang="en-US" dirty="0">
                <a:effectLst>
                  <a:outerShdw blurRad="38100" dist="38100" dir="2700000" algn="tl">
                    <a:srgbClr val="000000"/>
                  </a:outerShdw>
                </a:effectLst>
              </a:rPr>
              <a:t> and established in the faith, as you have been taught, </a:t>
            </a:r>
            <a:r>
              <a:rPr lang="en-US" altLang="en-US" u="sng" dirty="0">
                <a:effectLst>
                  <a:outerShdw blurRad="38100" dist="38100" dir="2700000" algn="tl">
                    <a:srgbClr val="000000"/>
                  </a:outerShdw>
                </a:effectLst>
              </a:rPr>
              <a:t>abounding in it with thanksgiving</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99030156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comes from understanding true stewardship</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Was 2020 a bad year? Are you sure? </a:t>
            </a:r>
            <a:r>
              <a:rPr lang="en-US" altLang="en-US" i="1" u="sng" dirty="0">
                <a:effectLst>
                  <a:outerShdw blurRad="38100" dist="38100" dir="2700000" algn="tl">
                    <a:srgbClr val="000000"/>
                  </a:outerShdw>
                </a:effectLst>
              </a:rPr>
              <a:t>Not from a steward’s perspective</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What are great blessings to God’s people are </a:t>
            </a:r>
            <a:r>
              <a:rPr lang="en-US" altLang="en-US" i="1" u="sng" dirty="0">
                <a:effectLst>
                  <a:outerShdw blurRad="38100" dist="38100" dir="2700000" algn="tl">
                    <a:srgbClr val="000000"/>
                  </a:outerShdw>
                </a:effectLst>
              </a:rPr>
              <a:t>despised by the world</a:t>
            </a:r>
            <a:r>
              <a:rPr lang="en-US" altLang="en-US" dirty="0">
                <a:effectLst>
                  <a:outerShdw blurRad="38100" dist="38100" dir="2700000" algn="tl">
                    <a:srgbClr val="000000"/>
                  </a:outerShdw>
                </a:effectLst>
              </a:rPr>
              <a:t>! </a:t>
            </a:r>
          </a:p>
          <a:p>
            <a:r>
              <a:rPr lang="en-US" altLang="en-US" dirty="0">
                <a:effectLst>
                  <a:outerShdw blurRad="38100" dist="38100" dir="2700000" algn="tl">
                    <a:srgbClr val="000000"/>
                  </a:outerShdw>
                </a:effectLst>
              </a:rPr>
              <a:t>Will we let </a:t>
            </a:r>
            <a:r>
              <a:rPr lang="en-US" altLang="en-US" i="1" u="sng" dirty="0">
                <a:effectLst>
                  <a:outerShdw blurRad="38100" dist="38100" dir="2700000" algn="tl">
                    <a:srgbClr val="000000"/>
                  </a:outerShdw>
                </a:effectLst>
              </a:rPr>
              <a:t>worldly teachers</a:t>
            </a:r>
            <a:r>
              <a:rPr lang="en-US" altLang="en-US" dirty="0">
                <a:effectLst>
                  <a:outerShdw blurRad="38100" dist="38100" dir="2700000" algn="tl">
                    <a:srgbClr val="000000"/>
                  </a:outerShdw>
                </a:effectLst>
              </a:rPr>
              <a:t> take our thanksgiving away? </a:t>
            </a:r>
            <a:r>
              <a:rPr lang="en-US" altLang="en-US" b="1" dirty="0">
                <a:effectLst>
                  <a:outerShdw blurRad="38100" dist="38100" dir="2700000" algn="tl">
                    <a:srgbClr val="000000"/>
                  </a:outerShdw>
                </a:effectLst>
              </a:rPr>
              <a:t>(Col 2:8)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025764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comes from understanding true stewardship</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Colossians 2:8</a:t>
            </a:r>
            <a:r>
              <a:rPr lang="en-US" altLang="en-US" dirty="0">
                <a:effectLst>
                  <a:outerShdw blurRad="38100" dist="38100" dir="2700000" algn="tl">
                    <a:srgbClr val="000000"/>
                  </a:outerShdw>
                </a:effectLst>
              </a:rPr>
              <a:t>  - Beware </a:t>
            </a:r>
            <a:r>
              <a:rPr lang="en-US" altLang="en-US" u="sng" dirty="0">
                <a:effectLst>
                  <a:outerShdw blurRad="38100" dist="38100" dir="2700000" algn="tl">
                    <a:srgbClr val="000000"/>
                  </a:outerShdw>
                </a:effectLst>
              </a:rPr>
              <a:t>lest anyone cheat</a:t>
            </a:r>
            <a:r>
              <a:rPr lang="en-US" altLang="en-US" dirty="0">
                <a:effectLst>
                  <a:outerShdw blurRad="38100" dist="38100" dir="2700000" algn="tl">
                    <a:srgbClr val="000000"/>
                  </a:outerShdw>
                </a:effectLst>
              </a:rPr>
              <a:t> you through philosophy and empty deceit, according to the tradition of men, according to </a:t>
            </a:r>
            <a:r>
              <a:rPr lang="en-US" altLang="en-US" u="sng" dirty="0">
                <a:effectLst>
                  <a:outerShdw blurRad="38100" dist="38100" dir="2700000" algn="tl">
                    <a:srgbClr val="000000"/>
                  </a:outerShdw>
                </a:effectLst>
              </a:rPr>
              <a:t>the basic principles of the world</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not according to Christ</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288966194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comes from understanding true stewardship</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Would you trade </a:t>
            </a:r>
            <a:r>
              <a:rPr lang="en-US" altLang="en-US" i="1" u="sng" dirty="0">
                <a:effectLst>
                  <a:outerShdw blurRad="38100" dist="38100" dir="2700000" algn="tl">
                    <a:srgbClr val="000000"/>
                  </a:outerShdw>
                </a:effectLst>
              </a:rPr>
              <a:t>your worst problems for your greatest blessings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(Rom 8:18)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290808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comes from understanding true stewardship</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Romans 8:18</a:t>
            </a:r>
            <a:r>
              <a:rPr lang="en-US" altLang="en-US" dirty="0">
                <a:effectLst>
                  <a:outerShdw blurRad="38100" dist="38100" dir="2700000" algn="tl">
                    <a:srgbClr val="000000"/>
                  </a:outerShdw>
                </a:effectLst>
              </a:rPr>
              <a:t>  - For I consider that the sufferings of this present time </a:t>
            </a:r>
            <a:r>
              <a:rPr lang="en-US" altLang="en-US" u="sng" dirty="0">
                <a:effectLst>
                  <a:outerShdw blurRad="38100" dist="38100" dir="2700000" algn="tl">
                    <a:srgbClr val="000000"/>
                  </a:outerShdw>
                </a:effectLst>
              </a:rPr>
              <a:t>are not worthy to be compared</a:t>
            </a:r>
            <a:r>
              <a:rPr lang="en-US" altLang="en-US" dirty="0">
                <a:effectLst>
                  <a:outerShdw blurRad="38100" dist="38100" dir="2700000" algn="tl">
                    <a:srgbClr val="000000"/>
                  </a:outerShdw>
                </a:effectLst>
              </a:rPr>
              <a:t> with the glory which shall be revealed in us.</a:t>
            </a:r>
          </a:p>
        </p:txBody>
      </p:sp>
    </p:spTree>
    <p:extLst>
      <p:ext uri="{BB962C8B-B14F-4D97-AF65-F5344CB8AC3E}">
        <p14:creationId xmlns:p14="http://schemas.microsoft.com/office/powerpoint/2010/main" val="201542420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comes from understanding true stewardship</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Would you give up </a:t>
            </a:r>
            <a:r>
              <a:rPr lang="en-US" altLang="en-US" i="1" u="sng" dirty="0">
                <a:effectLst>
                  <a:outerShdw blurRad="38100" dist="38100" dir="2700000" algn="tl">
                    <a:srgbClr val="000000"/>
                  </a:outerShdw>
                </a:effectLst>
              </a:rPr>
              <a:t>the promise of eternal life</a:t>
            </a:r>
            <a:r>
              <a:rPr lang="en-US" altLang="en-US" dirty="0">
                <a:effectLst>
                  <a:outerShdw blurRad="38100" dist="38100" dir="2700000" algn="tl">
                    <a:srgbClr val="000000"/>
                  </a:outerShdw>
                </a:effectLst>
              </a:rPr>
              <a:t> for the eradication of </a:t>
            </a:r>
            <a:r>
              <a:rPr lang="en-US" altLang="en-US" i="1" u="sng" dirty="0">
                <a:effectLst>
                  <a:outerShdw blurRad="38100" dist="38100" dir="2700000" algn="tl">
                    <a:srgbClr val="000000"/>
                  </a:outerShdw>
                </a:effectLst>
              </a:rPr>
              <a:t>your temporary grief or pain</a:t>
            </a:r>
            <a:r>
              <a:rPr lang="en-US" altLang="en-US" dirty="0">
                <a:effectLst>
                  <a:outerShdw blurRad="38100" dist="38100" dir="2700000" algn="tl">
                    <a:srgbClr val="000000"/>
                  </a:outerShdw>
                </a:effectLst>
              </a:rPr>
              <a:t>? Would you exchange your </a:t>
            </a:r>
            <a:r>
              <a:rPr lang="en-US" altLang="en-US" i="1" u="sng" dirty="0">
                <a:effectLst>
                  <a:outerShdw blurRad="38100" dist="38100" dir="2700000" algn="tl">
                    <a:srgbClr val="000000"/>
                  </a:outerShdw>
                </a:effectLst>
              </a:rPr>
              <a:t>life itself</a:t>
            </a:r>
            <a:r>
              <a:rPr lang="en-US" altLang="en-US" dirty="0">
                <a:effectLst>
                  <a:outerShdw blurRad="38100" dist="38100" dir="2700000" algn="tl">
                    <a:srgbClr val="000000"/>
                  </a:outerShdw>
                </a:effectLst>
              </a:rPr>
              <a:t> for the luxury of </a:t>
            </a:r>
            <a:r>
              <a:rPr lang="en-US" altLang="en-US" i="1" u="sng" dirty="0">
                <a:effectLst>
                  <a:outerShdw blurRad="38100" dist="38100" dir="2700000" algn="tl">
                    <a:srgbClr val="000000"/>
                  </a:outerShdw>
                </a:effectLst>
              </a:rPr>
              <a:t>not having a flat tire</a:t>
            </a:r>
            <a:r>
              <a:rPr lang="en-US" altLang="en-US" dirty="0">
                <a:effectLst>
                  <a:outerShdw blurRad="38100" dist="38100" dir="2700000" algn="tl">
                    <a:srgbClr val="000000"/>
                  </a:outerShdw>
                </a:effectLst>
              </a:rPr>
              <a:t>? Would you give up </a:t>
            </a:r>
            <a:r>
              <a:rPr lang="en-US" altLang="en-US" u="sng" dirty="0">
                <a:effectLst>
                  <a:outerShdw blurRad="38100" dist="38100" dir="2700000" algn="tl">
                    <a:srgbClr val="000000"/>
                  </a:outerShdw>
                </a:effectLst>
              </a:rPr>
              <a:t>the love of your family</a:t>
            </a:r>
            <a:r>
              <a:rPr lang="en-US" altLang="en-US" dirty="0">
                <a:effectLst>
                  <a:outerShdw blurRad="38100" dist="38100" dir="2700000" algn="tl">
                    <a:srgbClr val="000000"/>
                  </a:outerShdw>
                </a:effectLst>
              </a:rPr>
              <a:t> in exchange for </a:t>
            </a:r>
            <a:r>
              <a:rPr lang="en-US" altLang="en-US" i="1" u="sng" dirty="0">
                <a:effectLst>
                  <a:outerShdw blurRad="38100" dist="38100" dir="2700000" algn="tl">
                    <a:srgbClr val="000000"/>
                  </a:outerShdw>
                </a:effectLst>
              </a:rPr>
              <a:t>a day without disrespect</a:t>
            </a:r>
            <a:r>
              <a:rPr lang="en-US" altLang="en-US" dirty="0">
                <a:effectLst>
                  <a:outerShdw blurRad="38100" dist="38100" dir="2700000" algn="tl">
                    <a:srgbClr val="000000"/>
                  </a:outerShdw>
                </a:effectLst>
              </a:rPr>
              <a:t> or unkindness from others?</a:t>
            </a:r>
          </a:p>
        </p:txBody>
      </p:sp>
    </p:spTree>
    <p:extLst>
      <p:ext uri="{BB962C8B-B14F-4D97-AF65-F5344CB8AC3E}">
        <p14:creationId xmlns:p14="http://schemas.microsoft.com/office/powerpoint/2010/main" val="314003001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comes from understanding true stewardship</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God’s stewardship is </a:t>
            </a:r>
            <a:r>
              <a:rPr lang="en-US" altLang="en-US" i="1" u="sng" dirty="0">
                <a:effectLst>
                  <a:outerShdw blurRad="38100" dist="38100" dir="2700000" algn="tl">
                    <a:srgbClr val="000000"/>
                  </a:outerShdw>
                </a:effectLst>
              </a:rPr>
              <a:t>rooted in serving people</a:t>
            </a:r>
            <a:r>
              <a:rPr lang="en-US" altLang="en-US" dirty="0">
                <a:effectLst>
                  <a:outerShdw blurRad="38100" dist="38100" dir="2700000" algn="tl">
                    <a:srgbClr val="000000"/>
                  </a:outerShdw>
                </a:effectLst>
              </a:rPr>
              <a:t>! </a:t>
            </a:r>
          </a:p>
          <a:p>
            <a:r>
              <a:rPr lang="en-US" altLang="en-US" dirty="0">
                <a:effectLst>
                  <a:outerShdw blurRad="38100" dist="38100" dir="2700000" algn="tl">
                    <a:srgbClr val="000000"/>
                  </a:outerShdw>
                </a:effectLst>
              </a:rPr>
              <a:t>What a blessing </a:t>
            </a:r>
            <a:r>
              <a:rPr lang="en-US" altLang="en-US" i="1" u="sng" dirty="0">
                <a:effectLst>
                  <a:outerShdw blurRad="38100" dist="38100" dir="2700000" algn="tl">
                    <a:srgbClr val="000000"/>
                  </a:outerShdw>
                </a:effectLst>
              </a:rPr>
              <a:t>to be among God’s people</a:t>
            </a:r>
            <a:r>
              <a:rPr lang="en-US" altLang="en-US" dirty="0">
                <a:effectLst>
                  <a:outerShdw blurRad="38100" dist="38100" dir="2700000" algn="tl">
                    <a:srgbClr val="000000"/>
                  </a:outerShdw>
                </a:effectLst>
              </a:rPr>
              <a:t>! </a:t>
            </a:r>
          </a:p>
          <a:p>
            <a:r>
              <a:rPr lang="en-US" altLang="en-US" dirty="0">
                <a:effectLst>
                  <a:outerShdw blurRad="38100" dist="38100" dir="2700000" algn="tl">
                    <a:srgbClr val="000000"/>
                  </a:outerShdw>
                </a:effectLst>
              </a:rPr>
              <a:t>If our thinking is right, each of us </a:t>
            </a:r>
            <a:r>
              <a:rPr lang="en-US" altLang="en-US" i="1" u="sng" dirty="0">
                <a:effectLst>
                  <a:outerShdw blurRad="38100" dist="38100" dir="2700000" algn="tl">
                    <a:srgbClr val="000000"/>
                  </a:outerShdw>
                </a:effectLst>
              </a:rPr>
              <a:t>will place a great value on another Christian</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(Rom 14:15; 15:1)</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8916144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comes from understanding true stewardship</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Romans 14:15</a:t>
            </a:r>
            <a:r>
              <a:rPr lang="en-US" altLang="en-US" dirty="0">
                <a:effectLst>
                  <a:outerShdw blurRad="38100" dist="38100" dir="2700000" algn="tl">
                    <a:srgbClr val="000000"/>
                  </a:outerShdw>
                </a:effectLst>
              </a:rPr>
              <a:t>  - Yet if your brother is grieved because of your food, you are </a:t>
            </a:r>
            <a:r>
              <a:rPr lang="en-US" altLang="en-US" u="sng" dirty="0">
                <a:effectLst>
                  <a:outerShdw blurRad="38100" dist="38100" dir="2700000" algn="tl">
                    <a:srgbClr val="000000"/>
                  </a:outerShdw>
                </a:effectLst>
              </a:rPr>
              <a:t>no longer walking in love</a:t>
            </a:r>
            <a:r>
              <a:rPr lang="en-US" altLang="en-US" dirty="0">
                <a:effectLst>
                  <a:outerShdw blurRad="38100" dist="38100" dir="2700000" algn="tl">
                    <a:srgbClr val="000000"/>
                  </a:outerShdw>
                </a:effectLst>
              </a:rPr>
              <a:t>. Do not destroy with your food </a:t>
            </a:r>
            <a:r>
              <a:rPr lang="en-US" altLang="en-US" u="sng" dirty="0">
                <a:effectLst>
                  <a:outerShdw blurRad="38100" dist="38100" dir="2700000" algn="tl">
                    <a:srgbClr val="000000"/>
                  </a:outerShdw>
                </a:effectLst>
              </a:rPr>
              <a:t>the one for whom Christ died</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37611011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comes from understanding true stewardship</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 still remember those who sought me out as a new Christian. </a:t>
            </a:r>
            <a:r>
              <a:rPr lang="en-US" altLang="en-US" i="1" u="sng" dirty="0">
                <a:effectLst>
                  <a:outerShdw blurRad="38100" dist="38100" dir="2700000" algn="tl">
                    <a:srgbClr val="000000"/>
                  </a:outerShdw>
                </a:effectLst>
              </a:rPr>
              <a:t>How do I want to be remembered</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“The best way to export an idea is </a:t>
            </a:r>
            <a:r>
              <a:rPr lang="en-US" altLang="en-US" u="sng" dirty="0">
                <a:effectLst>
                  <a:outerShdw blurRad="38100" dist="38100" dir="2700000" algn="tl">
                    <a:srgbClr val="000000"/>
                  </a:outerShdw>
                </a:effectLst>
              </a:rPr>
              <a:t>to wrap it up in a person</a:t>
            </a:r>
            <a:r>
              <a:rPr lang="en-US" altLang="en-US" dirty="0">
                <a:effectLst>
                  <a:outerShdw blurRad="38100" dist="38100" dir="2700000" algn="tl">
                    <a:srgbClr val="000000"/>
                  </a:outerShdw>
                </a:effectLst>
              </a:rPr>
              <a:t>.” How true! Wherever you go, wrap up in yourself Christian love, unselfishness, sacrifice, the cross-and you will </a:t>
            </a:r>
            <a:r>
              <a:rPr lang="en-US" altLang="en-US" u="sng" dirty="0">
                <a:effectLst>
                  <a:outerShdw blurRad="38100" dist="38100" dir="2700000" algn="tl">
                    <a:srgbClr val="000000"/>
                  </a:outerShdw>
                </a:effectLst>
              </a:rPr>
              <a:t>go far toward living all your life</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340452445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comes from understanding true stewardship</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Bitterness can </a:t>
            </a:r>
            <a:r>
              <a:rPr lang="en-US" altLang="en-US" i="1" u="sng" dirty="0">
                <a:effectLst>
                  <a:outerShdw blurRad="38100" dist="38100" dir="2700000" algn="tl">
                    <a:srgbClr val="000000"/>
                  </a:outerShdw>
                </a:effectLst>
              </a:rPr>
              <a:t>devalue</a:t>
            </a:r>
            <a:r>
              <a:rPr lang="en-US" altLang="en-US" dirty="0">
                <a:effectLst>
                  <a:outerShdw blurRad="38100" dist="38100" dir="2700000" algn="tl">
                    <a:srgbClr val="000000"/>
                  </a:outerShdw>
                </a:effectLst>
              </a:rPr>
              <a:t> how you view others and thus change your foundation!</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8394179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can we live an abundant life?</a:t>
            </a:r>
            <a:br>
              <a:rPr lang="en-US" altLang="en-US" sz="3200" b="1" i="1" dirty="0">
                <a:effectLst>
                  <a:outerShdw blurRad="38100" dist="38100" dir="2700000" algn="tl">
                    <a:srgbClr val="000000"/>
                  </a:outerShdw>
                </a:effectLst>
              </a:rPr>
            </a:br>
            <a:br>
              <a:rPr lang="en-US" altLang="en-US" sz="3200" b="1" i="1" dirty="0">
                <a:effectLst>
                  <a:outerShdw blurRad="38100" dist="38100" dir="2700000" algn="tl">
                    <a:srgbClr val="000000"/>
                  </a:outerShdw>
                </a:effectLst>
              </a:rPr>
            </a:br>
            <a:r>
              <a:rPr lang="en-US" altLang="en-US" sz="3200" b="1" i="1" dirty="0">
                <a:effectLst>
                  <a:outerShdw blurRad="38100" dist="38100" dir="2700000" algn="tl">
                    <a:srgbClr val="000000"/>
                  </a:outerShdw>
                </a:effectLst>
              </a:rPr>
              <a:t>.</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10:3-5</a:t>
            </a:r>
            <a:r>
              <a:rPr lang="en-US" altLang="en-US" dirty="0">
                <a:effectLst>
                  <a:outerShdw blurRad="38100" dist="38100" dir="2700000" algn="tl">
                    <a:srgbClr val="000000"/>
                  </a:outerShdw>
                </a:effectLst>
              </a:rPr>
              <a:t> - "To him the doorkeeper opens, and </a:t>
            </a:r>
            <a:r>
              <a:rPr lang="en-US" altLang="en-US" u="sng" dirty="0">
                <a:effectLst>
                  <a:outerShdw blurRad="38100" dist="38100" dir="2700000" algn="tl">
                    <a:srgbClr val="000000"/>
                  </a:outerShdw>
                </a:effectLst>
              </a:rPr>
              <a:t>the sheep hear his voice</a:t>
            </a:r>
            <a:r>
              <a:rPr lang="en-US" altLang="en-US" dirty="0">
                <a:effectLst>
                  <a:outerShdw blurRad="38100" dist="38100" dir="2700000" algn="tl">
                    <a:srgbClr val="000000"/>
                  </a:outerShdw>
                </a:effectLst>
              </a:rPr>
              <a:t>; and he calls his own sheep </a:t>
            </a:r>
            <a:r>
              <a:rPr lang="en-US" altLang="en-US" u="sng" dirty="0">
                <a:effectLst>
                  <a:outerShdw blurRad="38100" dist="38100" dir="2700000" algn="tl">
                    <a:srgbClr val="000000"/>
                  </a:outerShdw>
                </a:effectLst>
              </a:rPr>
              <a:t>by name and leads them out</a:t>
            </a:r>
            <a:r>
              <a:rPr lang="en-US" altLang="en-US" dirty="0">
                <a:effectLst>
                  <a:outerShdw blurRad="38100" dist="38100" dir="2700000" algn="tl">
                    <a:srgbClr val="000000"/>
                  </a:outerShdw>
                </a:effectLst>
              </a:rPr>
              <a:t>.  4 "And when he brings out his own sheep, he goes before them; and the sheep follow him, for </a:t>
            </a:r>
            <a:r>
              <a:rPr lang="en-US" altLang="en-US" u="sng" dirty="0">
                <a:effectLst>
                  <a:outerShdw blurRad="38100" dist="38100" dir="2700000" algn="tl">
                    <a:srgbClr val="000000"/>
                  </a:outerShdw>
                </a:effectLst>
              </a:rPr>
              <a:t>they know his voice</a:t>
            </a:r>
            <a:r>
              <a:rPr lang="en-US" altLang="en-US" dirty="0">
                <a:effectLst>
                  <a:outerShdw blurRad="38100" dist="38100" dir="2700000" algn="tl">
                    <a:srgbClr val="000000"/>
                  </a:outerShdw>
                </a:effectLst>
              </a:rPr>
              <a:t>.  5 "Yet they will by no means follow a stranger, but will flee from him, for they </a:t>
            </a:r>
            <a:r>
              <a:rPr lang="en-US" altLang="en-US" u="sng" dirty="0">
                <a:effectLst>
                  <a:outerShdw blurRad="38100" dist="38100" dir="2700000" algn="tl">
                    <a:srgbClr val="000000"/>
                  </a:outerShdw>
                </a:effectLst>
              </a:rPr>
              <a:t>do not know the voice of strangers</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265664836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time for each of us to step up as stewards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present times have </a:t>
            </a:r>
            <a:r>
              <a:rPr lang="en-US" altLang="en-US" i="1" u="sng" dirty="0">
                <a:effectLst>
                  <a:outerShdw blurRad="38100" dist="38100" dir="2700000" algn="tl">
                    <a:srgbClr val="000000"/>
                  </a:outerShdw>
                </a:effectLst>
              </a:rPr>
              <a:t>changed how we do most things</a:t>
            </a:r>
            <a:r>
              <a:rPr lang="en-US" altLang="en-US" dirty="0">
                <a:effectLst>
                  <a:outerShdw blurRad="38100" dist="38100" dir="2700000" algn="tl">
                    <a:srgbClr val="000000"/>
                  </a:outerShdw>
                </a:effectLst>
              </a:rPr>
              <a:t>! </a:t>
            </a:r>
          </a:p>
          <a:p>
            <a:r>
              <a:rPr lang="en-US" altLang="en-US" i="1" u="sng" dirty="0">
                <a:effectLst>
                  <a:outerShdw blurRad="38100" dist="38100" dir="2700000" algn="tl">
                    <a:srgbClr val="000000"/>
                  </a:outerShdw>
                </a:effectLst>
              </a:rPr>
              <a:t>The needs are the same</a:t>
            </a:r>
            <a:r>
              <a:rPr lang="en-US" altLang="en-US" dirty="0">
                <a:effectLst>
                  <a:outerShdw blurRad="38100" dist="38100" dir="2700000" algn="tl">
                    <a:srgbClr val="000000"/>
                  </a:outerShdw>
                </a:effectLst>
              </a:rPr>
              <a:t>! We must connect with, encourage and teach people!</a:t>
            </a:r>
          </a:p>
          <a:p>
            <a:r>
              <a:rPr lang="en-US" altLang="en-US" dirty="0">
                <a:effectLst>
                  <a:outerShdw blurRad="38100" dist="38100" dir="2700000" algn="tl">
                    <a:srgbClr val="000000"/>
                  </a:outerShdw>
                </a:effectLst>
              </a:rPr>
              <a:t>We are going to have to “reinvent the wheel” in the next few weeks.</a:t>
            </a:r>
          </a:p>
          <a:p>
            <a:r>
              <a:rPr lang="en-US" altLang="en-US" dirty="0">
                <a:effectLst>
                  <a:outerShdw blurRad="38100" dist="38100" dir="2700000" algn="tl">
                    <a:srgbClr val="000000"/>
                  </a:outerShdw>
                </a:effectLst>
              </a:rPr>
              <a:t>How did the early church </a:t>
            </a:r>
            <a:r>
              <a:rPr lang="en-US" altLang="en-US" i="1" u="sng" dirty="0">
                <a:effectLst>
                  <a:outerShdw blurRad="38100" dist="38100" dir="2700000" algn="tl">
                    <a:srgbClr val="000000"/>
                  </a:outerShdw>
                </a:effectLst>
              </a:rPr>
              <a:t>adjust to sudden change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(Acts 8:3)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6749335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time for each of us to step up as stewards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Acts 8:3</a:t>
            </a:r>
            <a:r>
              <a:rPr lang="en-US" altLang="en-US" dirty="0">
                <a:effectLst>
                  <a:outerShdw blurRad="38100" dist="38100" dir="2700000" algn="tl">
                    <a:srgbClr val="000000"/>
                  </a:outerShdw>
                </a:effectLst>
              </a:rPr>
              <a:t> - As for Saul, he </a:t>
            </a:r>
            <a:r>
              <a:rPr lang="en-US" altLang="en-US" u="sng" dirty="0">
                <a:effectLst>
                  <a:outerShdw blurRad="38100" dist="38100" dir="2700000" algn="tl">
                    <a:srgbClr val="000000"/>
                  </a:outerShdw>
                </a:effectLst>
              </a:rPr>
              <a:t>made havoc of the church</a:t>
            </a:r>
            <a:r>
              <a:rPr lang="en-US" altLang="en-US" dirty="0">
                <a:effectLst>
                  <a:outerShdw blurRad="38100" dist="38100" dir="2700000" algn="tl">
                    <a:srgbClr val="000000"/>
                  </a:outerShdw>
                </a:effectLst>
              </a:rPr>
              <a:t>, entering every house, and dragging off men and women, </a:t>
            </a:r>
            <a:r>
              <a:rPr lang="en-US" altLang="en-US" u="sng" dirty="0">
                <a:effectLst>
                  <a:outerShdw blurRad="38100" dist="38100" dir="2700000" algn="tl">
                    <a:srgbClr val="000000"/>
                  </a:outerShdw>
                </a:effectLst>
              </a:rPr>
              <a:t>committing them to prison</a:t>
            </a:r>
            <a:r>
              <a:rPr lang="en-US" altLang="en-US" dirty="0">
                <a:effectLst>
                  <a:outerShdw blurRad="38100" dist="38100" dir="2700000" algn="tl">
                    <a:srgbClr val="000000"/>
                  </a:outerShdw>
                </a:effectLst>
              </a:rPr>
              <a:t>. 4 Therefore those who were scattered </a:t>
            </a:r>
            <a:r>
              <a:rPr lang="en-US" altLang="en-US" u="sng" dirty="0">
                <a:effectLst>
                  <a:outerShdw blurRad="38100" dist="38100" dir="2700000" algn="tl">
                    <a:srgbClr val="000000"/>
                  </a:outerShdw>
                </a:effectLst>
              </a:rPr>
              <a:t>went everywhere preaching the word</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402579454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time for each of us to step up as stewards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Let us slow down and </a:t>
            </a:r>
            <a:r>
              <a:rPr lang="en-US" altLang="en-US" i="1" u="sng" dirty="0">
                <a:effectLst>
                  <a:outerShdw blurRad="38100" dist="38100" dir="2700000" algn="tl">
                    <a:srgbClr val="000000"/>
                  </a:outerShdw>
                </a:effectLst>
              </a:rPr>
              <a:t>listen for the needs</a:t>
            </a:r>
            <a:r>
              <a:rPr lang="en-US" altLang="en-US" dirty="0">
                <a:effectLst>
                  <a:outerShdw blurRad="38100" dist="38100" dir="2700000" algn="tl">
                    <a:srgbClr val="000000"/>
                  </a:outerShdw>
                </a:effectLst>
              </a:rPr>
              <a:t> of others!</a:t>
            </a:r>
          </a:p>
          <a:p>
            <a:r>
              <a:rPr lang="en-US" altLang="en-US" dirty="0">
                <a:effectLst>
                  <a:outerShdw blurRad="38100" dist="38100" dir="2700000" algn="tl">
                    <a:srgbClr val="000000"/>
                  </a:outerShdw>
                </a:effectLst>
              </a:rPr>
              <a:t>We can </a:t>
            </a:r>
            <a:r>
              <a:rPr lang="en-US" altLang="en-US" i="1" u="sng" dirty="0">
                <a:effectLst>
                  <a:outerShdw blurRad="38100" dist="38100" dir="2700000" algn="tl">
                    <a:srgbClr val="000000"/>
                  </a:outerShdw>
                </a:effectLst>
              </a:rPr>
              <a:t>schedule ourselves into a prison</a:t>
            </a:r>
            <a:r>
              <a:rPr lang="en-US" altLang="en-US" dirty="0">
                <a:effectLst>
                  <a:outerShdw blurRad="38100" dist="38100" dir="2700000" algn="tl">
                    <a:srgbClr val="000000"/>
                  </a:outerShdw>
                </a:effectLst>
              </a:rPr>
              <a:t>. We have the key in our hands.</a:t>
            </a:r>
          </a:p>
          <a:p>
            <a:r>
              <a:rPr lang="en-US" altLang="en-US" dirty="0">
                <a:effectLst>
                  <a:outerShdw blurRad="38100" dist="38100" dir="2700000" algn="tl">
                    <a:srgbClr val="000000"/>
                  </a:outerShdw>
                </a:effectLst>
              </a:rPr>
              <a:t>Please seek to really care for others and </a:t>
            </a:r>
            <a:r>
              <a:rPr lang="en-US" altLang="en-US" i="1" u="sng" dirty="0">
                <a:effectLst>
                  <a:outerShdw blurRad="38100" dist="38100" dir="2700000" algn="tl">
                    <a:srgbClr val="000000"/>
                  </a:outerShdw>
                </a:effectLst>
              </a:rPr>
              <a:t>be willing to help</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(Phil 2:19-21)</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320063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time for each of us to step up as stewards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Philippians 2:20-21</a:t>
            </a:r>
            <a:r>
              <a:rPr lang="en-US" altLang="en-US" dirty="0">
                <a:effectLst>
                  <a:outerShdw blurRad="38100" dist="38100" dir="2700000" algn="tl">
                    <a:srgbClr val="000000"/>
                  </a:outerShdw>
                </a:effectLst>
              </a:rPr>
              <a:t> - For I have no one like-minded, who will </a:t>
            </a:r>
            <a:r>
              <a:rPr lang="en-US" altLang="en-US" u="sng" dirty="0">
                <a:effectLst>
                  <a:outerShdw blurRad="38100" dist="38100" dir="2700000" algn="tl">
                    <a:srgbClr val="000000"/>
                  </a:outerShdw>
                </a:effectLst>
              </a:rPr>
              <a:t>sincerely care for your state</a:t>
            </a:r>
            <a:r>
              <a:rPr lang="en-US" altLang="en-US" dirty="0">
                <a:effectLst>
                  <a:outerShdw blurRad="38100" dist="38100" dir="2700000" algn="tl">
                    <a:srgbClr val="000000"/>
                  </a:outerShdw>
                </a:effectLst>
              </a:rPr>
              <a:t>.  21 For </a:t>
            </a:r>
            <a:r>
              <a:rPr lang="en-US" altLang="en-US" u="sng" dirty="0">
                <a:effectLst>
                  <a:outerShdw blurRad="38100" dist="38100" dir="2700000" algn="tl">
                    <a:srgbClr val="000000"/>
                  </a:outerShdw>
                </a:effectLst>
              </a:rPr>
              <a:t>all seek their own</a:t>
            </a:r>
            <a:r>
              <a:rPr lang="en-US" altLang="en-US" dirty="0">
                <a:effectLst>
                  <a:outerShdw blurRad="38100" dist="38100" dir="2700000" algn="tl">
                    <a:srgbClr val="000000"/>
                  </a:outerShdw>
                </a:effectLst>
              </a:rPr>
              <a:t>, not the things which are of Christ Jesus.</a:t>
            </a:r>
          </a:p>
        </p:txBody>
      </p:sp>
    </p:spTree>
    <p:extLst>
      <p:ext uri="{BB962C8B-B14F-4D97-AF65-F5344CB8AC3E}">
        <p14:creationId xmlns:p14="http://schemas.microsoft.com/office/powerpoint/2010/main" val="176186975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time for each of us to step up as stewards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It does not </a:t>
            </a:r>
            <a:r>
              <a:rPr lang="en-US" altLang="en-US" i="1" u="sng" dirty="0">
                <a:effectLst>
                  <a:outerShdw blurRad="38100" dist="38100" dir="2700000" algn="tl">
                    <a:srgbClr val="000000"/>
                  </a:outerShdw>
                </a:effectLst>
              </a:rPr>
              <a:t>take great ability</a:t>
            </a:r>
            <a:r>
              <a:rPr lang="en-US" altLang="en-US" dirty="0">
                <a:effectLst>
                  <a:outerShdw blurRad="38100" dist="38100" dir="2700000" algn="tl">
                    <a:srgbClr val="000000"/>
                  </a:outerShdw>
                </a:effectLst>
              </a:rPr>
              <a:t> to help others. It does require </a:t>
            </a:r>
            <a:r>
              <a:rPr lang="en-US" altLang="en-US" i="1" u="sng" dirty="0">
                <a:effectLst>
                  <a:outerShdw blurRad="38100" dist="38100" dir="2700000" algn="tl">
                    <a:srgbClr val="000000"/>
                  </a:outerShdw>
                </a:effectLst>
              </a:rPr>
              <a:t>an unselfish heart</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Some have great Bible knowledge but are “loners” when it comes to associating                with and serving others. It is easy to write off others </a:t>
            </a:r>
            <a:r>
              <a:rPr lang="en-US" altLang="en-US" i="1" u="sng" dirty="0">
                <a:effectLst>
                  <a:outerShdw blurRad="38100" dist="38100" dir="2700000" algn="tl">
                    <a:srgbClr val="000000"/>
                  </a:outerShdw>
                </a:effectLst>
              </a:rPr>
              <a:t>that we do not know</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39768455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time for each of us to step up as stewards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There will </a:t>
            </a:r>
            <a:r>
              <a:rPr lang="en-US" altLang="en-US" i="1" u="sng" dirty="0">
                <a:effectLst>
                  <a:outerShdw blurRad="38100" dist="38100" dir="2700000" algn="tl">
                    <a:srgbClr val="000000"/>
                  </a:outerShdw>
                </a:effectLst>
              </a:rPr>
              <a:t>be three fruits</a:t>
            </a:r>
            <a:r>
              <a:rPr lang="en-US" altLang="en-US" dirty="0">
                <a:effectLst>
                  <a:outerShdw blurRad="38100" dist="38100" dir="2700000" algn="tl">
                    <a:srgbClr val="000000"/>
                  </a:outerShdw>
                </a:effectLst>
              </a:rPr>
              <a:t> produced in the life of a faithful servant.</a:t>
            </a:r>
          </a:p>
          <a:p>
            <a:r>
              <a:rPr lang="en-US" altLang="en-US" b="1" u="sng" dirty="0">
                <a:effectLst>
                  <a:outerShdw blurRad="38100" dist="38100" dir="2700000" algn="tl">
                    <a:srgbClr val="000000"/>
                  </a:outerShdw>
                </a:effectLst>
              </a:rPr>
              <a:t>Trust</a:t>
            </a:r>
            <a:r>
              <a:rPr lang="en-US" altLang="en-US" dirty="0">
                <a:effectLst>
                  <a:outerShdw blurRad="38100" dist="38100" dir="2700000" algn="tl">
                    <a:srgbClr val="000000"/>
                  </a:outerShdw>
                </a:effectLst>
              </a:rPr>
              <a:t>. When we serve others for the common good.</a:t>
            </a:r>
          </a:p>
          <a:p>
            <a:r>
              <a:rPr lang="en-US" altLang="en-US" b="1" u="sng" dirty="0">
                <a:effectLst>
                  <a:outerShdw blurRad="38100" dist="38100" dir="2700000" algn="tl">
                    <a:srgbClr val="000000"/>
                  </a:outerShdw>
                </a:effectLst>
              </a:rPr>
              <a:t>Responsibility</a:t>
            </a:r>
            <a:r>
              <a:rPr lang="en-US" altLang="en-US" dirty="0">
                <a:effectLst>
                  <a:outerShdw blurRad="38100" dist="38100" dir="2700000" algn="tl">
                    <a:srgbClr val="000000"/>
                  </a:outerShdw>
                </a:effectLst>
              </a:rPr>
              <a:t>. If our stewardship is less than honorable, no excuses will be                accepted. Having been given a free will, we’re responsible for the results.</a:t>
            </a:r>
          </a:p>
        </p:txBody>
      </p:sp>
    </p:spTree>
    <p:extLst>
      <p:ext uri="{BB962C8B-B14F-4D97-AF65-F5344CB8AC3E}">
        <p14:creationId xmlns:p14="http://schemas.microsoft.com/office/powerpoint/2010/main" val="98185057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time for each of us to step up as stewards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Accountability</a:t>
            </a:r>
            <a:r>
              <a:rPr lang="en-US" altLang="en-US" dirty="0">
                <a:effectLst>
                  <a:outerShdw blurRad="38100" dist="38100" dir="2700000" algn="tl">
                    <a:srgbClr val="000000"/>
                  </a:outerShdw>
                </a:effectLst>
              </a:rPr>
              <a:t>.  Whatever is ours, there is really no safe middle ground: either                we’ll use it unselfishly and sacrificially or it will own us and destroy us.</a:t>
            </a:r>
          </a:p>
          <a:p>
            <a:r>
              <a:rPr lang="en-US" altLang="en-US" dirty="0">
                <a:effectLst>
                  <a:outerShdw blurRad="38100" dist="38100" dir="2700000" algn="tl">
                    <a:srgbClr val="000000"/>
                  </a:outerShdw>
                </a:effectLst>
              </a:rPr>
              <a:t>Let each of us consider what we are facing and then </a:t>
            </a:r>
            <a:r>
              <a:rPr lang="en-US" altLang="en-US" i="1" u="sng" dirty="0">
                <a:effectLst>
                  <a:outerShdw blurRad="38100" dist="38100" dir="2700000" algn="tl">
                    <a:srgbClr val="000000"/>
                  </a:outerShdw>
                </a:effectLst>
              </a:rPr>
              <a:t>consider what we can do</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2912069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can we live an abundant life?</a:t>
            </a:r>
            <a:br>
              <a:rPr lang="en-US" altLang="en-US" sz="3200" b="1" i="1" dirty="0">
                <a:effectLst>
                  <a:outerShdw blurRad="38100" dist="38100" dir="2700000" algn="tl">
                    <a:srgbClr val="000000"/>
                  </a:outerShdw>
                </a:effectLst>
              </a:rPr>
            </a:br>
            <a:br>
              <a:rPr lang="en-US" altLang="en-US" sz="3200" b="1" i="1" dirty="0">
                <a:effectLst>
                  <a:outerShdw blurRad="38100" dist="38100" dir="2700000" algn="tl">
                    <a:srgbClr val="000000"/>
                  </a:outerShdw>
                </a:effectLst>
              </a:rPr>
            </a:br>
            <a:r>
              <a:rPr lang="en-US" altLang="en-US" sz="3200" b="1" i="1" dirty="0">
                <a:effectLst>
                  <a:outerShdw blurRad="38100" dist="38100" dir="2700000" algn="tl">
                    <a:srgbClr val="000000"/>
                  </a:outerShdw>
                </a:effectLst>
              </a:rPr>
              <a:t>.</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John 10:14-15</a:t>
            </a:r>
            <a:r>
              <a:rPr lang="en-US" altLang="en-US" dirty="0">
                <a:effectLst>
                  <a:outerShdw blurRad="38100" dist="38100" dir="2700000" algn="tl">
                    <a:srgbClr val="000000"/>
                  </a:outerShdw>
                </a:effectLst>
              </a:rPr>
              <a:t>  - "I am the good shepherd; and </a:t>
            </a:r>
            <a:r>
              <a:rPr lang="en-US" altLang="en-US" u="sng" dirty="0">
                <a:effectLst>
                  <a:outerShdw blurRad="38100" dist="38100" dir="2700000" algn="tl">
                    <a:srgbClr val="000000"/>
                  </a:outerShdw>
                </a:effectLst>
              </a:rPr>
              <a:t>I know My sheep, and am known by My own</a:t>
            </a:r>
            <a:r>
              <a:rPr lang="en-US" altLang="en-US" dirty="0">
                <a:effectLst>
                  <a:outerShdw blurRad="38100" dist="38100" dir="2700000" algn="tl">
                    <a:srgbClr val="000000"/>
                  </a:outerShdw>
                </a:effectLst>
              </a:rPr>
              <a:t>.  15 "As the Father knows Me, even so I know the Father; and I lay down My life for the sheep.</a:t>
            </a:r>
          </a:p>
        </p:txBody>
      </p:sp>
    </p:spTree>
    <p:extLst>
      <p:ext uri="{BB962C8B-B14F-4D97-AF65-F5344CB8AC3E}">
        <p14:creationId xmlns:p14="http://schemas.microsoft.com/office/powerpoint/2010/main" val="215460522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can we live an abundant life?</a:t>
            </a:r>
            <a:br>
              <a:rPr lang="en-US" altLang="en-US" sz="3200" b="1" i="1" dirty="0">
                <a:effectLst>
                  <a:outerShdw blurRad="38100" dist="38100" dir="2700000" algn="tl">
                    <a:srgbClr val="000000"/>
                  </a:outerShdw>
                </a:effectLst>
              </a:rPr>
            </a:br>
            <a:br>
              <a:rPr lang="en-US" altLang="en-US" sz="3200" b="1" i="1" dirty="0">
                <a:effectLst>
                  <a:outerShdw blurRad="38100" dist="38100" dir="2700000" algn="tl">
                    <a:srgbClr val="000000"/>
                  </a:outerShdw>
                </a:effectLst>
              </a:rPr>
            </a:br>
            <a:r>
              <a:rPr lang="en-US" altLang="en-US" sz="3200" b="1" i="1" dirty="0">
                <a:effectLst>
                  <a:outerShdw blurRad="38100" dist="38100" dir="2700000" algn="tl">
                    <a:srgbClr val="000000"/>
                  </a:outerShdw>
                </a:effectLst>
              </a:rPr>
              <a:t>.</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What does abundant life </a:t>
            </a:r>
            <a:r>
              <a:rPr lang="en-US" altLang="en-US" i="1" u="sng" dirty="0">
                <a:effectLst>
                  <a:outerShdw blurRad="38100" dist="38100" dir="2700000" algn="tl">
                    <a:srgbClr val="000000"/>
                  </a:outerShdw>
                </a:effectLst>
              </a:rPr>
              <a:t>look like</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Here is where </a:t>
            </a:r>
            <a:r>
              <a:rPr lang="en-US" altLang="en-US" i="1" u="sng" dirty="0">
                <a:effectLst>
                  <a:outerShdw blurRad="38100" dist="38100" dir="2700000" algn="tl">
                    <a:srgbClr val="000000"/>
                  </a:outerShdw>
                </a:effectLst>
              </a:rPr>
              <a:t>spiritual maturity helps us see</a:t>
            </a:r>
            <a:r>
              <a:rPr lang="en-US" altLang="en-US" dirty="0">
                <a:effectLst>
                  <a:outerShdw blurRad="38100" dist="38100" dir="2700000" algn="tl">
                    <a:srgbClr val="000000"/>
                  </a:outerShdw>
                </a:effectLst>
              </a:rPr>
              <a:t> true blessings.</a:t>
            </a:r>
          </a:p>
          <a:p>
            <a:r>
              <a:rPr lang="en-US" altLang="en-US" dirty="0">
                <a:effectLst>
                  <a:outerShdw blurRad="38100" dist="38100" dir="2700000" algn="tl">
                    <a:srgbClr val="000000"/>
                  </a:outerShdw>
                </a:effectLst>
              </a:rPr>
              <a:t>Abundant life </a:t>
            </a:r>
            <a:r>
              <a:rPr lang="en-US" altLang="en-US" i="1" u="sng" dirty="0">
                <a:effectLst>
                  <a:outerShdw blurRad="38100" dist="38100" dir="2700000" algn="tl">
                    <a:srgbClr val="000000"/>
                  </a:outerShdw>
                </a:effectLst>
              </a:rPr>
              <a:t>is a serving life</a:t>
            </a:r>
            <a:r>
              <a:rPr lang="en-US" altLang="en-US" dirty="0">
                <a:effectLst>
                  <a:outerShdw blurRad="38100" dist="38100" dir="2700000" algn="tl">
                    <a:srgbClr val="000000"/>
                  </a:outerShdw>
                </a:effectLst>
              </a:rPr>
              <a:t>. It is the ultimate, fulfilling life. </a:t>
            </a:r>
            <a:r>
              <a:rPr lang="en-US" altLang="en-US" b="1" dirty="0">
                <a:effectLst>
                  <a:outerShdw blurRad="38100" dist="38100" dir="2700000" algn="tl">
                    <a:srgbClr val="000000"/>
                  </a:outerShdw>
                </a:effectLst>
              </a:rPr>
              <a:t>(Phil 2:17-18)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04846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can we live an abundant life?</a:t>
            </a:r>
            <a:br>
              <a:rPr lang="en-US" altLang="en-US" sz="3200" b="1" i="1" dirty="0">
                <a:effectLst>
                  <a:outerShdw blurRad="38100" dist="38100" dir="2700000" algn="tl">
                    <a:srgbClr val="000000"/>
                  </a:outerShdw>
                </a:effectLst>
              </a:rPr>
            </a:br>
            <a:br>
              <a:rPr lang="en-US" altLang="en-US" sz="3200" b="1" i="1" dirty="0">
                <a:effectLst>
                  <a:outerShdw blurRad="38100" dist="38100" dir="2700000" algn="tl">
                    <a:srgbClr val="000000"/>
                  </a:outerShdw>
                </a:effectLst>
              </a:rPr>
            </a:br>
            <a:r>
              <a:rPr lang="en-US" altLang="en-US" sz="3200" b="1" i="1" dirty="0">
                <a:effectLst>
                  <a:outerShdw blurRad="38100" dist="38100" dir="2700000" algn="tl">
                    <a:srgbClr val="000000"/>
                  </a:outerShdw>
                </a:effectLst>
              </a:rPr>
              <a:t>.</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Philippians 2:17-18</a:t>
            </a:r>
            <a:r>
              <a:rPr lang="en-US" altLang="en-US" dirty="0">
                <a:effectLst>
                  <a:outerShdw blurRad="38100" dist="38100" dir="2700000" algn="tl">
                    <a:srgbClr val="000000"/>
                  </a:outerShdw>
                </a:effectLst>
              </a:rPr>
              <a:t>  - Yes, and if I am being </a:t>
            </a:r>
            <a:r>
              <a:rPr lang="en-US" altLang="en-US" u="sng" dirty="0">
                <a:effectLst>
                  <a:outerShdw blurRad="38100" dist="38100" dir="2700000" algn="tl">
                    <a:srgbClr val="000000"/>
                  </a:outerShdw>
                </a:effectLst>
              </a:rPr>
              <a:t>poured out as a drink offering</a:t>
            </a:r>
            <a:r>
              <a:rPr lang="en-US" altLang="en-US" dirty="0">
                <a:effectLst>
                  <a:outerShdw blurRad="38100" dist="38100" dir="2700000" algn="tl">
                    <a:srgbClr val="000000"/>
                  </a:outerShdw>
                </a:effectLst>
              </a:rPr>
              <a:t> on the sacrifice and service of your faith, </a:t>
            </a:r>
            <a:r>
              <a:rPr lang="en-US" altLang="en-US" u="sng" dirty="0">
                <a:effectLst>
                  <a:outerShdw blurRad="38100" dist="38100" dir="2700000" algn="tl">
                    <a:srgbClr val="000000"/>
                  </a:outerShdw>
                </a:effectLst>
              </a:rPr>
              <a:t>I am glad and rejoice with you all</a:t>
            </a:r>
            <a:r>
              <a:rPr lang="en-US" altLang="en-US" dirty="0">
                <a:effectLst>
                  <a:outerShdw blurRad="38100" dist="38100" dir="2700000" algn="tl">
                    <a:srgbClr val="000000"/>
                  </a:outerShdw>
                </a:effectLst>
              </a:rPr>
              <a:t>.  18 For the same reason </a:t>
            </a:r>
            <a:r>
              <a:rPr lang="en-US" altLang="en-US" u="sng" dirty="0">
                <a:effectLst>
                  <a:outerShdw blurRad="38100" dist="38100" dir="2700000" algn="tl">
                    <a:srgbClr val="000000"/>
                  </a:outerShdw>
                </a:effectLst>
              </a:rPr>
              <a:t>you also be glad and rejoice with me</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1734854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Abundant life has a pattern of serving and suffering</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are called to follow Jesus! </a:t>
            </a:r>
            <a:r>
              <a:rPr lang="en-US" altLang="en-US" i="1" u="sng" dirty="0">
                <a:effectLst>
                  <a:outerShdw blurRad="38100" dist="38100" dir="2700000" algn="tl">
                    <a:srgbClr val="000000"/>
                  </a:outerShdw>
                </a:effectLst>
              </a:rPr>
              <a:t>What does that mean</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It means </a:t>
            </a:r>
            <a:r>
              <a:rPr lang="en-US" altLang="en-US" i="1" u="sng" dirty="0">
                <a:effectLst>
                  <a:outerShdw blurRad="38100" dist="38100" dir="2700000" algn="tl">
                    <a:srgbClr val="000000"/>
                  </a:outerShdw>
                </a:effectLst>
              </a:rPr>
              <a:t>a clearly defined set of priorities</a:t>
            </a:r>
            <a:r>
              <a:rPr lang="en-US" altLang="en-US" dirty="0">
                <a:effectLst>
                  <a:outerShdw blurRad="38100" dist="38100" dir="2700000" algn="tl">
                    <a:srgbClr val="000000"/>
                  </a:outerShdw>
                </a:effectLst>
              </a:rPr>
              <a:t>!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(Lk 19:10)</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172587682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9708</TotalTime>
  <Words>2788</Words>
  <Application>Microsoft Office PowerPoint</Application>
  <PresentationFormat>On-screen Show (4:3)</PresentationFormat>
  <Paragraphs>194</Paragraphs>
  <Slides>56</Slides>
  <Notes>56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56</vt:i4>
      </vt:variant>
    </vt:vector>
  </HeadingPairs>
  <TitlesOfParts>
    <vt:vector size="58" baseType="lpstr">
      <vt:lpstr>Arial</vt:lpstr>
      <vt:lpstr>Default Design</vt:lpstr>
      <vt:lpstr>A Life Well Lived</vt:lpstr>
      <vt:lpstr>How can we live an abundant life?  .</vt:lpstr>
      <vt:lpstr>How can we live an abundant life?  .</vt:lpstr>
      <vt:lpstr>How can we live an abundant life?  .</vt:lpstr>
      <vt:lpstr>How can we live an abundant life?  .</vt:lpstr>
      <vt:lpstr>How can we live an abundant life?  .</vt:lpstr>
      <vt:lpstr>How can we live an abundant life?  .</vt:lpstr>
      <vt:lpstr>How can we live an abundant life?  .</vt:lpstr>
      <vt:lpstr>Abundant life has a pattern of serving and suffering</vt:lpstr>
      <vt:lpstr>Abundant life has a pattern of serving and suffering</vt:lpstr>
      <vt:lpstr>Abundant life has a pattern of serving and suffering</vt:lpstr>
      <vt:lpstr>Abundant life has a pattern of serving and suffering</vt:lpstr>
      <vt:lpstr>Abundant life has a pattern of serving and suffering</vt:lpstr>
      <vt:lpstr>Abundant life has a pattern of serving and suffering</vt:lpstr>
      <vt:lpstr>Abundant life has a pattern of serving and suffering</vt:lpstr>
      <vt:lpstr>Abundant life has a pattern of serving and suffering</vt:lpstr>
      <vt:lpstr>Abundant life has a pattern of serving and suffering</vt:lpstr>
      <vt:lpstr>Abundant life has a pattern of serving and suffering</vt:lpstr>
      <vt:lpstr>Abundant life has a pattern of serving and suffering</vt:lpstr>
      <vt:lpstr>Abundant life has a pattern of serving and suffering</vt:lpstr>
      <vt:lpstr>Abundant life has a pattern of serving and suffering</vt:lpstr>
      <vt:lpstr>Abundant life has a pattern of serving and suffering</vt:lpstr>
      <vt:lpstr>Abundant life has a pattern of serving and suffering</vt:lpstr>
      <vt:lpstr>Abundant life has a pattern of serving and suffering</vt:lpstr>
      <vt:lpstr>Abundant life has a pattern of serving and suffering</vt:lpstr>
      <vt:lpstr>Abundant life has a pattern of serving and suffering</vt:lpstr>
      <vt:lpstr>Abundant life has a pattern of serving and suffering</vt:lpstr>
      <vt:lpstr>Abundant life has a pattern of serving and suffering</vt:lpstr>
      <vt:lpstr>Abundant life has a pattern of serving and suffering</vt:lpstr>
      <vt:lpstr>Abundant life has a pattern of serving and suffering</vt:lpstr>
      <vt:lpstr>Abundant life has a pattern of serving and suffering</vt:lpstr>
      <vt:lpstr>Abundant life comes from understanding true stewardship</vt:lpstr>
      <vt:lpstr>Abundant life comes from understanding true stewardship</vt:lpstr>
      <vt:lpstr>Abundant life comes from understanding true stewardship</vt:lpstr>
      <vt:lpstr>Abundant life comes from understanding true stewardship</vt:lpstr>
      <vt:lpstr>Abundant life comes from understanding true stewardship</vt:lpstr>
      <vt:lpstr>Abundant life comes from understanding true stewardship</vt:lpstr>
      <vt:lpstr>Abundant life comes from understanding true stewardship</vt:lpstr>
      <vt:lpstr>Abundant life comes from understanding true stewardship</vt:lpstr>
      <vt:lpstr>Abundant life comes from understanding true stewardship</vt:lpstr>
      <vt:lpstr>Abundant life comes from understanding true stewardship</vt:lpstr>
      <vt:lpstr>Abundant life comes from understanding true stewardship</vt:lpstr>
      <vt:lpstr>Abundant life comes from understanding true stewardship</vt:lpstr>
      <vt:lpstr>Abundant life comes from understanding true stewardship</vt:lpstr>
      <vt:lpstr>Abundant life comes from understanding true stewardship</vt:lpstr>
      <vt:lpstr>Abundant life comes from understanding true stewardship</vt:lpstr>
      <vt:lpstr>Abundant life comes from understanding true stewardship</vt:lpstr>
      <vt:lpstr>Abundant life comes from understanding true stewardship</vt:lpstr>
      <vt:lpstr>Abundant life comes from understanding true stewardship</vt:lpstr>
      <vt:lpstr>It is time for each of us to step up as stewards</vt:lpstr>
      <vt:lpstr>It is time for each of us to step up as stewards</vt:lpstr>
      <vt:lpstr>It is time for each of us to step up as stewards</vt:lpstr>
      <vt:lpstr>It is time for each of us to step up as stewards</vt:lpstr>
      <vt:lpstr>It is time for each of us to step up as stewards</vt:lpstr>
      <vt:lpstr>It is time for each of us to step up as stewards</vt:lpstr>
      <vt:lpstr>It is time for each of us to step up as stewards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Larry Rouse</dc:creator>
  <cp:lastModifiedBy>13347</cp:lastModifiedBy>
  <cp:revision>181</cp:revision>
  <dcterms:created xsi:type="dcterms:W3CDTF">2011-01-22T21:17:58Z</dcterms:created>
  <dcterms:modified xsi:type="dcterms:W3CDTF">2020-07-26T13:12:20Z</dcterms:modified>
</cp:coreProperties>
</file>