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4" r:id="rId3"/>
    <p:sldId id="267" r:id="rId4"/>
    <p:sldId id="262" r:id="rId5"/>
    <p:sldId id="280" r:id="rId6"/>
    <p:sldId id="277"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5376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52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02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037700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87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940808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28262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4104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6992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86249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3B299-450F-4220-B31C-93AEB1687C26}"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391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3B299-450F-4220-B31C-93AEB1687C26}"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0043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3B299-450F-4220-B31C-93AEB1687C26}"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81848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3B299-450F-4220-B31C-93AEB1687C26}"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59467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859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1602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3B299-450F-4220-B31C-93AEB1687C26}" type="datetimeFigureOut">
              <a:rPr lang="en-US" smtClean="0"/>
              <a:t>11/28/2020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C9C9FE-18C7-4006-8048-DCC5C350D607}" type="slidenum">
              <a:rPr lang="en-US" smtClean="0"/>
              <a:t>‹#›</a:t>
            </a:fld>
            <a:endParaRPr lang="en-US"/>
          </a:p>
        </p:txBody>
      </p:sp>
    </p:spTree>
    <p:extLst>
      <p:ext uri="{BB962C8B-B14F-4D97-AF65-F5344CB8AC3E}">
        <p14:creationId xmlns:p14="http://schemas.microsoft.com/office/powerpoint/2010/main" val="31995629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B18-3501-4C35-85EC-2959460004F3}"/>
              </a:ext>
            </a:extLst>
          </p:cNvPr>
          <p:cNvSpPr>
            <a:spLocks noGrp="1"/>
          </p:cNvSpPr>
          <p:nvPr>
            <p:ph type="ctrTitle"/>
          </p:nvPr>
        </p:nvSpPr>
        <p:spPr>
          <a:xfrm>
            <a:off x="-16933" y="2404534"/>
            <a:ext cx="7766936" cy="1646302"/>
          </a:xfrm>
        </p:spPr>
        <p:txBody>
          <a:bodyPr>
            <a:normAutofit/>
          </a:bodyPr>
          <a:lstStyle/>
          <a:p>
            <a:r>
              <a:rPr lang="en-US" dirty="0"/>
              <a:t>Psalms</a:t>
            </a:r>
          </a:p>
        </p:txBody>
      </p:sp>
      <p:sp>
        <p:nvSpPr>
          <p:cNvPr id="3" name="Subtitle 2">
            <a:extLst>
              <a:ext uri="{FF2B5EF4-FFF2-40B4-BE49-F238E27FC236}">
                <a16:creationId xmlns:a16="http://schemas.microsoft.com/office/drawing/2014/main" id="{F3EDCE5F-2A20-4627-BEC3-AE84A5D6FB4B}"/>
              </a:ext>
            </a:extLst>
          </p:cNvPr>
          <p:cNvSpPr>
            <a:spLocks noGrp="1"/>
          </p:cNvSpPr>
          <p:nvPr>
            <p:ph type="subTitle" idx="1"/>
          </p:nvPr>
        </p:nvSpPr>
        <p:spPr>
          <a:xfrm>
            <a:off x="-16933" y="4050834"/>
            <a:ext cx="7766936" cy="1096899"/>
          </a:xfrm>
        </p:spPr>
        <p:txBody>
          <a:bodyPr>
            <a:normAutofit/>
          </a:bodyPr>
          <a:lstStyle/>
          <a:p>
            <a:r>
              <a:rPr lang="en-US" dirty="0">
                <a:solidFill>
                  <a:schemeClr val="tx1"/>
                </a:solidFill>
              </a:rPr>
              <a:t>Book 4</a:t>
            </a:r>
          </a:p>
        </p:txBody>
      </p:sp>
    </p:spTree>
    <p:extLst>
      <p:ext uri="{BB962C8B-B14F-4D97-AF65-F5344CB8AC3E}">
        <p14:creationId xmlns:p14="http://schemas.microsoft.com/office/powerpoint/2010/main" val="33014724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74643" y="251791"/>
            <a:ext cx="6875358" cy="1320800"/>
          </a:xfrm>
        </p:spPr>
        <p:txBody>
          <a:bodyPr/>
          <a:lstStyle/>
          <a:p>
            <a:r>
              <a:rPr lang="en-US" dirty="0">
                <a:solidFill>
                  <a:schemeClr val="accent2">
                    <a:lumMod val="50000"/>
                  </a:schemeClr>
                </a:solidFill>
              </a:rPr>
              <a:t>Arrangement of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556591" y="1364974"/>
            <a:ext cx="7712766" cy="5241235"/>
          </a:xfrm>
        </p:spPr>
        <p:txBody>
          <a:bodyPr>
            <a:normAutofit/>
          </a:bodyPr>
          <a:lstStyle/>
          <a:p>
            <a:r>
              <a:rPr lang="en-US" dirty="0"/>
              <a:t>The Psalms were originally collected into 5 “books” according to the material found in them</a:t>
            </a:r>
          </a:p>
          <a:p>
            <a:r>
              <a:rPr lang="en-US" dirty="0"/>
              <a:t>Book I (Psalm 1 &amp; 2, 3 – 41) </a:t>
            </a:r>
          </a:p>
          <a:p>
            <a:pPr marL="0" indent="0">
              <a:buNone/>
            </a:pPr>
            <a:endParaRPr lang="en-US" dirty="0"/>
          </a:p>
          <a:p>
            <a:r>
              <a:rPr lang="en-US" dirty="0"/>
              <a:t>Book II (Psalm 42 – 72)</a:t>
            </a:r>
          </a:p>
          <a:p>
            <a:endParaRPr lang="en-US" dirty="0"/>
          </a:p>
          <a:p>
            <a:r>
              <a:rPr lang="en-US" dirty="0"/>
              <a:t>Book III (Psalm 73 – 89)</a:t>
            </a:r>
          </a:p>
          <a:p>
            <a:endParaRPr lang="en-US" dirty="0"/>
          </a:p>
          <a:p>
            <a:r>
              <a:rPr lang="en-US" b="1" dirty="0"/>
              <a:t>Book IV (Psalm 90 – 106) - tonight</a:t>
            </a:r>
          </a:p>
          <a:p>
            <a:endParaRPr lang="en-US" dirty="0"/>
          </a:p>
          <a:p>
            <a:r>
              <a:rPr lang="en-US" dirty="0"/>
              <a:t>Book V (Psalm 107 – 150)</a:t>
            </a:r>
          </a:p>
        </p:txBody>
      </p:sp>
    </p:spTree>
    <p:extLst>
      <p:ext uri="{BB962C8B-B14F-4D97-AF65-F5344CB8AC3E}">
        <p14:creationId xmlns:p14="http://schemas.microsoft.com/office/powerpoint/2010/main" val="105066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538512" y="145773"/>
            <a:ext cx="6066975" cy="1320800"/>
          </a:xfrm>
        </p:spPr>
        <p:txBody>
          <a:bodyPr/>
          <a:lstStyle/>
          <a:p>
            <a:r>
              <a:rPr lang="en-US" dirty="0">
                <a:solidFill>
                  <a:schemeClr val="accent2">
                    <a:lumMod val="50000"/>
                  </a:schemeClr>
                </a:solidFill>
              </a:rPr>
              <a:t>Psalms Book 1 Summary</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92765" y="901148"/>
            <a:ext cx="9051235" cy="5956852"/>
          </a:xfrm>
        </p:spPr>
        <p:txBody>
          <a:bodyPr>
            <a:normAutofit/>
          </a:bodyPr>
          <a:lstStyle/>
          <a:p>
            <a:r>
              <a:rPr lang="en-US" b="1" dirty="0"/>
              <a:t>Psalm 100:1 “Make a joyful noise to the Lord, all the earth!”</a:t>
            </a:r>
          </a:p>
          <a:p>
            <a:r>
              <a:rPr lang="en-US" b="1" dirty="0"/>
              <a:t>Psalm 101:5b “Whoever has a haughty look and </a:t>
            </a:r>
          </a:p>
          <a:p>
            <a:pPr marL="0" indent="0">
              <a:buNone/>
            </a:pPr>
            <a:r>
              <a:rPr lang="en-US" b="1" dirty="0"/>
              <a:t>                   an arrogant heart I will not endure.”</a:t>
            </a:r>
          </a:p>
          <a:p>
            <a:r>
              <a:rPr lang="en-US" b="1" dirty="0"/>
              <a:t>Psalm 102:1 “Hear my prayer, O Lord; let my cry come to You!”</a:t>
            </a:r>
          </a:p>
          <a:p>
            <a:r>
              <a:rPr lang="en-US" b="1" dirty="0"/>
              <a:t>Psalm 103:11 “For as high as the heavens are above the earth, </a:t>
            </a:r>
          </a:p>
          <a:p>
            <a:pPr marL="0" indent="0">
              <a:buNone/>
            </a:pPr>
            <a:r>
              <a:rPr lang="en-US" b="1" dirty="0"/>
              <a:t>                    so great is His steadfast love toward those who fear Him””</a:t>
            </a:r>
          </a:p>
          <a:p>
            <a:r>
              <a:rPr lang="en-US" b="1" dirty="0"/>
              <a:t>Psalm 104:28 “When you give it to them, they gather it up; </a:t>
            </a:r>
          </a:p>
          <a:p>
            <a:pPr marL="0" indent="0">
              <a:buNone/>
            </a:pPr>
            <a:r>
              <a:rPr lang="en-US" b="1" dirty="0"/>
              <a:t>                    when You open Your hand, they are filled with good things.”</a:t>
            </a:r>
          </a:p>
          <a:p>
            <a:r>
              <a:rPr lang="en-US" b="1" dirty="0"/>
              <a:t>Psalm 105:5 “Remember the wondrous works that He has done, </a:t>
            </a:r>
          </a:p>
          <a:p>
            <a:pPr marL="0" indent="0">
              <a:buNone/>
            </a:pPr>
            <a:r>
              <a:rPr lang="en-US" b="1" dirty="0"/>
              <a:t>                    His miracles, and the judgements He uttered”</a:t>
            </a:r>
          </a:p>
          <a:p>
            <a:r>
              <a:rPr lang="en-US" b="1" dirty="0"/>
              <a:t>Psalm 106:13 “But they soon forgot His works; </a:t>
            </a:r>
          </a:p>
          <a:p>
            <a:pPr marL="0" indent="0">
              <a:buNone/>
            </a:pPr>
            <a:r>
              <a:rPr lang="en-US" b="1" dirty="0"/>
              <a:t>                    they did not wait for His counsel.”</a:t>
            </a:r>
            <a:endParaRPr lang="en-US" dirty="0"/>
          </a:p>
        </p:txBody>
      </p:sp>
    </p:spTree>
    <p:extLst>
      <p:ext uri="{BB962C8B-B14F-4D97-AF65-F5344CB8AC3E}">
        <p14:creationId xmlns:p14="http://schemas.microsoft.com/office/powerpoint/2010/main" val="337360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1D2624-27C4-4094-9927-AC95347E0844}"/>
              </a:ext>
            </a:extLst>
          </p:cNvPr>
          <p:cNvSpPr txBox="1"/>
          <p:nvPr/>
        </p:nvSpPr>
        <p:spPr>
          <a:xfrm>
            <a:off x="185530" y="145774"/>
            <a:ext cx="8666922" cy="1200329"/>
          </a:xfrm>
          <a:prstGeom prst="rect">
            <a:avLst/>
          </a:prstGeom>
          <a:noFill/>
        </p:spPr>
        <p:txBody>
          <a:bodyPr wrap="square" rtlCol="0">
            <a:spAutoFit/>
          </a:bodyPr>
          <a:lstStyle/>
          <a:p>
            <a:r>
              <a:rPr lang="en-US" b="1" i="0" dirty="0">
                <a:effectLst/>
                <a:latin typeface="Helvetica Neue"/>
              </a:rPr>
              <a:t>Book IV is made up primarily of anonymous poems with only three naming their author: two by David and one by Moses. It responds to Book II by reminding us that God is still in control. Psalm 93, 97 and 99 all begin by reminding us that "the Lord Reigns".</a:t>
            </a:r>
            <a:endParaRPr lang="en-US" b="1" dirty="0"/>
          </a:p>
        </p:txBody>
      </p:sp>
      <p:pic>
        <p:nvPicPr>
          <p:cNvPr id="5" name="Picture 4" descr="Text&#10;&#10;Description automatically generated">
            <a:extLst>
              <a:ext uri="{FF2B5EF4-FFF2-40B4-BE49-F238E27FC236}">
                <a16:creationId xmlns:a16="http://schemas.microsoft.com/office/drawing/2014/main" id="{6CD4EEBA-F1F0-4C82-B5B4-88B1D2CD37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226" y="1484243"/>
            <a:ext cx="6400800" cy="5373756"/>
          </a:xfrm>
          <a:prstGeom prst="rect">
            <a:avLst/>
          </a:prstGeom>
        </p:spPr>
      </p:pic>
    </p:spTree>
    <p:extLst>
      <p:ext uri="{BB962C8B-B14F-4D97-AF65-F5344CB8AC3E}">
        <p14:creationId xmlns:p14="http://schemas.microsoft.com/office/powerpoint/2010/main" val="276378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34887" y="251791"/>
            <a:ext cx="6915113" cy="1320800"/>
          </a:xfrm>
        </p:spPr>
        <p:txBody>
          <a:bodyPr/>
          <a:lstStyle/>
          <a:p>
            <a:pPr algn="ctr"/>
            <a:r>
              <a:rPr lang="en-US" dirty="0">
                <a:solidFill>
                  <a:schemeClr val="accent2">
                    <a:lumMod val="50000"/>
                  </a:schemeClr>
                </a:solidFill>
              </a:rPr>
              <a:t>Psalm 105\106</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912191"/>
            <a:ext cx="8726555" cy="2516809"/>
          </a:xfrm>
        </p:spPr>
        <p:txBody>
          <a:bodyPr>
            <a:normAutofit/>
          </a:bodyPr>
          <a:lstStyle/>
          <a:p>
            <a:pPr marL="0" indent="0">
              <a:buNone/>
            </a:pPr>
            <a:endParaRPr lang="en-US" dirty="0"/>
          </a:p>
          <a:p>
            <a:r>
              <a:rPr lang="en-US" b="1" dirty="0"/>
              <a:t>Two sides of the same coin</a:t>
            </a:r>
          </a:p>
          <a:p>
            <a:r>
              <a:rPr lang="en-US" b="1" dirty="0"/>
              <a:t>Psalm 105 highlights God’s faithfulness</a:t>
            </a:r>
          </a:p>
          <a:p>
            <a:r>
              <a:rPr lang="en-US" b="1" dirty="0"/>
              <a:t>Psalm 106 shows the sins of the people</a:t>
            </a:r>
          </a:p>
          <a:p>
            <a:r>
              <a:rPr lang="en-US" b="1" dirty="0"/>
              <a:t>Historical view of Israel over time</a:t>
            </a:r>
          </a:p>
        </p:txBody>
      </p:sp>
      <p:graphicFrame>
        <p:nvGraphicFramePr>
          <p:cNvPr id="7" name="Table 7">
            <a:extLst>
              <a:ext uri="{FF2B5EF4-FFF2-40B4-BE49-F238E27FC236}">
                <a16:creationId xmlns:a16="http://schemas.microsoft.com/office/drawing/2014/main" id="{B90058BA-321C-4BDC-95CD-D6BDA9B41E42}"/>
              </a:ext>
            </a:extLst>
          </p:cNvPr>
          <p:cNvGraphicFramePr>
            <a:graphicFrameLocks noGrp="1"/>
          </p:cNvGraphicFramePr>
          <p:nvPr>
            <p:extLst>
              <p:ext uri="{D42A27DB-BD31-4B8C-83A1-F6EECF244321}">
                <p14:modId xmlns:p14="http://schemas.microsoft.com/office/powerpoint/2010/main" val="477744857"/>
              </p:ext>
            </p:extLst>
          </p:nvPr>
        </p:nvGraphicFramePr>
        <p:xfrm>
          <a:off x="834887" y="3759217"/>
          <a:ext cx="7673010" cy="2846992"/>
        </p:xfrm>
        <a:graphic>
          <a:graphicData uri="http://schemas.openxmlformats.org/drawingml/2006/table">
            <a:tbl>
              <a:tblPr firstRow="1" bandRow="1">
                <a:tableStyleId>{5C22544A-7EE6-4342-B048-85BDC9FD1C3A}</a:tableStyleId>
              </a:tblPr>
              <a:tblGrid>
                <a:gridCol w="2107096">
                  <a:extLst>
                    <a:ext uri="{9D8B030D-6E8A-4147-A177-3AD203B41FA5}">
                      <a16:colId xmlns:a16="http://schemas.microsoft.com/office/drawing/2014/main" val="814241952"/>
                    </a:ext>
                  </a:extLst>
                </a:gridCol>
                <a:gridCol w="3458817">
                  <a:extLst>
                    <a:ext uri="{9D8B030D-6E8A-4147-A177-3AD203B41FA5}">
                      <a16:colId xmlns:a16="http://schemas.microsoft.com/office/drawing/2014/main" val="2903863657"/>
                    </a:ext>
                  </a:extLst>
                </a:gridCol>
                <a:gridCol w="2107097">
                  <a:extLst>
                    <a:ext uri="{9D8B030D-6E8A-4147-A177-3AD203B41FA5}">
                      <a16:colId xmlns:a16="http://schemas.microsoft.com/office/drawing/2014/main" val="11400214"/>
                    </a:ext>
                  </a:extLst>
                </a:gridCol>
              </a:tblGrid>
              <a:tr h="361613">
                <a:tc>
                  <a:txBody>
                    <a:bodyPr/>
                    <a:lstStyle/>
                    <a:p>
                      <a:pPr algn="ctr"/>
                      <a:r>
                        <a:rPr lang="en-US" dirty="0"/>
                        <a:t>Psalm 105</a:t>
                      </a:r>
                    </a:p>
                  </a:txBody>
                  <a:tcPr/>
                </a:tc>
                <a:tc>
                  <a:txBody>
                    <a:bodyPr/>
                    <a:lstStyle/>
                    <a:p>
                      <a:pPr algn="ctr"/>
                      <a:endParaRPr lang="en-US" dirty="0"/>
                    </a:p>
                  </a:txBody>
                  <a:tcPr/>
                </a:tc>
                <a:tc>
                  <a:txBody>
                    <a:bodyPr/>
                    <a:lstStyle/>
                    <a:p>
                      <a:pPr algn="ctr"/>
                      <a:r>
                        <a:rPr lang="en-US" dirty="0"/>
                        <a:t>Psalm 106</a:t>
                      </a:r>
                    </a:p>
                  </a:txBody>
                  <a:tcPr/>
                </a:tc>
                <a:extLst>
                  <a:ext uri="{0D108BD9-81ED-4DB2-BD59-A6C34878D82A}">
                    <a16:rowId xmlns:a16="http://schemas.microsoft.com/office/drawing/2014/main" val="3165283365"/>
                  </a:ext>
                </a:extLst>
              </a:tr>
              <a:tr h="499147">
                <a:tc>
                  <a:txBody>
                    <a:bodyPr/>
                    <a:lstStyle/>
                    <a:p>
                      <a:pPr algn="ctr"/>
                      <a:r>
                        <a:rPr lang="en-US" dirty="0"/>
                        <a:t>8-25</a:t>
                      </a:r>
                    </a:p>
                  </a:txBody>
                  <a:tcPr/>
                </a:tc>
                <a:tc>
                  <a:txBody>
                    <a:bodyPr/>
                    <a:lstStyle/>
                    <a:p>
                      <a:pPr algn="ctr"/>
                      <a:r>
                        <a:rPr lang="en-US" dirty="0"/>
                        <a:t>Patriarchs – Providence</a:t>
                      </a:r>
                    </a:p>
                  </a:txBody>
                  <a:tcPr/>
                </a:tc>
                <a:tc>
                  <a:txBody>
                    <a:bodyPr/>
                    <a:lstStyle/>
                    <a:p>
                      <a:pPr algn="ctr"/>
                      <a:endParaRPr lang="en-US" dirty="0"/>
                    </a:p>
                  </a:txBody>
                  <a:tcPr/>
                </a:tc>
                <a:extLst>
                  <a:ext uri="{0D108BD9-81ED-4DB2-BD59-A6C34878D82A}">
                    <a16:rowId xmlns:a16="http://schemas.microsoft.com/office/drawing/2014/main" val="3464785026"/>
                  </a:ext>
                </a:extLst>
              </a:tr>
              <a:tr h="499147">
                <a:tc>
                  <a:txBody>
                    <a:bodyPr/>
                    <a:lstStyle/>
                    <a:p>
                      <a:pPr algn="ctr"/>
                      <a:r>
                        <a:rPr lang="en-US" dirty="0"/>
                        <a:t>26-38</a:t>
                      </a:r>
                    </a:p>
                  </a:txBody>
                  <a:tcPr/>
                </a:tc>
                <a:tc>
                  <a:txBody>
                    <a:bodyPr/>
                    <a:lstStyle/>
                    <a:p>
                      <a:pPr algn="ctr"/>
                      <a:r>
                        <a:rPr lang="en-US" dirty="0"/>
                        <a:t>Departure from Egypt</a:t>
                      </a:r>
                    </a:p>
                  </a:txBody>
                  <a:tcPr/>
                </a:tc>
                <a:tc>
                  <a:txBody>
                    <a:bodyPr/>
                    <a:lstStyle/>
                    <a:p>
                      <a:pPr algn="ctr"/>
                      <a:r>
                        <a:rPr lang="en-US" dirty="0"/>
                        <a:t>7-12</a:t>
                      </a:r>
                    </a:p>
                  </a:txBody>
                  <a:tcPr/>
                </a:tc>
                <a:extLst>
                  <a:ext uri="{0D108BD9-81ED-4DB2-BD59-A6C34878D82A}">
                    <a16:rowId xmlns:a16="http://schemas.microsoft.com/office/drawing/2014/main" val="2351125324"/>
                  </a:ext>
                </a:extLst>
              </a:tr>
              <a:tr h="499147">
                <a:tc>
                  <a:txBody>
                    <a:bodyPr/>
                    <a:lstStyle/>
                    <a:p>
                      <a:pPr algn="ctr"/>
                      <a:r>
                        <a:rPr lang="en-US" dirty="0"/>
                        <a:t>39-42</a:t>
                      </a:r>
                    </a:p>
                  </a:txBody>
                  <a:tcPr/>
                </a:tc>
                <a:tc>
                  <a:txBody>
                    <a:bodyPr/>
                    <a:lstStyle/>
                    <a:p>
                      <a:pPr algn="ctr"/>
                      <a:r>
                        <a:rPr lang="en-US" dirty="0"/>
                        <a:t>Wilderness</a:t>
                      </a:r>
                    </a:p>
                  </a:txBody>
                  <a:tcPr/>
                </a:tc>
                <a:tc>
                  <a:txBody>
                    <a:bodyPr/>
                    <a:lstStyle/>
                    <a:p>
                      <a:pPr algn="ctr"/>
                      <a:r>
                        <a:rPr lang="en-US" dirty="0"/>
                        <a:t>13-33</a:t>
                      </a:r>
                    </a:p>
                  </a:txBody>
                  <a:tcPr/>
                </a:tc>
                <a:extLst>
                  <a:ext uri="{0D108BD9-81ED-4DB2-BD59-A6C34878D82A}">
                    <a16:rowId xmlns:a16="http://schemas.microsoft.com/office/drawing/2014/main" val="635961320"/>
                  </a:ext>
                </a:extLst>
              </a:tr>
              <a:tr h="484644">
                <a:tc>
                  <a:txBody>
                    <a:bodyPr/>
                    <a:lstStyle/>
                    <a:p>
                      <a:pPr algn="ctr"/>
                      <a:r>
                        <a:rPr lang="en-US" dirty="0"/>
                        <a:t>43-45</a:t>
                      </a:r>
                    </a:p>
                  </a:txBody>
                  <a:tcPr/>
                </a:tc>
                <a:tc>
                  <a:txBody>
                    <a:bodyPr/>
                    <a:lstStyle/>
                    <a:p>
                      <a:pPr algn="ctr"/>
                      <a:r>
                        <a:rPr lang="en-US" dirty="0"/>
                        <a:t>Promised Land</a:t>
                      </a:r>
                    </a:p>
                  </a:txBody>
                  <a:tcPr/>
                </a:tc>
                <a:tc>
                  <a:txBody>
                    <a:bodyPr/>
                    <a:lstStyle/>
                    <a:p>
                      <a:pPr algn="ctr"/>
                      <a:r>
                        <a:rPr lang="en-US" dirty="0"/>
                        <a:t>34-43</a:t>
                      </a:r>
                    </a:p>
                  </a:txBody>
                  <a:tcPr/>
                </a:tc>
                <a:extLst>
                  <a:ext uri="{0D108BD9-81ED-4DB2-BD59-A6C34878D82A}">
                    <a16:rowId xmlns:a16="http://schemas.microsoft.com/office/drawing/2014/main" val="2828920754"/>
                  </a:ext>
                </a:extLst>
              </a:tr>
              <a:tr h="499147">
                <a:tc>
                  <a:txBody>
                    <a:bodyPr/>
                    <a:lstStyle/>
                    <a:p>
                      <a:pPr algn="ctr"/>
                      <a:endParaRPr lang="en-US"/>
                    </a:p>
                  </a:txBody>
                  <a:tcPr/>
                </a:tc>
                <a:tc>
                  <a:txBody>
                    <a:bodyPr/>
                    <a:lstStyle/>
                    <a:p>
                      <a:pPr algn="ctr"/>
                      <a:r>
                        <a:rPr lang="en-US" dirty="0"/>
                        <a:t>God’s Love &amp; Mercy</a:t>
                      </a:r>
                    </a:p>
                  </a:txBody>
                  <a:tcPr/>
                </a:tc>
                <a:tc>
                  <a:txBody>
                    <a:bodyPr/>
                    <a:lstStyle/>
                    <a:p>
                      <a:pPr algn="ctr"/>
                      <a:r>
                        <a:rPr lang="en-US" dirty="0"/>
                        <a:t>44-48</a:t>
                      </a:r>
                    </a:p>
                  </a:txBody>
                  <a:tcPr/>
                </a:tc>
                <a:extLst>
                  <a:ext uri="{0D108BD9-81ED-4DB2-BD59-A6C34878D82A}">
                    <a16:rowId xmlns:a16="http://schemas.microsoft.com/office/drawing/2014/main" val="4291165599"/>
                  </a:ext>
                </a:extLst>
              </a:tr>
            </a:tbl>
          </a:graphicData>
        </a:graphic>
      </p:graphicFrame>
    </p:spTree>
    <p:extLst>
      <p:ext uri="{BB962C8B-B14F-4D97-AF65-F5344CB8AC3E}">
        <p14:creationId xmlns:p14="http://schemas.microsoft.com/office/powerpoint/2010/main" val="97862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34887" y="251791"/>
            <a:ext cx="6915113" cy="1320800"/>
          </a:xfrm>
        </p:spPr>
        <p:txBody>
          <a:bodyPr/>
          <a:lstStyle/>
          <a:p>
            <a:pPr algn="ctr"/>
            <a:r>
              <a:rPr lang="en-US" dirty="0">
                <a:solidFill>
                  <a:schemeClr val="accent2">
                    <a:lumMod val="50000"/>
                  </a:schemeClr>
                </a:solidFill>
              </a:rPr>
              <a:t>The Enthronement Psalms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912191"/>
            <a:ext cx="8726555" cy="5294244"/>
          </a:xfrm>
        </p:spPr>
        <p:txBody>
          <a:bodyPr>
            <a:normAutofit/>
          </a:bodyPr>
          <a:lstStyle/>
          <a:p>
            <a:pPr marL="0" indent="0">
              <a:buNone/>
            </a:pPr>
            <a:endParaRPr lang="en-US" dirty="0"/>
          </a:p>
          <a:p>
            <a:r>
              <a:rPr lang="en-US" dirty="0"/>
              <a:t>Psalms 93, 95-99 (94 included in some lists and not others)</a:t>
            </a:r>
          </a:p>
          <a:p>
            <a:r>
              <a:rPr lang="en-US" dirty="0"/>
              <a:t>Focus on God’s eternal Kingship</a:t>
            </a:r>
          </a:p>
          <a:p>
            <a:r>
              <a:rPr lang="en-US" dirty="0"/>
              <a:t>The previous grouping of Psalms (Book III) dealt with the crisis of Babylonian captivity, doubts about Israel’s core</a:t>
            </a:r>
          </a:p>
          <a:p>
            <a:r>
              <a:rPr lang="en-US" dirty="0"/>
              <a:t>These remind an with doubts that God is in control</a:t>
            </a:r>
          </a:p>
          <a:p>
            <a:r>
              <a:rPr lang="en-US" dirty="0"/>
              <a:t>Psalm 95:3 </a:t>
            </a:r>
            <a:r>
              <a:rPr lang="en-US" b="1" dirty="0"/>
              <a:t>“For the Lord is a great God, and a great King above all gods”</a:t>
            </a:r>
          </a:p>
        </p:txBody>
      </p:sp>
      <p:pic>
        <p:nvPicPr>
          <p:cNvPr id="5" name="Picture 4" descr="A picture containing text, nature, cloud, night sky&#10;&#10;Description automatically generated">
            <a:extLst>
              <a:ext uri="{FF2B5EF4-FFF2-40B4-BE49-F238E27FC236}">
                <a16:creationId xmlns:a16="http://schemas.microsoft.com/office/drawing/2014/main" id="{A6D46139-66AF-4881-8361-598755E830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445" y="3840923"/>
            <a:ext cx="5134080" cy="2720146"/>
          </a:xfrm>
          <a:prstGeom prst="rect">
            <a:avLst/>
          </a:prstGeom>
        </p:spPr>
      </p:pic>
    </p:spTree>
    <p:extLst>
      <p:ext uri="{BB962C8B-B14F-4D97-AF65-F5344CB8AC3E}">
        <p14:creationId xmlns:p14="http://schemas.microsoft.com/office/powerpoint/2010/main" val="32778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755374" y="251791"/>
            <a:ext cx="6915113" cy="1320800"/>
          </a:xfrm>
        </p:spPr>
        <p:txBody>
          <a:bodyPr/>
          <a:lstStyle/>
          <a:p>
            <a:pPr algn="ctr"/>
            <a:r>
              <a:rPr lang="en-US" dirty="0">
                <a:solidFill>
                  <a:schemeClr val="accent2">
                    <a:lumMod val="50000"/>
                  </a:schemeClr>
                </a:solidFill>
              </a:rPr>
              <a:t>Psalm 103</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912191"/>
            <a:ext cx="8726555" cy="5294244"/>
          </a:xfrm>
        </p:spPr>
        <p:txBody>
          <a:bodyPr>
            <a:normAutofit/>
          </a:bodyPr>
          <a:lstStyle/>
          <a:p>
            <a:pPr marL="0" indent="0">
              <a:buNone/>
            </a:pPr>
            <a:endParaRPr lang="en-US" dirty="0"/>
          </a:p>
          <a:p>
            <a:r>
              <a:rPr lang="en-US" dirty="0"/>
              <a:t>Beautiful Psalm of nothing but praise</a:t>
            </a:r>
          </a:p>
          <a:p>
            <a:r>
              <a:rPr lang="en-US" b="1" dirty="0"/>
              <a:t>Call to Praise God (1-2)</a:t>
            </a:r>
          </a:p>
          <a:p>
            <a:r>
              <a:rPr lang="en-US" b="1" dirty="0"/>
              <a:t>Benefits of God’s favor (3-5)</a:t>
            </a:r>
          </a:p>
          <a:p>
            <a:r>
              <a:rPr lang="en-US" b="1" dirty="0"/>
              <a:t>God’s nature toward His people (6-18)</a:t>
            </a:r>
          </a:p>
          <a:p>
            <a:r>
              <a:rPr lang="en-US" b="1" dirty="0"/>
              <a:t>The Lord Rules (19)</a:t>
            </a:r>
          </a:p>
          <a:p>
            <a:r>
              <a:rPr lang="en-US" b="1" dirty="0"/>
              <a:t>Seeking all Bless God (20-22)</a:t>
            </a:r>
          </a:p>
        </p:txBody>
      </p:sp>
      <p:pic>
        <p:nvPicPr>
          <p:cNvPr id="5" name="Picture 4" descr="Text&#10;&#10;Description automatically generated">
            <a:extLst>
              <a:ext uri="{FF2B5EF4-FFF2-40B4-BE49-F238E27FC236}">
                <a16:creationId xmlns:a16="http://schemas.microsoft.com/office/drawing/2014/main" id="{493596B4-0889-406B-B0DE-1681412B2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6761" y="4312480"/>
            <a:ext cx="5949794" cy="2293729"/>
          </a:xfrm>
          <a:prstGeom prst="rect">
            <a:avLst/>
          </a:prstGeom>
        </p:spPr>
      </p:pic>
    </p:spTree>
    <p:extLst>
      <p:ext uri="{BB962C8B-B14F-4D97-AF65-F5344CB8AC3E}">
        <p14:creationId xmlns:p14="http://schemas.microsoft.com/office/powerpoint/2010/main" val="27458760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11119</TotalTime>
  <Words>444</Words>
  <Application>Microsoft Office PowerPoint</Application>
  <PresentationFormat>On-screen Show (4:3)</PresentationFormat>
  <Paragraphs>63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Helvetica Neue</vt:lpstr>
      <vt:lpstr>Trebuchet MS</vt:lpstr>
      <vt:lpstr>Wingdings 3</vt:lpstr>
      <vt:lpstr>Facet</vt:lpstr>
      <vt:lpstr>Psalms</vt:lpstr>
      <vt:lpstr>Arrangement of the Psalms</vt:lpstr>
      <vt:lpstr>Psalms Book 1 Summary</vt:lpstr>
      <vt:lpstr>PowerPoint Presentation</vt:lpstr>
      <vt:lpstr>Psalm 105\106</vt:lpstr>
      <vt:lpstr>The Enthronement Psalms  </vt:lpstr>
      <vt:lpstr>Psalm 103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dc:title>
  <dc:creator>Matt Hall</dc:creator>
  <cp:lastModifiedBy>Matt Hall</cp:lastModifiedBy>
  <cp:revision>126</cp:revision>
  <dcterms:created xsi:type="dcterms:W3CDTF">2020-10-04T02:31:39Z</dcterms:created>
  <dcterms:modified xsi:type="dcterms:W3CDTF">2020-11-29T22:44:32Z</dcterms:modified>
</cp:coreProperties>
</file>