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4" r:id="rId3"/>
    <p:sldId id="262" r:id="rId4"/>
    <p:sldId id="281" r:id="rId5"/>
    <p:sldId id="267" r:id="rId6"/>
    <p:sldId id="279" r:id="rId7"/>
    <p:sldId id="280" r:id="rId8"/>
    <p:sldId id="282" r:id="rId9"/>
    <p:sldId id="260" r:id="rId10"/>
    <p:sldId id="284" r:id="rId11"/>
    <p:sldId id="285" r:id="rId12"/>
    <p:sldId id="259" r:id="rId13"/>
    <p:sldId id="258" r:id="rId14"/>
    <p:sldId id="25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72" d="100"/>
          <a:sy n="72" d="100"/>
        </p:scale>
        <p:origin x="13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12/26/2020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dirty="0">
                <a:solidFill>
                  <a:schemeClr val="tx1"/>
                </a:solidFill>
              </a:rPr>
              <a:t>135 - 150</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1 – The Way of the Wicked</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1431236"/>
            <a:ext cx="8335617" cy="5314121"/>
          </a:xfrm>
        </p:spPr>
        <p:txBody>
          <a:bodyPr>
            <a:normAutofit/>
          </a:bodyPr>
          <a:lstStyle/>
          <a:p>
            <a:pPr algn="l"/>
            <a:r>
              <a:rPr lang="en-US" b="1" i="0" dirty="0">
                <a:solidFill>
                  <a:srgbClr val="000000"/>
                </a:solidFill>
                <a:effectLst/>
                <a:latin typeface="system-ui"/>
              </a:rPr>
              <a:t>4 The wicked are not so, </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rgbClr val="000000"/>
                </a:solidFill>
                <a:effectLst/>
                <a:latin typeface="system-ui"/>
              </a:rPr>
              <a:t>but are like chaff that the wind drives away.</a:t>
            </a:r>
          </a:p>
          <a:p>
            <a:pPr algn="l"/>
            <a:r>
              <a:rPr lang="en-US" b="1" i="0" dirty="0">
                <a:solidFill>
                  <a:srgbClr val="000000"/>
                </a:solidFill>
                <a:effectLst/>
                <a:latin typeface="system-ui"/>
              </a:rPr>
              <a:t>5 </a:t>
            </a:r>
            <a:r>
              <a:rPr lang="en-US" b="1" i="0" dirty="0">
                <a:solidFill>
                  <a:srgbClr val="FF0000"/>
                </a:solidFill>
                <a:effectLst/>
                <a:latin typeface="system-ui"/>
              </a:rPr>
              <a:t>Therefore the wicked will not stand in the judgment</a:t>
            </a:r>
            <a:r>
              <a:rPr lang="en-US" b="1" i="0" dirty="0">
                <a:solidFill>
                  <a:srgbClr val="000000"/>
                </a:solidFill>
                <a:effectLst/>
                <a:latin typeface="system-ui"/>
              </a:rPr>
              <a:t>, </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rgbClr val="FF0000"/>
                </a:solidFill>
                <a:effectLst/>
                <a:latin typeface="system-ui"/>
              </a:rPr>
              <a:t>nor sinners in the congregation of the righteous</a:t>
            </a:r>
            <a:r>
              <a:rPr lang="en-US" b="1" i="0" dirty="0">
                <a:solidFill>
                  <a:srgbClr val="000000"/>
                </a:solidFill>
                <a:effectLst/>
                <a:latin typeface="system-ui"/>
              </a:rPr>
              <a:t>;</a:t>
            </a:r>
            <a:r>
              <a:rPr lang="en-US" b="1" dirty="0">
                <a:solidFill>
                  <a:srgbClr val="000000"/>
                </a:solidFill>
                <a:latin typeface="system-ui"/>
              </a:rPr>
              <a:t> </a:t>
            </a:r>
          </a:p>
          <a:p>
            <a:pPr algn="l"/>
            <a:r>
              <a:rPr lang="en-US" b="1" dirty="0">
                <a:solidFill>
                  <a:srgbClr val="000000"/>
                </a:solidFill>
                <a:latin typeface="system-ui"/>
              </a:rPr>
              <a:t>By contrast to the righteous we see the wicked are NOT blessed.  The are like chaff driven by the wind.  In the judgement they will not stand and they aren’t blessed to be in the congregation of the righteous.  </a:t>
            </a:r>
          </a:p>
          <a:p>
            <a:pPr marL="0" indent="0" algn="l">
              <a:buNone/>
            </a:pPr>
            <a:endParaRPr lang="en-US" b="1" dirty="0">
              <a:solidFill>
                <a:srgbClr val="000000"/>
              </a:solidFill>
              <a:latin typeface="system-ui"/>
            </a:endParaRPr>
          </a:p>
          <a:p>
            <a:r>
              <a:rPr lang="en-US" b="1" dirty="0">
                <a:solidFill>
                  <a:srgbClr val="000000"/>
                </a:solidFill>
                <a:latin typeface="system-ui"/>
              </a:rPr>
              <a:t>6 </a:t>
            </a:r>
            <a:r>
              <a:rPr lang="en-US" b="1" i="0" dirty="0">
                <a:solidFill>
                  <a:schemeClr val="accent2">
                    <a:lumMod val="75000"/>
                  </a:schemeClr>
                </a:solidFill>
                <a:effectLst/>
                <a:latin typeface="system-ui"/>
              </a:rPr>
              <a:t>for the </a:t>
            </a:r>
            <a:r>
              <a:rPr lang="en-US" b="1" i="0" cap="small" dirty="0">
                <a:solidFill>
                  <a:schemeClr val="accent2">
                    <a:lumMod val="75000"/>
                  </a:schemeClr>
                </a:solidFill>
                <a:effectLst/>
                <a:latin typeface="system-ui"/>
              </a:rPr>
              <a:t>Lord</a:t>
            </a:r>
            <a:r>
              <a:rPr lang="en-US" b="1" i="0" dirty="0">
                <a:solidFill>
                  <a:schemeClr val="accent2">
                    <a:lumMod val="75000"/>
                  </a:schemeClr>
                </a:solidFill>
                <a:effectLst/>
                <a:latin typeface="system-ui"/>
              </a:rPr>
              <a:t> knows </a:t>
            </a:r>
            <a:r>
              <a:rPr lang="en-US" b="1" i="0" u="sng" dirty="0">
                <a:solidFill>
                  <a:schemeClr val="accent2">
                    <a:lumMod val="75000"/>
                  </a:schemeClr>
                </a:solidFill>
                <a:effectLst/>
                <a:latin typeface="system-ui"/>
              </a:rPr>
              <a:t>the way </a:t>
            </a:r>
            <a:r>
              <a:rPr lang="en-US" b="1" i="0" dirty="0">
                <a:solidFill>
                  <a:schemeClr val="accent2">
                    <a:lumMod val="75000"/>
                  </a:schemeClr>
                </a:solidFill>
                <a:effectLst/>
                <a:latin typeface="system-ui"/>
              </a:rPr>
              <a:t>of the righteous</a:t>
            </a:r>
            <a:r>
              <a:rPr lang="en-US" b="1" i="0" dirty="0">
                <a:solidFill>
                  <a:srgbClr val="000000"/>
                </a:solidFill>
                <a:effectLst/>
                <a:latin typeface="system-ui"/>
              </a:rPr>
              <a:t>, </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chemeClr val="accent5">
                    <a:lumMod val="75000"/>
                  </a:schemeClr>
                </a:solidFill>
                <a:effectLst/>
                <a:latin typeface="system-ui"/>
              </a:rPr>
              <a:t>but </a:t>
            </a:r>
            <a:r>
              <a:rPr lang="en-US" b="1" i="0" u="sng" dirty="0">
                <a:solidFill>
                  <a:schemeClr val="accent5">
                    <a:lumMod val="75000"/>
                  </a:schemeClr>
                </a:solidFill>
                <a:effectLst/>
                <a:latin typeface="system-ui"/>
              </a:rPr>
              <a:t>the way </a:t>
            </a:r>
            <a:r>
              <a:rPr lang="en-US" b="1" i="0" dirty="0">
                <a:solidFill>
                  <a:schemeClr val="accent5">
                    <a:lumMod val="75000"/>
                  </a:schemeClr>
                </a:solidFill>
                <a:effectLst/>
                <a:latin typeface="system-ui"/>
              </a:rPr>
              <a:t>of the wicked will perish</a:t>
            </a:r>
            <a:r>
              <a:rPr lang="en-US" b="1" i="0" dirty="0">
                <a:solidFill>
                  <a:srgbClr val="000000"/>
                </a:solidFill>
                <a:effectLst/>
                <a:latin typeface="system-ui"/>
              </a:rPr>
              <a:t>.</a:t>
            </a:r>
          </a:p>
          <a:p>
            <a:pPr algn="l"/>
            <a:r>
              <a:rPr lang="en-US" b="1" i="0" dirty="0">
                <a:solidFill>
                  <a:srgbClr val="000000"/>
                </a:solidFill>
                <a:effectLst/>
                <a:latin typeface="system-ui"/>
              </a:rPr>
              <a:t>The Psalm ends with a contrast between the “</a:t>
            </a:r>
            <a:r>
              <a:rPr lang="en-US" b="1" i="0" u="sng" dirty="0">
                <a:solidFill>
                  <a:srgbClr val="000000"/>
                </a:solidFill>
                <a:effectLst/>
                <a:latin typeface="system-ui"/>
              </a:rPr>
              <a:t>two ways</a:t>
            </a:r>
            <a:r>
              <a:rPr lang="en-US" b="1" i="0" dirty="0">
                <a:solidFill>
                  <a:srgbClr val="000000"/>
                </a:solidFill>
                <a:effectLst/>
                <a:latin typeface="system-ui"/>
              </a:rPr>
              <a:t>”.  This Psalm in many ways sets the tone and </a:t>
            </a:r>
            <a:r>
              <a:rPr lang="en-US" b="1" dirty="0">
                <a:solidFill>
                  <a:srgbClr val="000000"/>
                </a:solidFill>
                <a:latin typeface="system-ui"/>
              </a:rPr>
              <a:t>mindset for much of what is to come in the entire collection.</a:t>
            </a:r>
            <a:endParaRPr lang="en-US" b="1" i="0" dirty="0">
              <a:solidFill>
                <a:srgbClr val="000000"/>
              </a:solidFill>
              <a:effectLst/>
              <a:latin typeface="system-ui"/>
            </a:endParaRPr>
          </a:p>
          <a:p>
            <a:endParaRPr lang="en-US" b="0" i="0" dirty="0">
              <a:solidFill>
                <a:schemeClr val="accent2">
                  <a:lumMod val="75000"/>
                </a:schemeClr>
              </a:solidFill>
              <a:effectLst/>
              <a:latin typeface="system-ui"/>
            </a:endParaRPr>
          </a:p>
          <a:p>
            <a:pPr algn="l"/>
            <a:endParaRPr lang="en-US" b="0" i="0" dirty="0">
              <a:solidFill>
                <a:schemeClr val="accent2">
                  <a:lumMod val="75000"/>
                </a:schemeClr>
              </a:solidFill>
              <a:effectLst/>
              <a:latin typeface="system-ui"/>
            </a:endParaRPr>
          </a:p>
          <a:p>
            <a:endParaRPr lang="en-US" dirty="0">
              <a:solidFill>
                <a:schemeClr val="accent6">
                  <a:lumMod val="75000"/>
                </a:schemeClr>
              </a:solidFill>
            </a:endParaRPr>
          </a:p>
        </p:txBody>
      </p:sp>
    </p:spTree>
    <p:extLst>
      <p:ext uri="{BB962C8B-B14F-4D97-AF65-F5344CB8AC3E}">
        <p14:creationId xmlns:p14="http://schemas.microsoft.com/office/powerpoint/2010/main" val="308348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2 – Victory of the Messiah</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1431236"/>
            <a:ext cx="7750002" cy="4610127"/>
          </a:xfrm>
        </p:spPr>
        <p:txBody>
          <a:bodyPr>
            <a:normAutofit/>
          </a:bodyPr>
          <a:lstStyle/>
          <a:p>
            <a:r>
              <a:rPr lang="en-US" dirty="0"/>
              <a:t>Scene 1: The Nations Rebel (vs 1- 3)</a:t>
            </a:r>
          </a:p>
          <a:p>
            <a:pPr lvl="1"/>
            <a:r>
              <a:rPr lang="en-US" dirty="0"/>
              <a:t>Humanity has always sought to set itself above God or in a place without any guidance from Him.</a:t>
            </a:r>
          </a:p>
          <a:p>
            <a:r>
              <a:rPr lang="en-US" dirty="0"/>
              <a:t>Scene 2: God Laughs (vs 4 – 6)</a:t>
            </a:r>
          </a:p>
          <a:p>
            <a:pPr lvl="1"/>
            <a:r>
              <a:rPr lang="en-US" dirty="0"/>
              <a:t>God laughs at mankind's plans against him</a:t>
            </a:r>
          </a:p>
          <a:p>
            <a:r>
              <a:rPr lang="en-US" b="1" dirty="0">
                <a:solidFill>
                  <a:srgbClr val="FF0000"/>
                </a:solidFill>
              </a:rPr>
              <a:t>Scene 3: The Anointed Ruler (vs 7 – 9)</a:t>
            </a:r>
          </a:p>
          <a:p>
            <a:pPr lvl="1"/>
            <a:r>
              <a:rPr lang="en-US" b="1" dirty="0">
                <a:solidFill>
                  <a:srgbClr val="FF0000"/>
                </a:solidFill>
              </a:rPr>
              <a:t>God has chosen His Son King over the nations.  When we look at the world today we understand that Jesus will return and justice will come with Him.</a:t>
            </a:r>
          </a:p>
          <a:p>
            <a:r>
              <a:rPr lang="en-US" dirty="0"/>
              <a:t>Scene 4: The Warning (vs 10 – 12)</a:t>
            </a:r>
          </a:p>
          <a:p>
            <a:pPr lvl="1"/>
            <a:r>
              <a:rPr lang="en-US" dirty="0"/>
              <a:t>God gives the Ruler’s of this world hope.  Serve the Lord and take refuge in Him.</a:t>
            </a:r>
          </a:p>
        </p:txBody>
      </p:sp>
    </p:spTree>
    <p:extLst>
      <p:ext uri="{BB962C8B-B14F-4D97-AF65-F5344CB8AC3E}">
        <p14:creationId xmlns:p14="http://schemas.microsoft.com/office/powerpoint/2010/main" val="2880133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0" y="304800"/>
            <a:ext cx="9144000" cy="1320800"/>
          </a:xfrm>
        </p:spPr>
        <p:txBody>
          <a:bodyPr/>
          <a:lstStyle/>
          <a:p>
            <a:r>
              <a:rPr lang="en-US" dirty="0">
                <a:solidFill>
                  <a:schemeClr val="accent2">
                    <a:lumMod val="50000"/>
                  </a:schemeClr>
                </a:solidFill>
              </a:rPr>
              <a:t>Psalm 3 – Confronting Our Fears\Anxieties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72278" y="1431236"/>
            <a:ext cx="7577724" cy="4532242"/>
          </a:xfrm>
        </p:spPr>
        <p:txBody>
          <a:bodyPr>
            <a:normAutofit lnSpcReduction="10000"/>
          </a:bodyPr>
          <a:lstStyle/>
          <a:p>
            <a:pPr>
              <a:lnSpc>
                <a:spcPct val="150000"/>
              </a:lnSpc>
            </a:pPr>
            <a:r>
              <a:rPr lang="en-US" dirty="0"/>
              <a:t>A Psalm of David, when he fled from Absalom his son.</a:t>
            </a:r>
          </a:p>
          <a:p>
            <a:pPr>
              <a:lnSpc>
                <a:spcPct val="150000"/>
              </a:lnSpc>
            </a:pPr>
            <a:r>
              <a:rPr lang="en-US" dirty="0"/>
              <a:t>The first Psalm attributed to David</a:t>
            </a:r>
          </a:p>
          <a:p>
            <a:pPr>
              <a:lnSpc>
                <a:spcPct val="150000"/>
              </a:lnSpc>
            </a:pPr>
            <a:r>
              <a:rPr lang="en-US" dirty="0"/>
              <a:t>Deals with real life struggle of fear\anxiety many of us deal with</a:t>
            </a:r>
          </a:p>
          <a:p>
            <a:pPr>
              <a:lnSpc>
                <a:spcPct val="150000"/>
              </a:lnSpc>
            </a:pPr>
            <a:r>
              <a:rPr lang="en-US" dirty="0"/>
              <a:t>In no way does David deny his emotions</a:t>
            </a:r>
          </a:p>
          <a:p>
            <a:pPr>
              <a:lnSpc>
                <a:spcPct val="150000"/>
              </a:lnSpc>
            </a:pPr>
            <a:r>
              <a:rPr lang="en-US" dirty="0"/>
              <a:t>In no way does David allow his emotions to control him</a:t>
            </a:r>
          </a:p>
          <a:p>
            <a:pPr>
              <a:lnSpc>
                <a:spcPct val="150000"/>
              </a:lnSpc>
            </a:pPr>
            <a:r>
              <a:rPr lang="en-US" dirty="0"/>
              <a:t>David lays the emotions before God and takes refuge in God</a:t>
            </a:r>
          </a:p>
          <a:p>
            <a:pPr>
              <a:lnSpc>
                <a:spcPct val="150000"/>
              </a:lnSpc>
            </a:pPr>
            <a:r>
              <a:rPr lang="en-US" dirty="0"/>
              <a:t>Instead of taking confidence in himself, he takes confidence in God</a:t>
            </a:r>
          </a:p>
          <a:p>
            <a:pPr lvl="1">
              <a:lnSpc>
                <a:spcPct val="150000"/>
              </a:lnSpc>
            </a:pPr>
            <a:r>
              <a:rPr lang="en-US" b="1" dirty="0">
                <a:solidFill>
                  <a:srgbClr val="FF0000"/>
                </a:solidFill>
              </a:rPr>
              <a:t>Heb 9:12-14 (our confidence is so much greater)</a:t>
            </a:r>
          </a:p>
          <a:p>
            <a:pPr>
              <a:lnSpc>
                <a:spcPct val="150000"/>
              </a:lnSpc>
            </a:pPr>
            <a:r>
              <a:rPr lang="en-US" dirty="0"/>
              <a:t>David’s faith made him whole</a:t>
            </a:r>
          </a:p>
        </p:txBody>
      </p:sp>
    </p:spTree>
    <p:extLst>
      <p:ext uri="{BB962C8B-B14F-4D97-AF65-F5344CB8AC3E}">
        <p14:creationId xmlns:p14="http://schemas.microsoft.com/office/powerpoint/2010/main" val="3183497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318052" y="251791"/>
            <a:ext cx="7431950" cy="1320800"/>
          </a:xfrm>
        </p:spPr>
        <p:txBody>
          <a:bodyPr/>
          <a:lstStyle/>
          <a:p>
            <a:r>
              <a:rPr lang="en-US" dirty="0">
                <a:solidFill>
                  <a:schemeClr val="accent2">
                    <a:lumMod val="50000"/>
                  </a:schemeClr>
                </a:solidFill>
              </a:rPr>
              <a:t>Why Studied the book of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30086" y="1431235"/>
            <a:ext cx="7977809" cy="5174974"/>
          </a:xfrm>
        </p:spPr>
        <p:txBody>
          <a:bodyPr>
            <a:normAutofit/>
          </a:bodyPr>
          <a:lstStyle/>
          <a:p>
            <a:pPr marL="0" indent="0">
              <a:buNone/>
            </a:pPr>
            <a:r>
              <a:rPr lang="en-US" b="1" dirty="0"/>
              <a:t>As Christians it is not just wise or helpful to study the Psalms, it is commanded</a:t>
            </a:r>
          </a:p>
          <a:p>
            <a:pPr marL="0" indent="0">
              <a:buNone/>
            </a:pPr>
            <a:endParaRPr lang="en-US" b="1" dirty="0"/>
          </a:p>
          <a:p>
            <a:r>
              <a:rPr lang="en-US" dirty="0"/>
              <a:t>Ephesians 5:19 “</a:t>
            </a:r>
            <a:r>
              <a:rPr lang="en-US" b="0" i="0" dirty="0">
                <a:solidFill>
                  <a:srgbClr val="001320"/>
                </a:solidFill>
                <a:effectLst/>
                <a:latin typeface="Roboto" panose="02000000000000000000" pitchFamily="2" charset="0"/>
              </a:rPr>
              <a:t>addressing one another in psalms and hymns and spiritual songs, singing and making melody to the Lord with your heart”</a:t>
            </a:r>
          </a:p>
          <a:p>
            <a:pPr marL="0" indent="0">
              <a:buNone/>
            </a:pPr>
            <a:endParaRPr lang="en-US" dirty="0"/>
          </a:p>
          <a:p>
            <a:r>
              <a:rPr lang="en-US" dirty="0"/>
              <a:t>Colossians 3:16 “</a:t>
            </a:r>
            <a:r>
              <a:rPr lang="en-US" b="0" i="0" dirty="0">
                <a:solidFill>
                  <a:srgbClr val="001320"/>
                </a:solidFill>
                <a:effectLst/>
                <a:latin typeface="Roboto" panose="02000000000000000000" pitchFamily="2" charset="0"/>
              </a:rPr>
              <a:t>Let the word of Christ richly dwell within you as you teach and admonish one another with all wisdom, and as you sing psalms, hymns, and spiritual songs with gratitude in your hearts to God.”</a:t>
            </a:r>
          </a:p>
          <a:p>
            <a:pPr marL="0" indent="0">
              <a:buNone/>
            </a:pPr>
            <a:endParaRPr lang="en-US" dirty="0"/>
          </a:p>
          <a:p>
            <a:r>
              <a:rPr lang="en-US" dirty="0"/>
              <a:t>James 5:13 “</a:t>
            </a:r>
            <a:r>
              <a:rPr lang="en-US" b="0" i="0" dirty="0">
                <a:solidFill>
                  <a:srgbClr val="001320"/>
                </a:solidFill>
                <a:effectLst/>
                <a:latin typeface="Roboto" panose="02000000000000000000" pitchFamily="2" charset="0"/>
              </a:rPr>
              <a:t>Is anyone among you suffering? Let him pray. Is anyone cheerful? Let him sing psalms.”</a:t>
            </a:r>
          </a:p>
          <a:p>
            <a:endParaRPr lang="en-US" b="0" i="0" dirty="0">
              <a:solidFill>
                <a:srgbClr val="001320"/>
              </a:solidFill>
              <a:effectLst/>
              <a:latin typeface="Roboto" panose="02000000000000000000" pitchFamily="2" charset="0"/>
            </a:endParaRPr>
          </a:p>
          <a:p>
            <a:r>
              <a:rPr lang="en-US" dirty="0">
                <a:solidFill>
                  <a:srgbClr val="001320"/>
                </a:solidFill>
                <a:latin typeface="Roboto" panose="02000000000000000000" pitchFamily="2" charset="0"/>
              </a:rPr>
              <a:t>To avoid misinterpreting the Psalms</a:t>
            </a:r>
          </a:p>
          <a:p>
            <a:endParaRPr lang="en-US" dirty="0"/>
          </a:p>
        </p:txBody>
      </p:sp>
    </p:spTree>
    <p:extLst>
      <p:ext uri="{BB962C8B-B14F-4D97-AF65-F5344CB8AC3E}">
        <p14:creationId xmlns:p14="http://schemas.microsoft.com/office/powerpoint/2010/main" val="45385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Value in studying the Old Testament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1431236"/>
            <a:ext cx="7750002" cy="4610127"/>
          </a:xfrm>
        </p:spPr>
        <p:txBody>
          <a:bodyPr>
            <a:normAutofit lnSpcReduction="10000"/>
          </a:bodyPr>
          <a:lstStyle/>
          <a:p>
            <a:r>
              <a:rPr lang="en-US" dirty="0"/>
              <a:t>Romans 15:4 “</a:t>
            </a:r>
            <a:r>
              <a:rPr lang="en-US" b="0" i="0" dirty="0">
                <a:solidFill>
                  <a:srgbClr val="001320"/>
                </a:solidFill>
                <a:effectLst/>
                <a:latin typeface="Roboto" panose="02000000000000000000" pitchFamily="2" charset="0"/>
              </a:rPr>
              <a:t>For whatever was written in former days was written for our instruction, that through endurance and through the encouragement of the Scriptures we might have hope.”</a:t>
            </a:r>
          </a:p>
          <a:p>
            <a:endParaRPr lang="en-US" b="0" i="0" dirty="0">
              <a:solidFill>
                <a:srgbClr val="001320"/>
              </a:solidFill>
              <a:effectLst/>
              <a:latin typeface="Roboto" panose="02000000000000000000" pitchFamily="2" charset="0"/>
            </a:endParaRPr>
          </a:p>
          <a:p>
            <a:r>
              <a:rPr lang="en-US" dirty="0"/>
              <a:t>II Timothy 3:14-17 “</a:t>
            </a:r>
            <a:r>
              <a:rPr lang="en-US" b="0" i="0" dirty="0">
                <a:solidFill>
                  <a:srgbClr val="001320"/>
                </a:solidFill>
                <a:effectLst/>
                <a:latin typeface="Roboto" panose="02000000000000000000" pitchFamily="2" charset="0"/>
              </a:rPr>
              <a:t>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complete, equipped for every good work.”</a:t>
            </a:r>
          </a:p>
          <a:p>
            <a:endParaRPr lang="en-US" b="0" i="0" dirty="0">
              <a:solidFill>
                <a:srgbClr val="001320"/>
              </a:solidFill>
              <a:effectLst/>
              <a:latin typeface="Roboto" panose="02000000000000000000" pitchFamily="2" charset="0"/>
            </a:endParaRPr>
          </a:p>
          <a:p>
            <a:r>
              <a:rPr lang="en-US" dirty="0">
                <a:solidFill>
                  <a:srgbClr val="001320"/>
                </a:solidFill>
                <a:latin typeface="Roboto" panose="02000000000000000000" pitchFamily="2" charset="0"/>
              </a:rPr>
              <a:t>Luke 18:31 “</a:t>
            </a:r>
            <a:r>
              <a:rPr lang="en-US" b="0" i="0" dirty="0">
                <a:solidFill>
                  <a:srgbClr val="001320"/>
                </a:solidFill>
                <a:effectLst/>
                <a:latin typeface="Roboto" panose="02000000000000000000" pitchFamily="2" charset="0"/>
              </a:rPr>
              <a:t>And taking the twelve, he said to them, “</a:t>
            </a:r>
            <a:r>
              <a:rPr lang="en-US" b="0" i="0" dirty="0">
                <a:solidFill>
                  <a:srgbClr val="FF0000"/>
                </a:solidFill>
                <a:effectLst/>
                <a:latin typeface="Roboto" panose="02000000000000000000" pitchFamily="2" charset="0"/>
              </a:rPr>
              <a:t>See, we are going up to Jerusalem, and everything that is written about the Son of Man by the prophets will be accomplished.</a:t>
            </a:r>
            <a:r>
              <a:rPr lang="en-US" dirty="0">
                <a:solidFill>
                  <a:srgbClr val="001320"/>
                </a:solidFill>
                <a:latin typeface="Roboto" panose="02000000000000000000" pitchFamily="2" charset="0"/>
              </a:rPr>
              <a:t>””</a:t>
            </a:r>
            <a:endParaRPr lang="en-US" b="0" i="0" dirty="0">
              <a:solidFill>
                <a:srgbClr val="00132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90770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74643" y="251791"/>
            <a:ext cx="6875358" cy="1320800"/>
          </a:xfrm>
        </p:spPr>
        <p:txBody>
          <a:bodyPr/>
          <a:lstStyle/>
          <a:p>
            <a:r>
              <a:rPr lang="en-US" dirty="0">
                <a:solidFill>
                  <a:schemeClr val="accent2">
                    <a:lumMod val="50000"/>
                  </a:schemeClr>
                </a:solidFill>
              </a:rPr>
              <a:t>Arrangement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56591" y="1364974"/>
            <a:ext cx="7712766" cy="5241235"/>
          </a:xfrm>
        </p:spPr>
        <p:txBody>
          <a:bodyPr>
            <a:normAutofit/>
          </a:bodyPr>
          <a:lstStyle/>
          <a:p>
            <a:r>
              <a:rPr lang="en-US" dirty="0"/>
              <a:t>The Psalms were originally collected into 5 “books” according to the material found in them</a:t>
            </a:r>
          </a:p>
          <a:p>
            <a:r>
              <a:rPr lang="en-US" dirty="0"/>
              <a:t>Book I (Psalm 1 &amp; 2, 3 – 41) </a:t>
            </a:r>
          </a:p>
          <a:p>
            <a:pPr marL="0" indent="0">
              <a:buNone/>
            </a:pPr>
            <a:endParaRPr lang="en-US" dirty="0"/>
          </a:p>
          <a:p>
            <a:r>
              <a:rPr lang="en-US" dirty="0"/>
              <a:t>Book II (Psalm 42 – 72)</a:t>
            </a:r>
          </a:p>
          <a:p>
            <a:endParaRPr lang="en-US" dirty="0"/>
          </a:p>
          <a:p>
            <a:r>
              <a:rPr lang="en-US" dirty="0"/>
              <a:t>Book III (Psalm 73 – 89)</a:t>
            </a:r>
          </a:p>
          <a:p>
            <a:endParaRPr lang="en-US" dirty="0"/>
          </a:p>
          <a:p>
            <a:r>
              <a:rPr lang="en-US" dirty="0"/>
              <a:t>Book IV (Psalm 90 – 106) </a:t>
            </a:r>
          </a:p>
          <a:p>
            <a:endParaRPr lang="en-US" dirty="0"/>
          </a:p>
          <a:p>
            <a:r>
              <a:rPr lang="en-US" b="1" dirty="0"/>
              <a:t>Book V (Psalm </a:t>
            </a:r>
            <a:r>
              <a:rPr lang="en-US" dirty="0"/>
              <a:t>107 – 145, </a:t>
            </a:r>
            <a:r>
              <a:rPr lang="en-US" b="1" dirty="0"/>
              <a:t>146-150)</a:t>
            </a:r>
          </a:p>
        </p:txBody>
      </p:sp>
    </p:spTree>
    <p:extLst>
      <p:ext uri="{BB962C8B-B14F-4D97-AF65-F5344CB8AC3E}">
        <p14:creationId xmlns:p14="http://schemas.microsoft.com/office/powerpoint/2010/main" val="105066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1D2624-27C4-4094-9927-AC95347E0844}"/>
              </a:ext>
            </a:extLst>
          </p:cNvPr>
          <p:cNvSpPr txBox="1"/>
          <p:nvPr/>
        </p:nvSpPr>
        <p:spPr>
          <a:xfrm>
            <a:off x="185530" y="145774"/>
            <a:ext cx="8666922" cy="1477328"/>
          </a:xfrm>
          <a:prstGeom prst="rect">
            <a:avLst/>
          </a:prstGeom>
          <a:noFill/>
        </p:spPr>
        <p:txBody>
          <a:bodyPr wrap="square" rtlCol="0">
            <a:spAutoFit/>
          </a:bodyPr>
          <a:lstStyle/>
          <a:p>
            <a:r>
              <a:rPr lang="en-US" b="1" i="0" dirty="0">
                <a:effectLst/>
                <a:latin typeface="Helvetica Neue"/>
              </a:rPr>
              <a:t>The last book continues to have many anonymous poems but it also includes a significant number by David and one by Solomon. The songs are much more positive than many of the previous books and include the Songs of Assent for pilgrims traveling to Jerusalem and the concluding Five Hallelujahs - the final grand Doxology of the Psalms.</a:t>
            </a:r>
            <a:endParaRPr lang="en-US" b="1" dirty="0"/>
          </a:p>
        </p:txBody>
      </p:sp>
      <p:pic>
        <p:nvPicPr>
          <p:cNvPr id="3" name="Picture 2" descr="A picture containing diagram&#10;&#10;Description automatically generated">
            <a:extLst>
              <a:ext uri="{FF2B5EF4-FFF2-40B4-BE49-F238E27FC236}">
                <a16:creationId xmlns:a16="http://schemas.microsoft.com/office/drawing/2014/main" id="{702BB4F3-BA7D-4543-8D20-F6D1A926A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3102"/>
            <a:ext cx="9143999" cy="5234898"/>
          </a:xfrm>
          <a:prstGeom prst="rect">
            <a:avLst/>
          </a:prstGeom>
        </p:spPr>
      </p:pic>
    </p:spTree>
    <p:extLst>
      <p:ext uri="{BB962C8B-B14F-4D97-AF65-F5344CB8AC3E}">
        <p14:creationId xmlns:p14="http://schemas.microsoft.com/office/powerpoint/2010/main" val="276378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755374" y="251791"/>
            <a:ext cx="6915113" cy="1320800"/>
          </a:xfrm>
        </p:spPr>
        <p:txBody>
          <a:bodyPr/>
          <a:lstStyle/>
          <a:p>
            <a:pPr algn="ctr"/>
            <a:r>
              <a:rPr lang="en-US" dirty="0">
                <a:solidFill>
                  <a:schemeClr val="accent2">
                    <a:lumMod val="50000"/>
                  </a:schemeClr>
                </a:solidFill>
              </a:rPr>
              <a:t>Psalm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5294244"/>
          </a:xfrm>
        </p:spPr>
        <p:txBody>
          <a:bodyPr>
            <a:normAutofit/>
          </a:bodyPr>
          <a:lstStyle/>
          <a:p>
            <a:pPr marL="0" indent="0">
              <a:buNone/>
            </a:pPr>
            <a:endParaRPr lang="en-US" dirty="0"/>
          </a:p>
          <a:p>
            <a:r>
              <a:rPr lang="en-US" dirty="0"/>
              <a:t>Longest</a:t>
            </a:r>
          </a:p>
        </p:txBody>
      </p:sp>
      <p:pic>
        <p:nvPicPr>
          <p:cNvPr id="7" name="Picture 6" descr="Text, whiteboard&#10;&#10;Description automatically generated">
            <a:extLst>
              <a:ext uri="{FF2B5EF4-FFF2-40B4-BE49-F238E27FC236}">
                <a16:creationId xmlns:a16="http://schemas.microsoft.com/office/drawing/2014/main" id="{0A394290-8D29-4E15-B8A5-0D0CBD8C4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1144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538512" y="145773"/>
            <a:ext cx="6066975" cy="1320800"/>
          </a:xfrm>
        </p:spPr>
        <p:txBody>
          <a:bodyPr/>
          <a:lstStyle/>
          <a:p>
            <a:r>
              <a:rPr lang="en-US" dirty="0">
                <a:solidFill>
                  <a:schemeClr val="accent2">
                    <a:lumMod val="50000"/>
                  </a:schemeClr>
                </a:solidFill>
              </a:rPr>
              <a:t>Psalms Book 5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1033670"/>
            <a:ext cx="9144000" cy="5824330"/>
          </a:xfrm>
        </p:spPr>
        <p:txBody>
          <a:bodyPr>
            <a:normAutofit lnSpcReduction="10000"/>
          </a:bodyPr>
          <a:lstStyle/>
          <a:p>
            <a:r>
              <a:rPr lang="en-US" b="1" dirty="0"/>
              <a:t>Psalm 135:13a “Your name, O Lord, endures forever”</a:t>
            </a:r>
          </a:p>
          <a:p>
            <a:r>
              <a:rPr lang="en-US" b="1" dirty="0"/>
              <a:t>Psalm 136:1 “Give thanks to the Lord, for He is good, </a:t>
            </a:r>
          </a:p>
          <a:p>
            <a:pPr marL="0" indent="0">
              <a:buNone/>
            </a:pPr>
            <a:r>
              <a:rPr lang="en-US" b="1" dirty="0"/>
              <a:t>               for His steadfast love endures forever.”</a:t>
            </a:r>
          </a:p>
          <a:p>
            <a:r>
              <a:rPr lang="en-US" b="1" dirty="0"/>
              <a:t>Psalm 137:4 “How shall we sing the Lord’s song in a foreign land?”</a:t>
            </a:r>
          </a:p>
          <a:p>
            <a:r>
              <a:rPr lang="en-US" b="1" dirty="0"/>
              <a:t>Psalm 138:1a “I give You thanks, O Lord, with my whole heart;”</a:t>
            </a:r>
          </a:p>
          <a:p>
            <a:r>
              <a:rPr lang="en-US" b="1" dirty="0"/>
              <a:t>Psalm 139:14a “I praise You, for I am fearfully and wonderfully made</a:t>
            </a:r>
          </a:p>
          <a:p>
            <a:r>
              <a:rPr lang="en-US" b="1" dirty="0"/>
              <a:t>Psalm 140:13 “Surely the righteous shall give thanks to Your name; </a:t>
            </a:r>
          </a:p>
          <a:p>
            <a:pPr marL="0" indent="0">
              <a:buNone/>
            </a:pPr>
            <a:r>
              <a:rPr lang="en-US" b="1" dirty="0"/>
              <a:t>               the upright shall dwell in Your presence.”</a:t>
            </a:r>
          </a:p>
          <a:p>
            <a:r>
              <a:rPr lang="en-US" b="1" dirty="0"/>
              <a:t>Psalm 141:3 “Set a guard, O Lord, over my mouth; </a:t>
            </a:r>
          </a:p>
          <a:p>
            <a:pPr marL="0" indent="0">
              <a:buNone/>
            </a:pPr>
            <a:r>
              <a:rPr lang="en-US" b="1" dirty="0"/>
              <a:t>               keep watch over the door of my lips!”</a:t>
            </a:r>
          </a:p>
          <a:p>
            <a:r>
              <a:rPr lang="en-US" b="1" dirty="0"/>
              <a:t>Psalm 142:3a “When my spirit faints within me, You know my way!”</a:t>
            </a:r>
          </a:p>
          <a:p>
            <a:r>
              <a:rPr lang="en-US" b="1" dirty="0"/>
              <a:t>Psalm 143:6 I stretch out my hand to You; my soul thirsts for You like parched land.”</a:t>
            </a:r>
          </a:p>
          <a:p>
            <a:r>
              <a:rPr lang="en-US" b="1" dirty="0"/>
              <a:t>Psalm 144:15b “Blessed are the people whose God is the Lord!”</a:t>
            </a:r>
          </a:p>
          <a:p>
            <a:r>
              <a:rPr lang="en-US" b="1" dirty="0"/>
              <a:t>Psalm 145:2 “Every day I will bless You and praise Your name forever and ever.”</a:t>
            </a:r>
          </a:p>
          <a:p>
            <a:endParaRPr lang="en-US" b="1" dirty="0"/>
          </a:p>
          <a:p>
            <a:endParaRPr lang="en-US" dirty="0"/>
          </a:p>
        </p:txBody>
      </p:sp>
    </p:spTree>
    <p:extLst>
      <p:ext uri="{BB962C8B-B14F-4D97-AF65-F5344CB8AC3E}">
        <p14:creationId xmlns:p14="http://schemas.microsoft.com/office/powerpoint/2010/main" val="337360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text, nature, cloud&#10;&#10;Description automatically generated">
            <a:extLst>
              <a:ext uri="{FF2B5EF4-FFF2-40B4-BE49-F238E27FC236}">
                <a16:creationId xmlns:a16="http://schemas.microsoft.com/office/drawing/2014/main" id="{684F0FFE-7199-4351-8CEB-75A641EA8C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74587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755374" y="251791"/>
            <a:ext cx="6915113" cy="1320800"/>
          </a:xfrm>
        </p:spPr>
        <p:txBody>
          <a:bodyPr/>
          <a:lstStyle/>
          <a:p>
            <a:pPr algn="ctr"/>
            <a:r>
              <a:rPr lang="en-US" dirty="0">
                <a:solidFill>
                  <a:schemeClr val="accent2">
                    <a:lumMod val="50000"/>
                  </a:schemeClr>
                </a:solidFill>
              </a:rPr>
              <a:t>Psalm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5294244"/>
          </a:xfrm>
        </p:spPr>
        <p:txBody>
          <a:bodyPr>
            <a:normAutofit/>
          </a:bodyPr>
          <a:lstStyle/>
          <a:p>
            <a:pPr marL="0" indent="0">
              <a:buNone/>
            </a:pPr>
            <a:endParaRPr lang="en-US" dirty="0"/>
          </a:p>
          <a:p>
            <a:r>
              <a:rPr lang="en-US" dirty="0"/>
              <a:t>Longest</a:t>
            </a:r>
          </a:p>
        </p:txBody>
      </p:sp>
      <p:pic>
        <p:nvPicPr>
          <p:cNvPr id="5" name="Picture 4">
            <a:extLst>
              <a:ext uri="{FF2B5EF4-FFF2-40B4-BE49-F238E27FC236}">
                <a16:creationId xmlns:a16="http://schemas.microsoft.com/office/drawing/2014/main" id="{66087719-A786-4267-B220-BB9416DCE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62829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755374" y="251791"/>
            <a:ext cx="6915113" cy="1320800"/>
          </a:xfrm>
        </p:spPr>
        <p:txBody>
          <a:bodyPr/>
          <a:lstStyle/>
          <a:p>
            <a:pPr algn="ctr"/>
            <a:r>
              <a:rPr lang="en-US" dirty="0">
                <a:solidFill>
                  <a:schemeClr val="accent2">
                    <a:lumMod val="50000"/>
                  </a:schemeClr>
                </a:solidFill>
              </a:rPr>
              <a:t>Psalm 148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5294244"/>
          </a:xfrm>
        </p:spPr>
        <p:txBody>
          <a:bodyPr>
            <a:normAutofit/>
          </a:bodyPr>
          <a:lstStyle/>
          <a:p>
            <a:pPr marL="0" indent="0">
              <a:buNone/>
            </a:pPr>
            <a:endParaRPr lang="en-US" dirty="0"/>
          </a:p>
          <a:p>
            <a:r>
              <a:rPr lang="en-US" sz="2400" dirty="0"/>
              <a:t>Psalm 148:1-4 – Heavens praise Him</a:t>
            </a:r>
          </a:p>
          <a:p>
            <a:r>
              <a:rPr lang="en-US" sz="2400" dirty="0"/>
              <a:t>Psalm 148:5-6 – Why do they praise Him?</a:t>
            </a:r>
          </a:p>
          <a:p>
            <a:r>
              <a:rPr lang="en-US" sz="2400" dirty="0"/>
              <a:t>Psalm 148:7-12 – The Earth praises Him</a:t>
            </a:r>
          </a:p>
          <a:p>
            <a:r>
              <a:rPr lang="en-US" sz="2400" dirty="0"/>
              <a:t>Psalm 148:13-14 – God alone worthy</a:t>
            </a:r>
          </a:p>
          <a:p>
            <a:pPr lvl="1"/>
            <a:r>
              <a:rPr lang="en-US" sz="2400" dirty="0"/>
              <a:t>His people are near</a:t>
            </a:r>
          </a:p>
        </p:txBody>
      </p:sp>
      <p:pic>
        <p:nvPicPr>
          <p:cNvPr id="6" name="Picture 5" descr="A picture containing text, nature, cloud&#10;&#10;Description automatically generated">
            <a:extLst>
              <a:ext uri="{FF2B5EF4-FFF2-40B4-BE49-F238E27FC236}">
                <a16:creationId xmlns:a16="http://schemas.microsoft.com/office/drawing/2014/main" id="{9CFCCA85-D75E-41E2-B13B-B7F9AD5AE4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76675"/>
            <a:ext cx="9144000" cy="2981325"/>
          </a:xfrm>
          <a:prstGeom prst="rect">
            <a:avLst/>
          </a:prstGeom>
        </p:spPr>
      </p:pic>
    </p:spTree>
    <p:extLst>
      <p:ext uri="{BB962C8B-B14F-4D97-AF65-F5344CB8AC3E}">
        <p14:creationId xmlns:p14="http://schemas.microsoft.com/office/powerpoint/2010/main" val="178666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1 – The Truly Happy Man</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1431236"/>
            <a:ext cx="8335617" cy="5314121"/>
          </a:xfrm>
        </p:spPr>
        <p:txBody>
          <a:bodyPr>
            <a:normAutofit/>
          </a:bodyPr>
          <a:lstStyle/>
          <a:p>
            <a:r>
              <a:rPr lang="en-US" b="1" i="0" dirty="0">
                <a:solidFill>
                  <a:srgbClr val="000000"/>
                </a:solidFill>
                <a:effectLst/>
                <a:latin typeface="system-ui"/>
              </a:rPr>
              <a:t>1 Blessed is the man</a:t>
            </a:r>
            <a:br>
              <a:rPr lang="en-US" b="1" dirty="0"/>
            </a:br>
            <a:r>
              <a:rPr lang="en-US" b="1" i="0" dirty="0">
                <a:solidFill>
                  <a:srgbClr val="000000"/>
                </a:solidFill>
                <a:effectLst/>
                <a:latin typeface="Courier New" panose="02070309020205020404" pitchFamily="49" charset="0"/>
              </a:rPr>
              <a:t>    </a:t>
            </a:r>
            <a:r>
              <a:rPr lang="en-US" b="1" i="0" dirty="0">
                <a:solidFill>
                  <a:srgbClr val="FF0000"/>
                </a:solidFill>
                <a:effectLst/>
                <a:latin typeface="system-ui"/>
              </a:rPr>
              <a:t>who walks not in the counsel of the wicked,</a:t>
            </a:r>
            <a:br>
              <a:rPr lang="en-US" b="1" dirty="0"/>
            </a:br>
            <a:r>
              <a:rPr lang="en-US" b="1" i="0" dirty="0">
                <a:solidFill>
                  <a:schemeClr val="accent2">
                    <a:lumMod val="75000"/>
                  </a:schemeClr>
                </a:solidFill>
                <a:effectLst/>
                <a:latin typeface="system-ui"/>
              </a:rPr>
              <a:t>nor stands in the way of sinners,</a:t>
            </a:r>
            <a:br>
              <a:rPr lang="en-US" b="1" dirty="0"/>
            </a:br>
            <a:r>
              <a:rPr lang="en-US" b="1" i="0" dirty="0">
                <a:solidFill>
                  <a:srgbClr val="000000"/>
                </a:solidFill>
                <a:effectLst/>
                <a:latin typeface="Courier New" panose="02070309020205020404" pitchFamily="49" charset="0"/>
              </a:rPr>
              <a:t>    </a:t>
            </a:r>
            <a:r>
              <a:rPr lang="en-US" b="1" i="0" dirty="0">
                <a:solidFill>
                  <a:schemeClr val="accent6">
                    <a:lumMod val="75000"/>
                  </a:schemeClr>
                </a:solidFill>
                <a:effectLst/>
                <a:latin typeface="system-ui"/>
              </a:rPr>
              <a:t>nor sits in the seat of scoffers </a:t>
            </a:r>
          </a:p>
          <a:p>
            <a:pPr algn="l"/>
            <a:r>
              <a:rPr lang="en-US" b="1" i="0" dirty="0">
                <a:solidFill>
                  <a:srgbClr val="000000"/>
                </a:solidFill>
                <a:effectLst/>
                <a:latin typeface="system-ui"/>
              </a:rPr>
              <a:t>2 </a:t>
            </a:r>
            <a:r>
              <a:rPr lang="en-US" b="1" i="0" dirty="0">
                <a:solidFill>
                  <a:srgbClr val="FF0000"/>
                </a:solidFill>
                <a:effectLst/>
                <a:latin typeface="system-ui"/>
              </a:rPr>
              <a:t>but his delight is in the law of the </a:t>
            </a:r>
            <a:r>
              <a:rPr lang="en-US" b="1" i="0" cap="small" dirty="0">
                <a:solidFill>
                  <a:srgbClr val="FF0000"/>
                </a:solidFill>
                <a:effectLst/>
                <a:latin typeface="system-ui"/>
              </a:rPr>
              <a:t>Lord</a:t>
            </a:r>
            <a:r>
              <a:rPr lang="en-US" b="1" i="0" dirty="0">
                <a:solidFill>
                  <a:srgbClr val="FF0000"/>
                </a:solidFill>
                <a:effectLst/>
                <a:latin typeface="system-ui"/>
              </a:rPr>
              <a:t>, </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chemeClr val="accent2">
                    <a:lumMod val="75000"/>
                  </a:schemeClr>
                </a:solidFill>
                <a:effectLst/>
                <a:latin typeface="system-ui"/>
              </a:rPr>
              <a:t>and on his law he meditates day and night.</a:t>
            </a:r>
          </a:p>
          <a:p>
            <a:r>
              <a:rPr lang="en-US" b="1" i="0" dirty="0">
                <a:solidFill>
                  <a:srgbClr val="000000"/>
                </a:solidFill>
                <a:effectLst/>
                <a:latin typeface="system-ui"/>
              </a:rPr>
              <a:t>3 </a:t>
            </a:r>
            <a:r>
              <a:rPr lang="en-US" b="1" i="0" dirty="0">
                <a:solidFill>
                  <a:srgbClr val="FF0000"/>
                </a:solidFill>
                <a:effectLst/>
                <a:latin typeface="system-ui"/>
              </a:rPr>
              <a:t>He is like a tree</a:t>
            </a:r>
            <a:br>
              <a:rPr lang="en-US" b="1" i="0" dirty="0">
                <a:solidFill>
                  <a:srgbClr val="FF0000"/>
                </a:solidFill>
                <a:effectLst/>
                <a:latin typeface="system-ui"/>
              </a:rPr>
            </a:br>
            <a:r>
              <a:rPr lang="en-US" b="1" i="0" dirty="0">
                <a:solidFill>
                  <a:srgbClr val="FF0000"/>
                </a:solidFill>
                <a:effectLst/>
                <a:latin typeface="Courier New" panose="02070309020205020404" pitchFamily="49" charset="0"/>
              </a:rPr>
              <a:t>    </a:t>
            </a:r>
            <a:r>
              <a:rPr lang="en-US" b="1" i="0" dirty="0">
                <a:solidFill>
                  <a:srgbClr val="FF0000"/>
                </a:solidFill>
                <a:effectLst/>
                <a:latin typeface="system-ui"/>
              </a:rPr>
              <a:t>planted by streams of water</a:t>
            </a:r>
            <a:br>
              <a:rPr lang="en-US" b="1" i="0" dirty="0">
                <a:solidFill>
                  <a:srgbClr val="000000"/>
                </a:solidFill>
                <a:effectLst/>
                <a:latin typeface="system-ui"/>
              </a:rPr>
            </a:br>
            <a:r>
              <a:rPr lang="en-US" b="1" i="0" dirty="0">
                <a:solidFill>
                  <a:schemeClr val="accent2">
                    <a:lumMod val="75000"/>
                  </a:schemeClr>
                </a:solidFill>
                <a:effectLst/>
                <a:latin typeface="system-ui"/>
              </a:rPr>
              <a:t>that yields its fruit in its season,</a:t>
            </a:r>
            <a:br>
              <a:rPr lang="en-US" b="1" i="0" dirty="0">
                <a:solidFill>
                  <a:schemeClr val="accent2">
                    <a:lumMod val="75000"/>
                  </a:schemeClr>
                </a:solidFill>
                <a:effectLst/>
                <a:latin typeface="system-ui"/>
              </a:rPr>
            </a:br>
            <a:r>
              <a:rPr lang="en-US" b="1" i="0" dirty="0">
                <a:solidFill>
                  <a:schemeClr val="accent2">
                    <a:lumMod val="75000"/>
                  </a:schemeClr>
                </a:solidFill>
                <a:effectLst/>
                <a:latin typeface="Courier New" panose="02070309020205020404" pitchFamily="49" charset="0"/>
              </a:rPr>
              <a:t>    </a:t>
            </a:r>
            <a:r>
              <a:rPr lang="en-US" b="1" i="0" dirty="0">
                <a:solidFill>
                  <a:schemeClr val="accent2">
                    <a:lumMod val="75000"/>
                  </a:schemeClr>
                </a:solidFill>
                <a:effectLst/>
                <a:latin typeface="system-ui"/>
              </a:rPr>
              <a:t>and its leaf does not wither.</a:t>
            </a:r>
            <a:br>
              <a:rPr lang="en-US" b="1" i="0" dirty="0">
                <a:solidFill>
                  <a:schemeClr val="accent2">
                    <a:lumMod val="75000"/>
                  </a:schemeClr>
                </a:solidFill>
                <a:effectLst/>
                <a:latin typeface="system-ui"/>
              </a:rPr>
            </a:br>
            <a:r>
              <a:rPr lang="en-US" b="1" i="0" dirty="0">
                <a:solidFill>
                  <a:schemeClr val="accent2">
                    <a:lumMod val="75000"/>
                  </a:schemeClr>
                </a:solidFill>
                <a:effectLst/>
                <a:latin typeface="system-ui"/>
              </a:rPr>
              <a:t>In all that he does, he prospers.</a:t>
            </a:r>
          </a:p>
          <a:p>
            <a:pPr algn="l"/>
            <a:r>
              <a:rPr lang="en-US" b="1" dirty="0">
                <a:solidFill>
                  <a:schemeClr val="tx1"/>
                </a:solidFill>
                <a:latin typeface="system-ui"/>
              </a:rPr>
              <a:t>Woven through it all “</a:t>
            </a:r>
            <a:r>
              <a:rPr lang="en-US" b="1" dirty="0">
                <a:solidFill>
                  <a:srgbClr val="FF0000"/>
                </a:solidFill>
                <a:latin typeface="system-ui"/>
              </a:rPr>
              <a:t>happiness can only be found in God</a:t>
            </a:r>
            <a:r>
              <a:rPr lang="en-US" b="1" dirty="0">
                <a:solidFill>
                  <a:schemeClr val="tx1"/>
                </a:solidFill>
                <a:latin typeface="system-ui"/>
              </a:rPr>
              <a:t>”</a:t>
            </a:r>
            <a:endParaRPr lang="en-US" b="1" i="0" dirty="0">
              <a:solidFill>
                <a:schemeClr val="tx1"/>
              </a:solidFill>
              <a:effectLst/>
              <a:latin typeface="system-ui"/>
            </a:endParaRPr>
          </a:p>
          <a:p>
            <a:pPr marL="0" indent="0" algn="l">
              <a:buNone/>
            </a:pPr>
            <a:endParaRPr lang="en-US" b="0" i="0" dirty="0">
              <a:solidFill>
                <a:schemeClr val="accent2">
                  <a:lumMod val="75000"/>
                </a:schemeClr>
              </a:solidFill>
              <a:effectLst/>
              <a:latin typeface="system-ui"/>
            </a:endParaRPr>
          </a:p>
          <a:p>
            <a:pPr algn="l"/>
            <a:endParaRPr lang="en-US" b="0" i="0" dirty="0">
              <a:solidFill>
                <a:schemeClr val="accent2">
                  <a:lumMod val="75000"/>
                </a:schemeClr>
              </a:solidFill>
              <a:effectLst/>
              <a:latin typeface="system-ui"/>
            </a:endParaRPr>
          </a:p>
          <a:p>
            <a:endParaRPr lang="en-US" dirty="0">
              <a:solidFill>
                <a:schemeClr val="accent6">
                  <a:lumMod val="75000"/>
                </a:schemeClr>
              </a:solidFill>
            </a:endParaRPr>
          </a:p>
        </p:txBody>
      </p:sp>
    </p:spTree>
    <p:extLst>
      <p:ext uri="{BB962C8B-B14F-4D97-AF65-F5344CB8AC3E}">
        <p14:creationId xmlns:p14="http://schemas.microsoft.com/office/powerpoint/2010/main" val="17673971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12062</TotalTime>
  <Words>1164</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Courier New</vt:lpstr>
      <vt:lpstr>Helvetica Neue</vt:lpstr>
      <vt:lpstr>Roboto</vt:lpstr>
      <vt:lpstr>system-ui</vt:lpstr>
      <vt:lpstr>Trebuchet MS</vt:lpstr>
      <vt:lpstr>Wingdings 3</vt:lpstr>
      <vt:lpstr>Facet</vt:lpstr>
      <vt:lpstr>Psalms</vt:lpstr>
      <vt:lpstr>Arrangement of the Psalms</vt:lpstr>
      <vt:lpstr>PowerPoint Presentation</vt:lpstr>
      <vt:lpstr>Psalm </vt:lpstr>
      <vt:lpstr>Psalms Book 5 Summary</vt:lpstr>
      <vt:lpstr>PowerPoint Presentation</vt:lpstr>
      <vt:lpstr>Psalm </vt:lpstr>
      <vt:lpstr>Psalm 148 </vt:lpstr>
      <vt:lpstr>Psalm 1 – The Truly Happy Man</vt:lpstr>
      <vt:lpstr>Psalm 1 – The Way of the Wicked</vt:lpstr>
      <vt:lpstr>Psalm 2 – Victory of the Messiah</vt:lpstr>
      <vt:lpstr>Psalm 3 – Confronting Our Fears\Anxieties</vt:lpstr>
      <vt:lpstr>Why Studied the book of Psalms</vt:lpstr>
      <vt:lpstr>Value in studying the Old Testament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149</cp:revision>
  <dcterms:created xsi:type="dcterms:W3CDTF">2020-10-04T02:31:39Z</dcterms:created>
  <dcterms:modified xsi:type="dcterms:W3CDTF">2020-12-27T22:41:33Z</dcterms:modified>
</cp:coreProperties>
</file>