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6" r:id="rId3"/>
    <p:sldId id="258" r:id="rId4"/>
    <p:sldId id="259" r:id="rId5"/>
    <p:sldId id="264" r:id="rId6"/>
    <p:sldId id="266" r:id="rId7"/>
    <p:sldId id="267" r:id="rId8"/>
    <p:sldId id="268" r:id="rId9"/>
    <p:sldId id="269" r:id="rId10"/>
    <p:sldId id="270" r:id="rId11"/>
    <p:sldId id="272" r:id="rId12"/>
    <p:sldId id="271" r:id="rId13"/>
    <p:sldId id="273" r:id="rId14"/>
    <p:sldId id="274" r:id="rId15"/>
    <p:sldId id="275"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6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647C0-08BD-4F17-9430-53852DD18AC5}" type="datetimeFigureOut">
              <a:rPr lang="en-US" smtClean="0"/>
              <a:t>2/13/2021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63867-1B73-4D83-8587-162936FF683C}" type="slidenum">
              <a:rPr lang="en-US" smtClean="0"/>
              <a:t>‹#›</a:t>
            </a:fld>
            <a:endParaRPr lang="en-US"/>
          </a:p>
        </p:txBody>
      </p:sp>
    </p:spTree>
    <p:extLst>
      <p:ext uri="{BB962C8B-B14F-4D97-AF65-F5344CB8AC3E}">
        <p14:creationId xmlns:p14="http://schemas.microsoft.com/office/powerpoint/2010/main" val="45130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the late Stephen Hawking, who suffered from Lou Gehrig's disease. He was considered by many to be one of the smartest men alive. His research in theoretical physics and cosmology is certainly unparalleled. He’s written tons of books, published papers, and won mounds of awards for his research. He was also an atheist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2010, he wrote a book called “The Grand Design”. To his credit, he believed what we have already established, that within the confines of our laws, the universe cannot be infinitely old. He believed something had to have created it. So in this book, he attempted to describe how our universe came into existence.</a:t>
            </a:r>
            <a:endParaRPr lang="es-GT" sz="1100" kern="1200" dirty="0">
              <a:solidFill>
                <a:schemeClr val="tx1"/>
              </a:solidFill>
              <a:effectLst/>
              <a:latin typeface="+mn-lt"/>
              <a:ea typeface="+mn-ea"/>
              <a:cs typeface="+mn-cs"/>
            </a:endParaRPr>
          </a:p>
          <a:p>
            <a:pPr lvl="2"/>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there is a law like gravity, the universe can and will create itself from nothing.” – Now, read that again and see if you can find the inconsistencies, there are at least 2</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first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Hawking believes the universe brought itself into existence from nothing, but he calls that “nothing” “gravity”.</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5</a:t>
            </a:fld>
            <a:endParaRPr lang="es-GT"/>
          </a:p>
        </p:txBody>
      </p:sp>
    </p:spTree>
    <p:extLst>
      <p:ext uri="{BB962C8B-B14F-4D97-AF65-F5344CB8AC3E}">
        <p14:creationId xmlns:p14="http://schemas.microsoft.com/office/powerpoint/2010/main" val="283230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Lawrence Krauss is another noted physicist and atheist who wrote a book called “A Universe From Nothing”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book, Krauss attempts to answer the question of why there is something rather than nothing. In other words, why is there such a thing as “existence”?</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boldly claims that the cause of the universe is not God, but rather “nothing”, citing that there are things happening at the quantum level that dispense the need for God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of the things about quantum mechanics is not only </a:t>
            </a:r>
            <a:r>
              <a:rPr lang="en-US" sz="1200" i="1" u="sng" kern="1200" dirty="0">
                <a:solidFill>
                  <a:schemeClr val="tx1"/>
                </a:solidFill>
                <a:effectLst/>
                <a:latin typeface="+mn-lt"/>
                <a:ea typeface="+mn-ea"/>
                <a:cs typeface="+mn-cs"/>
              </a:rPr>
              <a:t>can</a:t>
            </a:r>
            <a:r>
              <a:rPr lang="en-US" sz="1200" kern="1200" dirty="0">
                <a:solidFill>
                  <a:schemeClr val="tx1"/>
                </a:solidFill>
                <a:effectLst/>
                <a:latin typeface="+mn-lt"/>
                <a:ea typeface="+mn-ea"/>
                <a:cs typeface="+mn-cs"/>
              </a:rPr>
              <a:t> nothing become something, nothing </a:t>
            </a:r>
            <a:r>
              <a:rPr lang="en-US" sz="1200" i="1" u="sng" kern="1200" dirty="0">
                <a:solidFill>
                  <a:schemeClr val="tx1"/>
                </a:solidFill>
                <a:effectLst/>
                <a:latin typeface="+mn-lt"/>
                <a:ea typeface="+mn-ea"/>
                <a:cs typeface="+mn-cs"/>
              </a:rPr>
              <a:t>always</a:t>
            </a:r>
            <a:r>
              <a:rPr lang="en-US" sz="1200" kern="1200" dirty="0">
                <a:solidFill>
                  <a:schemeClr val="tx1"/>
                </a:solidFill>
                <a:effectLst/>
                <a:latin typeface="+mn-lt"/>
                <a:ea typeface="+mn-ea"/>
                <a:cs typeface="+mn-cs"/>
              </a:rPr>
              <a:t> becomes something. Nothing is unstable. Nothing will always produce something in quantum mechanics.”</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again, this begs the question: what does he mean by “nothing”? I’ll tell you what he means; he means “something” and he defines that something as occurring at the quantum level</a:t>
            </a:r>
            <a:r>
              <a:rPr lang="es-GT" sz="1100" kern="1200" dirty="0">
                <a:solidFill>
                  <a:schemeClr val="tx1"/>
                </a:solidFill>
                <a:effectLst/>
                <a:latin typeface="+mn-lt"/>
                <a:ea typeface="+mn-ea"/>
                <a:cs typeface="+mn-cs"/>
              </a:rPr>
              <a:t>. I </a:t>
            </a:r>
            <a:r>
              <a:rPr lang="es-GT" sz="1100" kern="1200" dirty="0" err="1">
                <a:solidFill>
                  <a:schemeClr val="tx1"/>
                </a:solidFill>
                <a:effectLst/>
                <a:latin typeface="+mn-lt"/>
                <a:ea typeface="+mn-ea"/>
                <a:cs typeface="+mn-cs"/>
              </a:rPr>
              <a:t>don’t</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understand</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the</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complexities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of</a:t>
            </a:r>
            <a:r>
              <a:rPr lang="es-GT" sz="1100" kern="1200" dirty="0">
                <a:solidFill>
                  <a:schemeClr val="tx1"/>
                </a:solidFill>
                <a:effectLst/>
                <a:latin typeface="+mn-lt"/>
                <a:ea typeface="+mn-ea"/>
                <a:cs typeface="+mn-cs"/>
              </a:rPr>
              <a:t> quantum </a:t>
            </a:r>
            <a:r>
              <a:rPr lang="es-GT" sz="1100" kern="1200" dirty="0" err="1">
                <a:solidFill>
                  <a:schemeClr val="tx1"/>
                </a:solidFill>
                <a:effectLst/>
                <a:latin typeface="+mn-lt"/>
                <a:ea typeface="+mn-ea"/>
                <a:cs typeface="+mn-cs"/>
              </a:rPr>
              <a:t>physics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But</a:t>
            </a:r>
            <a:r>
              <a:rPr lang="es-GT" sz="1100" kern="1200" dirty="0">
                <a:solidFill>
                  <a:schemeClr val="tx1"/>
                </a:solidFill>
                <a:effectLst/>
                <a:latin typeface="+mn-lt"/>
                <a:ea typeface="+mn-ea"/>
                <a:cs typeface="+mn-cs"/>
              </a:rPr>
              <a:t> I </a:t>
            </a:r>
            <a:r>
              <a:rPr lang="es-GT" sz="1100" kern="1200" dirty="0" err="1">
                <a:solidFill>
                  <a:schemeClr val="tx1"/>
                </a:solidFill>
                <a:effectLst/>
                <a:latin typeface="+mn-lt"/>
                <a:ea typeface="+mn-ea"/>
                <a:cs typeface="+mn-cs"/>
              </a:rPr>
              <a:t>know</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there</a:t>
            </a:r>
            <a:r>
              <a:rPr lang="es-GT" sz="1100" kern="120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properties and laws. And I don’t have to understand quantum physics to know that it is something. But he calls it nothing. And this is the game that some of the skeptics of our scientific community like to play, and its an irrational, logical fallacy.</a:t>
            </a:r>
            <a:endParaRPr lang="es-GT" dirty="0"/>
          </a:p>
        </p:txBody>
      </p:sp>
      <p:sp>
        <p:nvSpPr>
          <p:cNvPr id="4" name="Slide Number Placeholder 3"/>
          <p:cNvSpPr>
            <a:spLocks noGrp="1"/>
          </p:cNvSpPr>
          <p:nvPr>
            <p:ph type="sldNum" sz="quarter" idx="10"/>
          </p:nvPr>
        </p:nvSpPr>
        <p:spPr/>
        <p:txBody>
          <a:bodyPr/>
          <a:lstStyle/>
          <a:p>
            <a:fld id="{3E197D32-43BE-4DD4-BDA9-5A0F2635231C}" type="slidenum">
              <a:rPr lang="es-GT" smtClean="0"/>
              <a:t>6</a:t>
            </a:fld>
            <a:endParaRPr lang="es-GT"/>
          </a:p>
        </p:txBody>
      </p:sp>
    </p:spTree>
    <p:extLst>
      <p:ext uri="{BB962C8B-B14F-4D97-AF65-F5344CB8AC3E}">
        <p14:creationId xmlns:p14="http://schemas.microsoft.com/office/powerpoint/2010/main" val="222592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look at DNA. DNA stands for Deoxyribonucleic Acid and it is far more than just matter. DNA are large complex molecules that contain the blueprint and manufacturing instructions for all life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densest information storage system on the face of this earth. One gram of DNA can store 455 billion gigabytes of data; that’s the content of more than 100 billion DVDs. Bioengineers have even figured out how to store large volumes of books and media within these DNA molecules and then come back later and reconstruct the information from the DNA</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more impressive is the fact that these DNA molecules aren’t blank. They already contain complex information within them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one of the immutable laws of Information Science is that information never originates by itself. Anytime information is traced back to its source, it always gets back to a mind.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in DNA, you have information that is already present and there is a programming language inherent in every DNA molecule that indicates a supremely intelligent designer was behind it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 every single one of us began as a cell about the size of a period at the end of a sentence. So how does that cell know to build a body as large as ours with one hundred trillion cells of which there are thousands of different kinds of cells?</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does so by the information contained in DNA which translates that information to the cell using its own language convention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Each one of our cells is composed of </a:t>
            </a:r>
            <a:r>
              <a:rPr lang="en-US" sz="1200" kern="1200" dirty="0" err="1">
                <a:solidFill>
                  <a:schemeClr val="tx1"/>
                </a:solidFill>
                <a:effectLst/>
                <a:latin typeface="+mn-lt"/>
                <a:ea typeface="+mn-ea"/>
                <a:cs typeface="+mn-cs"/>
              </a:rPr>
              <a:t>nano</a:t>
            </a:r>
            <a:r>
              <a:rPr lang="en-US" sz="1200" kern="1200" dirty="0">
                <a:solidFill>
                  <a:schemeClr val="tx1"/>
                </a:solidFill>
                <a:effectLst/>
                <a:latin typeface="+mn-lt"/>
                <a:ea typeface="+mn-ea"/>
                <a:cs typeface="+mn-cs"/>
              </a:rPr>
              <a:t>-chemical complex machinery that’s beyond our comprehension and DNA contains the intelligent information for how our cells build, how they replicate, and how they move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within DNA are the manufacturing instructions on how to build and operate our incredible human bodies. And DNA itself is self-replicating – each molecule is able to construct an identical copy of itself both quickly and efficiently.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DNA even knows how to detect and correct replication errors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special proteins called enzymes that travel up and down the DNA molecule looking for and making repairs on a second by second basis. They’re like little editors reading a book and looking for errors by the author and making corrections along the way</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enzymes go up and down the DNA molecule making corrections in complex ways we can’t even fathom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Brethren, this is a sophisticated, complex technology that far exceeds mankind’s abilities. I can say that from experience because I’m a computer programmer. If mankind could figure out how to design software that knew how to correct itself, guys</a:t>
            </a:r>
            <a:r>
              <a:rPr lang="en-US" sz="1200" kern="1200" baseline="0" dirty="0">
                <a:solidFill>
                  <a:schemeClr val="tx1"/>
                </a:solidFill>
                <a:effectLst/>
                <a:latin typeface="+mn-lt"/>
                <a:ea typeface="+mn-ea"/>
                <a:cs typeface="+mn-cs"/>
              </a:rPr>
              <a:t> like me would </a:t>
            </a:r>
            <a:r>
              <a:rPr lang="en-US" sz="1200" kern="1200" dirty="0">
                <a:solidFill>
                  <a:schemeClr val="tx1"/>
                </a:solidFill>
                <a:effectLst/>
                <a:latin typeface="+mn-lt"/>
                <a:ea typeface="+mn-ea"/>
                <a:cs typeface="+mn-cs"/>
              </a:rPr>
              <a:t>be out of a job – or maybe we’d just be Bioengineers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it’s incredible to think about. How does DNA know how to do all of this? How does it know how to correct itself, unless someone infinitely more intelligent than ourselves designed it that way?</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11</a:t>
            </a:fld>
            <a:endParaRPr lang="en-US"/>
          </a:p>
        </p:txBody>
      </p:sp>
    </p:spTree>
    <p:extLst>
      <p:ext uri="{BB962C8B-B14F-4D97-AF65-F5344CB8AC3E}">
        <p14:creationId xmlns:p14="http://schemas.microsoft.com/office/powerpoint/2010/main" val="229950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look at DNA. DNA stands for Deoxyribonucleic Acid and it is far more than just matter. DNA are large complex molecules that contain the blueprint and manufacturing instructions for all life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densest information storage system on the face of this earth. One gram of DNA can store 455 billion gigabytes of data; that’s the content of more than 100 billion DVDs. Bioengineers have even figured out how to store large volumes of books and media within these DNA molecules and then come back later and reconstruct the information from the DNA</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more impressive is the fact that these DNA molecules aren’t blank. They already contain complex information within them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one of the immutable laws of Information Science is that information never originates by itself. Anytime information is traced back to its source, it always gets back to a mind.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in DNA, you have information that is already present and there is a programming language inherent in every DNA molecule that indicates a supremely intelligent designer was behind it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 every single one of us began as a cell about the size of a period at the end of a sentence. So how does that cell know to build a body as large as ours with one hundred trillion cells of which there are thousands of different kinds of cells?</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does so by the information contained in DNA which translates that information to the cell using its own language convention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Each one of our cells is composed of </a:t>
            </a:r>
            <a:r>
              <a:rPr lang="en-US" sz="1200" kern="1200" dirty="0" err="1">
                <a:solidFill>
                  <a:schemeClr val="tx1"/>
                </a:solidFill>
                <a:effectLst/>
                <a:latin typeface="+mn-lt"/>
                <a:ea typeface="+mn-ea"/>
                <a:cs typeface="+mn-cs"/>
              </a:rPr>
              <a:t>nano</a:t>
            </a:r>
            <a:r>
              <a:rPr lang="en-US" sz="1200" kern="1200" dirty="0">
                <a:solidFill>
                  <a:schemeClr val="tx1"/>
                </a:solidFill>
                <a:effectLst/>
                <a:latin typeface="+mn-lt"/>
                <a:ea typeface="+mn-ea"/>
                <a:cs typeface="+mn-cs"/>
              </a:rPr>
              <a:t>-chemical complex machinery that’s beyond our comprehension and DNA contains the intelligent information for how our cells build, how they replicate, and how they move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within DNA are the manufacturing instructions on how to build and operate our incredible human bodies. And DNA itself is self-replicating – each molecule is able to construct an identical copy of itself both quickly and efficiently.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DNA even knows how to detect and correct replication errors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special proteins called enzymes that travel up and down the DNA molecule looking for and making repairs on a second by second basis. They’re like little editors reading a book and looking for errors by the author and making corrections along the way</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enzymes go up and down the DNA molecule making corrections in complex ways we can’t even fathom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Brethren, this is a sophisticated, complex technology that far exceeds mankind’s abilities. I can say that from experience because I’m a computer programmer. If mankind could figure out how to design software that knew how to correct itself, guys</a:t>
            </a:r>
            <a:r>
              <a:rPr lang="en-US" sz="1200" kern="1200" baseline="0" dirty="0">
                <a:solidFill>
                  <a:schemeClr val="tx1"/>
                </a:solidFill>
                <a:effectLst/>
                <a:latin typeface="+mn-lt"/>
                <a:ea typeface="+mn-ea"/>
                <a:cs typeface="+mn-cs"/>
              </a:rPr>
              <a:t> like me would </a:t>
            </a:r>
            <a:r>
              <a:rPr lang="en-US" sz="1200" kern="1200" dirty="0">
                <a:solidFill>
                  <a:schemeClr val="tx1"/>
                </a:solidFill>
                <a:effectLst/>
                <a:latin typeface="+mn-lt"/>
                <a:ea typeface="+mn-ea"/>
                <a:cs typeface="+mn-cs"/>
              </a:rPr>
              <a:t>be out of a job – or maybe we’d just be Bioengineers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it’s incredible to think about. How does DNA know how to do all of this? How does it know how to correct itself, unless someone infinitely more intelligent than ourselves designed it that way?</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13</a:t>
            </a:fld>
            <a:endParaRPr lang="en-US"/>
          </a:p>
        </p:txBody>
      </p:sp>
    </p:spTree>
    <p:extLst>
      <p:ext uri="{BB962C8B-B14F-4D97-AF65-F5344CB8AC3E}">
        <p14:creationId xmlns:p14="http://schemas.microsoft.com/office/powerpoint/2010/main" val="115926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A61045-12ED-45F7-AFA6-88EAB7B5141A}" type="slidenum">
              <a:rPr lang="en-US" altLang="en-US" smtClean="0"/>
              <a:pPr eaLnBrk="1" hangingPunct="1">
                <a:spcBef>
                  <a:spcPct val="0"/>
                </a:spcBef>
              </a:pPr>
              <a:t>14</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Let’s consider just one of these constants: Newton’s gravitational constant is G=6.673 x 10</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kg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looks crazy, I know</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here’s how fine-tuned this value is. If it were increased or decreased by merely 1/10</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than none of us would exist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other words, imagine a dial divided into 10</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increments. If the gravitational constant had been out of tune by just one of these infinitesimally small increments, our universe would have either expanded and thinned out so rapidly that no stars could form and life couldn’t exist, or by going the other way, our universe would have collapsed back onto itself with the exact same results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ll 26 dimensionless constants present in our universe are balanced with this kind of razor precision, almost as if someone with a superlative mind behind the scenes set it all up.</a:t>
            </a:r>
            <a:endParaRPr lang="es-G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BCC62A-A247-463D-B253-4214C152775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400570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CC62A-A247-463D-B253-4214C152775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332988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CC62A-A247-463D-B253-4214C152775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26997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CC62A-A247-463D-B253-4214C152775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295898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CC62A-A247-463D-B253-4214C152775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210955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BCC62A-A247-463D-B253-4214C1527751}"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186926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CC62A-A247-463D-B253-4214C1527751}" type="datetimeFigureOut">
              <a:rPr lang="en-US" smtClean="0"/>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160873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BCC62A-A247-463D-B253-4214C1527751}" type="datetimeFigureOut">
              <a:rPr lang="en-US" smtClean="0"/>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159366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CC62A-A247-463D-B253-4214C1527751}" type="datetimeFigureOut">
              <a:rPr lang="en-US" smtClean="0"/>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372476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BCC62A-A247-463D-B253-4214C1527751}"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102810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BCC62A-A247-463D-B253-4214C1527751}"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67615-F19C-4E57-ADCD-314A6A27C7F6}" type="slidenum">
              <a:rPr lang="en-US" smtClean="0"/>
              <a:t>‹#›</a:t>
            </a:fld>
            <a:endParaRPr lang="en-US"/>
          </a:p>
        </p:txBody>
      </p:sp>
    </p:spTree>
    <p:extLst>
      <p:ext uri="{BB962C8B-B14F-4D97-AF65-F5344CB8AC3E}">
        <p14:creationId xmlns:p14="http://schemas.microsoft.com/office/powerpoint/2010/main" val="101867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CC62A-A247-463D-B253-4214C1527751}" type="datetimeFigureOut">
              <a:rPr lang="en-US" smtClean="0"/>
              <a:t>2/13/2021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67615-F19C-4E57-ADCD-314A6A27C7F6}" type="slidenum">
              <a:rPr lang="en-US" smtClean="0"/>
              <a:t>‹#›</a:t>
            </a:fld>
            <a:endParaRPr lang="en-US"/>
          </a:p>
        </p:txBody>
      </p:sp>
    </p:spTree>
    <p:extLst>
      <p:ext uri="{BB962C8B-B14F-4D97-AF65-F5344CB8AC3E}">
        <p14:creationId xmlns:p14="http://schemas.microsoft.com/office/powerpoint/2010/main" val="1596046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282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salm 139:13-14">
            <a:extLst>
              <a:ext uri="{FF2B5EF4-FFF2-40B4-BE49-F238E27FC236}">
                <a16:creationId xmlns:a16="http://schemas.microsoft.com/office/drawing/2014/main" id="{60FE2208-DC37-4333-9A4B-156945255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37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missiongalacticfreedom.files.wordpress.com/2013/04/dna-1.gif?w=5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4234543"/>
            <a:ext cx="5181601" cy="262345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tes.psu.edu/siowfa14/wp-content/uploads/sites/13467/2014/09/shutterstock98546189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 y="754053"/>
            <a:ext cx="3815751" cy="6103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3886200" y="754053"/>
            <a:ext cx="5181600" cy="3352800"/>
          </a:xfrm>
          <a:prstGeom prst="rect">
            <a:avLst/>
          </a:prstGeom>
          <a:ln w="28575">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900" dirty="0">
                <a:latin typeface="Rockwell" panose="02060603020205020403" pitchFamily="18" charset="0"/>
              </a:rPr>
              <a:t>Micro digital (2 nanometers in diameter)</a:t>
            </a:r>
          </a:p>
          <a:p>
            <a:r>
              <a:rPr lang="en-US" altLang="en-US" sz="1900" dirty="0">
                <a:latin typeface="Rockwell" panose="02060603020205020403" pitchFamily="18" charset="0"/>
              </a:rPr>
              <a:t>Info storage/retrieval (1 gram DNA: 455 billion GB, &gt; 100 million DVDs)</a:t>
            </a:r>
          </a:p>
          <a:p>
            <a:r>
              <a:rPr lang="en-US" altLang="en-US" sz="1900" dirty="0">
                <a:latin typeface="Rockwell" panose="02060603020205020403" pitchFamily="18" charset="0"/>
              </a:rPr>
              <a:t>Has its own inherent language convention</a:t>
            </a:r>
            <a:endParaRPr lang="en-US" altLang="en-US" sz="1900" baseline="30000" dirty="0">
              <a:latin typeface="Rockwell" panose="02060603020205020403" pitchFamily="18" charset="0"/>
            </a:endParaRPr>
          </a:p>
          <a:p>
            <a:r>
              <a:rPr lang="en-US" altLang="en-US" sz="1900" dirty="0">
                <a:latin typeface="Rockwell" panose="02060603020205020403" pitchFamily="18" charset="0"/>
              </a:rPr>
              <a:t>Self-assembly (disordered system =&gt; organized structure)</a:t>
            </a:r>
          </a:p>
          <a:p>
            <a:r>
              <a:rPr lang="en-US" altLang="en-US" sz="1900" dirty="0">
                <a:latin typeface="Rockwell" panose="02060603020205020403" pitchFamily="18" charset="0"/>
              </a:rPr>
              <a:t>Redundant (contains multiple copies of same genetic sequence)</a:t>
            </a:r>
          </a:p>
          <a:p>
            <a:r>
              <a:rPr lang="en-US" altLang="en-US" sz="1900" dirty="0">
                <a:latin typeface="Rockwell" panose="02060603020205020403" pitchFamily="18" charset="0"/>
              </a:rPr>
              <a:t>Error-correcting (cells identify and correct damage to DNA molecules)</a:t>
            </a:r>
          </a:p>
        </p:txBody>
      </p:sp>
      <p:sp>
        <p:nvSpPr>
          <p:cNvPr id="5" name="TextBox 4">
            <a:extLst>
              <a:ext uri="{FF2B5EF4-FFF2-40B4-BE49-F238E27FC236}">
                <a16:creationId xmlns:a16="http://schemas.microsoft.com/office/drawing/2014/main" id="{625153BB-D232-4F67-904D-0A8077CA0A52}"/>
              </a:ext>
            </a:extLst>
          </p:cNvPr>
          <p:cNvSpPr txBox="1"/>
          <p:nvPr/>
        </p:nvSpPr>
        <p:spPr>
          <a:xfrm>
            <a:off x="0" y="0"/>
            <a:ext cx="9144000" cy="738664"/>
          </a:xfrm>
          <a:prstGeom prst="rect">
            <a:avLst/>
          </a:prstGeom>
          <a:noFill/>
        </p:spPr>
        <p:txBody>
          <a:bodyPr wrap="square" rtlCol="0">
            <a:spAutoFit/>
          </a:bodyPr>
          <a:lstStyle/>
          <a:p>
            <a:pPr algn="ctr"/>
            <a:r>
              <a:rPr lang="en-US" sz="4200" u="sng" dirty="0">
                <a:latin typeface="Rockwell" panose="02060603020205020403" pitchFamily="18" charset="0"/>
              </a:rPr>
              <a:t>#3: Atoms Wrote Their Own Software</a:t>
            </a:r>
          </a:p>
        </p:txBody>
      </p:sp>
    </p:spTree>
    <p:extLst>
      <p:ext uri="{BB962C8B-B14F-4D97-AF65-F5344CB8AC3E}">
        <p14:creationId xmlns:p14="http://schemas.microsoft.com/office/powerpoint/2010/main" val="567977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338"/>
                                        </p:tgtEl>
                                        <p:attrNameLst>
                                          <p:attrName>style.visibility</p:attrName>
                                        </p:attrNameLst>
                                      </p:cBhvr>
                                      <p:to>
                                        <p:strVal val="visible"/>
                                      </p:to>
                                    </p:set>
                                    <p:animEffect transition="in" filter="fade">
                                      <p:cBhvr>
                                        <p:cTn id="4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heb 11:3">
            <a:extLst>
              <a:ext uri="{FF2B5EF4-FFF2-40B4-BE49-F238E27FC236}">
                <a16:creationId xmlns:a16="http://schemas.microsoft.com/office/drawing/2014/main" id="{5A50133C-C8E7-4475-8916-289BAA243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41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5153BB-D232-4F67-904D-0A8077CA0A52}"/>
              </a:ext>
            </a:extLst>
          </p:cNvPr>
          <p:cNvSpPr txBox="1"/>
          <p:nvPr/>
        </p:nvSpPr>
        <p:spPr>
          <a:xfrm>
            <a:off x="0" y="0"/>
            <a:ext cx="9144000" cy="738664"/>
          </a:xfrm>
          <a:prstGeom prst="rect">
            <a:avLst/>
          </a:prstGeom>
          <a:noFill/>
        </p:spPr>
        <p:txBody>
          <a:bodyPr wrap="square" rtlCol="0">
            <a:spAutoFit/>
          </a:bodyPr>
          <a:lstStyle/>
          <a:p>
            <a:pPr algn="ctr"/>
            <a:r>
              <a:rPr lang="en-US" sz="4200" u="sng" dirty="0">
                <a:latin typeface="Rockwell" panose="02060603020205020403" pitchFamily="18" charset="0"/>
              </a:rPr>
              <a:t>#4: Order Came From Chaos</a:t>
            </a:r>
          </a:p>
        </p:txBody>
      </p:sp>
      <p:pic>
        <p:nvPicPr>
          <p:cNvPr id="11266" name="Picture 2" descr="Image result for 52 card castle">
            <a:extLst>
              <a:ext uri="{FF2B5EF4-FFF2-40B4-BE49-F238E27FC236}">
                <a16:creationId xmlns:a16="http://schemas.microsoft.com/office/drawing/2014/main" id="{8B588987-B13A-45E1-A8E7-87B39A610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87" r="10531"/>
          <a:stretch/>
        </p:blipFill>
        <p:spPr bwMode="auto">
          <a:xfrm>
            <a:off x="0" y="738665"/>
            <a:ext cx="4572000" cy="2690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5D78218E-68A4-4238-B3F3-2DA18F24B4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1"/>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Image result for dirty dishes magic gif">
            <a:extLst>
              <a:ext uri="{FF2B5EF4-FFF2-40B4-BE49-F238E27FC236}">
                <a16:creationId xmlns:a16="http://schemas.microsoft.com/office/drawing/2014/main" id="{97C00A34-167E-40A9-AEFC-5FC836F5B4A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15541" y="738665"/>
            <a:ext cx="4528459" cy="259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24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805540"/>
            <a:ext cx="9144000" cy="609600"/>
          </a:xfrm>
        </p:spPr>
        <p:txBody>
          <a:bodyPr>
            <a:noAutofit/>
          </a:bodyPr>
          <a:lstStyle/>
          <a:p>
            <a:pPr marL="0" indent="0" algn="ctr">
              <a:buNone/>
            </a:pPr>
            <a:r>
              <a:rPr lang="en-US" altLang="en-US" sz="3000" dirty="0">
                <a:latin typeface="Rockwell" panose="02060603020205020403" pitchFamily="18" charset="0"/>
              </a:rPr>
              <a:t>Gravitational Constant: G ≈ 6.67428 x 10</a:t>
            </a:r>
            <a:r>
              <a:rPr lang="en-US" altLang="en-US" sz="3000" baseline="30000" dirty="0">
                <a:latin typeface="Rockwell" panose="02060603020205020403" pitchFamily="18" charset="0"/>
              </a:rPr>
              <a:t>-11</a:t>
            </a:r>
            <a:r>
              <a:rPr lang="en-US" altLang="en-US" sz="3000" dirty="0">
                <a:latin typeface="Rockwell" panose="02060603020205020403" pitchFamily="18" charset="0"/>
              </a:rPr>
              <a:t>m</a:t>
            </a:r>
            <a:r>
              <a:rPr lang="en-US" altLang="en-US" sz="3000" baseline="30000" dirty="0">
                <a:latin typeface="Rockwell" panose="02060603020205020403" pitchFamily="18" charset="0"/>
              </a:rPr>
              <a:t>3</a:t>
            </a:r>
            <a:r>
              <a:rPr lang="en-US" altLang="en-US" sz="3000" dirty="0">
                <a:latin typeface="Rockwell" panose="02060603020205020403" pitchFamily="18" charset="0"/>
              </a:rPr>
              <a:t>kg</a:t>
            </a:r>
            <a:r>
              <a:rPr lang="en-US" altLang="en-US" sz="3000" baseline="30000" dirty="0">
                <a:latin typeface="Rockwell" panose="02060603020205020403" pitchFamily="18" charset="0"/>
              </a:rPr>
              <a:t>-1</a:t>
            </a:r>
            <a:r>
              <a:rPr lang="en-US" altLang="en-US" sz="3000" dirty="0">
                <a:latin typeface="Rockwell" panose="02060603020205020403" pitchFamily="18" charset="0"/>
              </a:rPr>
              <a:t>s</a:t>
            </a:r>
            <a:r>
              <a:rPr lang="en-US" altLang="en-US" sz="3000" baseline="30000" dirty="0">
                <a:latin typeface="Rockwell" panose="02060603020205020403" pitchFamily="18" charset="0"/>
              </a:rPr>
              <a:t>-2</a:t>
            </a:r>
          </a:p>
          <a:p>
            <a:pPr lvl="1" algn="ctr" eaLnBrk="1" hangingPunct="1"/>
            <a:endParaRPr lang="en-US" altLang="en-US" sz="3000" dirty="0">
              <a:latin typeface="Rockwell" panose="02060603020205020403" pitchFamily="18" charset="0"/>
            </a:endParaRPr>
          </a:p>
          <a:p>
            <a:pPr lvl="1" algn="ctr" eaLnBrk="1" hangingPunct="1"/>
            <a:endParaRPr lang="en-US" altLang="en-US" sz="3000" dirty="0">
              <a:latin typeface="Rockwell" panose="02060603020205020403" pitchFamily="18" charset="0"/>
            </a:endParaRPr>
          </a:p>
          <a:p>
            <a:pPr lvl="1" algn="ctr" eaLnBrk="1" hangingPunct="1"/>
            <a:endParaRPr lang="en-US" altLang="en-US" sz="3000" dirty="0">
              <a:latin typeface="Rockwell" panose="02060603020205020403" pitchFamily="18" charset="0"/>
            </a:endParaRPr>
          </a:p>
        </p:txBody>
      </p:sp>
      <p:pic>
        <p:nvPicPr>
          <p:cNvPr id="65542" name="Picture 6" descr="http://33.media.tumblr.com/tumblr_lo3qzdwqfy1qmyxvuo1_r1_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51944"/>
            <a:ext cx="4038600" cy="2753655"/>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descr="https://d1gd7xtq3dij0r.cloudfront.net/d_2993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349828"/>
            <a:ext cx="4724400" cy="25037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4191000" y="3951946"/>
            <a:ext cx="4863142" cy="275365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altLang="en-US" sz="3700" kern="0" dirty="0">
                <a:latin typeface="Rockwell" panose="02060603020205020403" pitchFamily="18" charset="0"/>
              </a:rPr>
              <a:t>Allowable deviation:</a:t>
            </a:r>
          </a:p>
          <a:p>
            <a:pPr marL="0" indent="0" algn="ctr" eaLnBrk="1" hangingPunct="1">
              <a:buNone/>
            </a:pPr>
            <a:endParaRPr lang="en-US" altLang="en-US" sz="1500" kern="0" dirty="0">
              <a:latin typeface="Rockwell" panose="02060603020205020403" pitchFamily="18" charset="0"/>
            </a:endParaRPr>
          </a:p>
          <a:p>
            <a:pPr marL="0" indent="0" algn="ctr" eaLnBrk="1" hangingPunct="1">
              <a:buNone/>
            </a:pPr>
            <a:r>
              <a:rPr lang="en-US" altLang="en-US" sz="9800" b="1" kern="0" dirty="0">
                <a:latin typeface="Rockwell" panose="02060603020205020403" pitchFamily="18" charset="0"/>
              </a:rPr>
              <a:t>1 / 10</a:t>
            </a:r>
            <a:r>
              <a:rPr lang="en-US" altLang="en-US" sz="9800" b="1" kern="0" baseline="30000" dirty="0">
                <a:latin typeface="Rockwell" panose="02060603020205020403" pitchFamily="18" charset="0"/>
              </a:rPr>
              <a:t>60</a:t>
            </a:r>
          </a:p>
          <a:p>
            <a:pPr marL="0" indent="0" algn="ctr" eaLnBrk="1" hangingPunct="1">
              <a:buNone/>
            </a:pPr>
            <a:endParaRPr lang="en-US" altLang="en-US" sz="3700" kern="0" dirty="0">
              <a:latin typeface="Rockwell" panose="02060603020205020403" pitchFamily="18" charset="0"/>
            </a:endParaRPr>
          </a:p>
          <a:p>
            <a:pPr marL="0" indent="0" algn="ctr" eaLnBrk="1" hangingPunct="1">
              <a:buNone/>
            </a:pPr>
            <a:endParaRPr lang="en-US" altLang="en-US" sz="3700" kern="0" dirty="0">
              <a:latin typeface="Rockwell" panose="02060603020205020403" pitchFamily="18" charset="0"/>
            </a:endParaRPr>
          </a:p>
          <a:p>
            <a:pPr marL="457200" lvl="1" indent="0" algn="ctr" eaLnBrk="1" hangingPunct="1">
              <a:buNone/>
            </a:pPr>
            <a:endParaRPr lang="en-US" altLang="en-US" sz="3700" kern="0" dirty="0">
              <a:latin typeface="Rockwell" panose="02060603020205020403" pitchFamily="18" charset="0"/>
            </a:endParaRPr>
          </a:p>
        </p:txBody>
      </p:sp>
      <p:pic>
        <p:nvPicPr>
          <p:cNvPr id="11266" name="Picture 2" descr="https://upload.wikimedia.org/wikipedia/commons/thumb/0/0e/NewtonsLawOfUniversalGravitation.svg/400px-NewtonsLawOfUniversalGravitati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49828"/>
            <a:ext cx="4419600" cy="26021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E0D5F0-81A9-492E-BABD-594E8D4EF4A6}"/>
              </a:ext>
            </a:extLst>
          </p:cNvPr>
          <p:cNvSpPr txBox="1"/>
          <p:nvPr/>
        </p:nvSpPr>
        <p:spPr>
          <a:xfrm>
            <a:off x="0" y="0"/>
            <a:ext cx="9144000" cy="738664"/>
          </a:xfrm>
          <a:prstGeom prst="rect">
            <a:avLst/>
          </a:prstGeom>
          <a:noFill/>
        </p:spPr>
        <p:txBody>
          <a:bodyPr wrap="square" rtlCol="0">
            <a:spAutoFit/>
          </a:bodyPr>
          <a:lstStyle/>
          <a:p>
            <a:pPr algn="ctr"/>
            <a:r>
              <a:rPr lang="en-US" sz="4200" u="sng" dirty="0">
                <a:latin typeface="Rockwell" panose="02060603020205020403" pitchFamily="18" charset="0"/>
              </a:rPr>
              <a:t>#4: Order Came From Chaos</a:t>
            </a:r>
          </a:p>
        </p:txBody>
      </p:sp>
    </p:spTree>
    <p:extLst>
      <p:ext uri="{BB962C8B-B14F-4D97-AF65-F5344CB8AC3E}">
        <p14:creationId xmlns:p14="http://schemas.microsoft.com/office/powerpoint/2010/main" val="401101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49898B-FE65-4721-89E7-D9FF70FC0BCD}"/>
              </a:ext>
            </a:extLst>
          </p:cNvPr>
          <p:cNvSpPr txBox="1"/>
          <p:nvPr/>
        </p:nvSpPr>
        <p:spPr>
          <a:xfrm>
            <a:off x="0" y="112707"/>
            <a:ext cx="9144000" cy="6632585"/>
          </a:xfrm>
          <a:prstGeom prst="rect">
            <a:avLst/>
          </a:prstGeom>
          <a:noFill/>
        </p:spPr>
        <p:txBody>
          <a:bodyPr wrap="square" rtlCol="0">
            <a:spAutoFit/>
          </a:bodyPr>
          <a:lstStyle/>
          <a:p>
            <a:pPr marL="285750" indent="-285750">
              <a:buFont typeface="Wingdings" panose="05000000000000000000" pitchFamily="2" charset="2"/>
              <a:buChar char="q"/>
            </a:pPr>
            <a:r>
              <a:rPr lang="en-US" sz="3700" b="1" u="sng" dirty="0">
                <a:latin typeface="Rockwell" panose="02060603020205020403" pitchFamily="18" charset="0"/>
              </a:rPr>
              <a:t>Miracles aren’t “miracles” to God</a:t>
            </a:r>
          </a:p>
          <a:p>
            <a:pPr marL="914400" lvl="1" indent="-457200">
              <a:buFont typeface="Arial" panose="020B0604020202020204" pitchFamily="34" charset="0"/>
              <a:buChar char="•"/>
            </a:pPr>
            <a:r>
              <a:rPr lang="en-US" sz="2600" b="1" dirty="0">
                <a:latin typeface="Rockwell" panose="02060603020205020403" pitchFamily="18" charset="0"/>
              </a:rPr>
              <a:t>Matt 19:26</a:t>
            </a:r>
            <a:r>
              <a:rPr lang="en-US" sz="2600" dirty="0">
                <a:latin typeface="Rockwell" panose="02060603020205020403" pitchFamily="18" charset="0"/>
              </a:rPr>
              <a:t> – “</a:t>
            </a:r>
            <a:r>
              <a:rPr lang="en-US" sz="2600" dirty="0">
                <a:solidFill>
                  <a:srgbClr val="000000"/>
                </a:solidFill>
                <a:effectLst/>
                <a:latin typeface="Rockwell" panose="02060603020205020403" pitchFamily="18" charset="0"/>
                <a:ea typeface="Calibri" panose="020F0502020204030204" pitchFamily="34" charset="0"/>
              </a:rPr>
              <a:t>With man this is impossible, but with God all things are possible.</a:t>
            </a:r>
            <a:r>
              <a:rPr lang="en-US" sz="2600" dirty="0">
                <a:latin typeface="Rockwell" panose="02060603020205020403" pitchFamily="18" charset="0"/>
              </a:rPr>
              <a:t>”</a:t>
            </a:r>
          </a:p>
          <a:p>
            <a:pPr lvl="1"/>
            <a:endParaRPr lang="en-US" sz="4000" dirty="0">
              <a:latin typeface="Rockwell" panose="02060603020205020403" pitchFamily="18" charset="0"/>
            </a:endParaRPr>
          </a:p>
          <a:p>
            <a:pPr marL="457200" indent="-457200">
              <a:buFont typeface="Wingdings" panose="05000000000000000000" pitchFamily="2" charset="2"/>
              <a:buChar char="q"/>
            </a:pPr>
            <a:r>
              <a:rPr lang="en-US" sz="3700" b="1" u="sng" dirty="0">
                <a:latin typeface="Rockwell" panose="02060603020205020403" pitchFamily="18" charset="0"/>
              </a:rPr>
              <a:t>Philosophy is not evidence</a:t>
            </a:r>
          </a:p>
          <a:p>
            <a:pPr marL="914400" lvl="1" indent="-457200">
              <a:buFont typeface="Arial" panose="020B0604020202020204" pitchFamily="34" charset="0"/>
              <a:buChar char="•"/>
            </a:pPr>
            <a:r>
              <a:rPr lang="en-US" sz="2600" b="1" dirty="0">
                <a:latin typeface="Rockwell" panose="02060603020205020403" pitchFamily="18" charset="0"/>
              </a:rPr>
              <a:t>Heb 11:1</a:t>
            </a:r>
            <a:r>
              <a:rPr lang="en-US" sz="2600" dirty="0">
                <a:latin typeface="Rockwell" panose="02060603020205020403" pitchFamily="18" charset="0"/>
              </a:rPr>
              <a:t> – “</a:t>
            </a:r>
            <a:r>
              <a:rPr lang="en-US" sz="2600" dirty="0">
                <a:solidFill>
                  <a:srgbClr val="000000"/>
                </a:solidFill>
                <a:effectLst/>
                <a:latin typeface="Rockwell" panose="02060603020205020403" pitchFamily="18" charset="0"/>
                <a:ea typeface="Calibri" panose="020F0502020204030204" pitchFamily="34" charset="0"/>
              </a:rPr>
              <a:t>Now faith is the assurance of things hoped for, the evidence of things not seen.</a:t>
            </a:r>
            <a:r>
              <a:rPr lang="en-US" sz="2600" dirty="0">
                <a:latin typeface="Rockwell" panose="02060603020205020403" pitchFamily="18" charset="0"/>
              </a:rPr>
              <a:t>”</a:t>
            </a:r>
          </a:p>
          <a:p>
            <a:pPr marL="914400" lvl="1" indent="-457200">
              <a:buFont typeface="Arial" panose="020B0604020202020204" pitchFamily="34" charset="0"/>
              <a:buChar char="•"/>
            </a:pPr>
            <a:endParaRPr lang="en-US" sz="4000" dirty="0">
              <a:latin typeface="Rockwell" panose="02060603020205020403" pitchFamily="18" charset="0"/>
            </a:endParaRPr>
          </a:p>
          <a:p>
            <a:pPr marL="457200" indent="-457200">
              <a:buFont typeface="Wingdings" panose="05000000000000000000" pitchFamily="2" charset="2"/>
              <a:buChar char="q"/>
            </a:pPr>
            <a:r>
              <a:rPr lang="en-US" sz="3700" b="1" u="sng" dirty="0">
                <a:latin typeface="Rockwell" panose="02060603020205020403" pitchFamily="18" charset="0"/>
              </a:rPr>
              <a:t>I don’t have the faith to be an atheist</a:t>
            </a:r>
          </a:p>
          <a:p>
            <a:pPr marL="1028700" lvl="1" indent="-571500">
              <a:buFont typeface="Arial" panose="020B0604020202020204" pitchFamily="34" charset="0"/>
              <a:buChar char="•"/>
            </a:pPr>
            <a:r>
              <a:rPr lang="en-US" sz="2600" b="1" dirty="0">
                <a:effectLst/>
                <a:latin typeface="Rockwell" panose="02060603020205020403" pitchFamily="18" charset="0"/>
                <a:ea typeface="Calibri" panose="020F0502020204030204" pitchFamily="34" charset="0"/>
              </a:rPr>
              <a:t>1 Pet 3:15</a:t>
            </a:r>
            <a:r>
              <a:rPr lang="en-US" sz="2600" dirty="0">
                <a:effectLst/>
                <a:latin typeface="Rockwell" panose="02060603020205020403" pitchFamily="18" charset="0"/>
                <a:ea typeface="Calibri" panose="020F0502020204030204" pitchFamily="34" charset="0"/>
              </a:rPr>
              <a:t> – “</a:t>
            </a:r>
            <a:r>
              <a:rPr lang="en-US" sz="2600" dirty="0">
                <a:solidFill>
                  <a:srgbClr val="000000"/>
                </a:solidFill>
                <a:effectLst/>
                <a:latin typeface="Rockwell" panose="02060603020205020403" pitchFamily="18" charset="0"/>
                <a:ea typeface="Calibri" panose="020F0502020204030204" pitchFamily="34" charset="0"/>
              </a:rPr>
              <a:t>but sanctify Christ as Lord in your hearts, always being ready to make a defense to everyone who asks you to give an account for the hope that is in you, yet with gentleness and reverence</a:t>
            </a:r>
            <a:r>
              <a:rPr lang="en-US" sz="2600" dirty="0">
                <a:effectLst/>
                <a:latin typeface="Rockwell" panose="02060603020205020403" pitchFamily="18" charset="0"/>
                <a:ea typeface="Calibri" panose="020F0502020204030204" pitchFamily="34" charset="0"/>
              </a:rPr>
              <a:t>”</a:t>
            </a:r>
            <a:endParaRPr lang="en-US" sz="2600" b="1" u="sng" dirty="0">
              <a:latin typeface="Rockwell" panose="02060603020205020403" pitchFamily="18" charset="0"/>
            </a:endParaRPr>
          </a:p>
        </p:txBody>
      </p:sp>
    </p:spTree>
    <p:extLst>
      <p:ext uri="{BB962C8B-B14F-4D97-AF65-F5344CB8AC3E}">
        <p14:creationId xmlns:p14="http://schemas.microsoft.com/office/powerpoint/2010/main" val="2321222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rom 1:16">
            <a:extLst>
              <a:ext uri="{FF2B5EF4-FFF2-40B4-BE49-F238E27FC236}">
                <a16:creationId xmlns:a16="http://schemas.microsoft.com/office/drawing/2014/main" id="{9130B905-A693-48B1-A892-1FBCBA653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86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richard dawkins">
            <a:extLst>
              <a:ext uri="{FF2B5EF4-FFF2-40B4-BE49-F238E27FC236}">
                <a16:creationId xmlns:a16="http://schemas.microsoft.com/office/drawing/2014/main" id="{B1224381-BA7E-4933-BA77-16A3FF0A6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078" y="3858936"/>
            <a:ext cx="2650922" cy="29990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D32B0E-63CD-4E84-81A6-291E63CA56B4}"/>
              </a:ext>
            </a:extLst>
          </p:cNvPr>
          <p:cNvSpPr txBox="1"/>
          <p:nvPr/>
        </p:nvSpPr>
        <p:spPr>
          <a:xfrm>
            <a:off x="0" y="0"/>
            <a:ext cx="9144000" cy="1015663"/>
          </a:xfrm>
          <a:prstGeom prst="rect">
            <a:avLst/>
          </a:prstGeom>
          <a:noFill/>
        </p:spPr>
        <p:txBody>
          <a:bodyPr wrap="square" rtlCol="0">
            <a:spAutoFit/>
          </a:bodyPr>
          <a:lstStyle/>
          <a:p>
            <a:pPr algn="ctr"/>
            <a:r>
              <a:rPr lang="en-US" sz="6000" dirty="0">
                <a:latin typeface="Rockwell" panose="02060603020205020403" pitchFamily="18" charset="0"/>
              </a:rPr>
              <a:t>Atheists On Miracles</a:t>
            </a:r>
          </a:p>
        </p:txBody>
      </p:sp>
      <p:pic>
        <p:nvPicPr>
          <p:cNvPr id="1034" name="Picture 10" descr="Image result for david hume">
            <a:extLst>
              <a:ext uri="{FF2B5EF4-FFF2-40B4-BE49-F238E27FC236}">
                <a16:creationId xmlns:a16="http://schemas.microsoft.com/office/drawing/2014/main" id="{5F375E4D-322C-4E39-B9AF-D26788067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078" y="977912"/>
            <a:ext cx="2650921" cy="28810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AE5D15-3201-4DDE-9447-55CFF597B438}"/>
              </a:ext>
            </a:extLst>
          </p:cNvPr>
          <p:cNvSpPr txBox="1"/>
          <p:nvPr/>
        </p:nvSpPr>
        <p:spPr>
          <a:xfrm>
            <a:off x="69576" y="977912"/>
            <a:ext cx="6423501" cy="6093976"/>
          </a:xfrm>
          <a:prstGeom prst="rect">
            <a:avLst/>
          </a:prstGeom>
          <a:noFill/>
        </p:spPr>
        <p:txBody>
          <a:bodyPr wrap="square" rtlCol="0">
            <a:spAutoFit/>
          </a:bodyPr>
          <a:lstStyle/>
          <a:p>
            <a:pPr marL="285750" indent="-285750">
              <a:buFont typeface="Wingdings" panose="05000000000000000000" pitchFamily="2" charset="2"/>
              <a:buChar char="q"/>
            </a:pPr>
            <a:r>
              <a:rPr lang="en-US" sz="2600" b="1" u="sng" dirty="0">
                <a:latin typeface="Rockwell" panose="02060603020205020403" pitchFamily="18" charset="0"/>
              </a:rPr>
              <a:t>David Hume: 1711 – 1776</a:t>
            </a:r>
          </a:p>
          <a:p>
            <a:pPr marL="742950" lvl="1" indent="-285750">
              <a:buFont typeface="Arial" panose="020B0604020202020204" pitchFamily="34" charset="0"/>
              <a:buChar char="•"/>
            </a:pPr>
            <a:r>
              <a:rPr lang="en-US" sz="2100" dirty="0">
                <a:effectLst/>
                <a:latin typeface="Rockwell" panose="02060603020205020403" pitchFamily="18" charset="0"/>
                <a:ea typeface="Calibri" panose="020F0502020204030204" pitchFamily="34" charset="0"/>
              </a:rPr>
              <a:t>“It is a miracle that a dead man should come to life because that has never been observed in any age and country. There must therefore be a uniform experience against every miraculous event.” (</a:t>
            </a:r>
            <a:r>
              <a:rPr lang="en-US" sz="2100" b="0" i="1" dirty="0">
                <a:solidFill>
                  <a:srgbClr val="000000"/>
                </a:solidFill>
                <a:effectLst/>
                <a:latin typeface="Rockwell" panose="02060603020205020403" pitchFamily="18" charset="0"/>
              </a:rPr>
              <a:t>An Enquiry Concerning Human Understanding, L. A. </a:t>
            </a:r>
            <a:r>
              <a:rPr lang="en-US" sz="2100" b="0" i="0" dirty="0">
                <a:solidFill>
                  <a:srgbClr val="000000"/>
                </a:solidFill>
                <a:effectLst/>
                <a:latin typeface="Rockwell" panose="02060603020205020403" pitchFamily="18" charset="0"/>
              </a:rPr>
              <a:t>Selby </a:t>
            </a:r>
            <a:r>
              <a:rPr lang="en-US" sz="2100" b="0" i="0" dirty="0" err="1">
                <a:solidFill>
                  <a:srgbClr val="000000"/>
                </a:solidFill>
                <a:effectLst/>
                <a:latin typeface="Rockwell" panose="02060603020205020403" pitchFamily="18" charset="0"/>
              </a:rPr>
              <a:t>Bigge</a:t>
            </a:r>
            <a:r>
              <a:rPr lang="en-US" sz="2100" b="0" i="0" dirty="0">
                <a:solidFill>
                  <a:srgbClr val="000000"/>
                </a:solidFill>
                <a:effectLst/>
                <a:latin typeface="Rockwell" panose="02060603020205020403" pitchFamily="18" charset="0"/>
              </a:rPr>
              <a:t>, ed. (Oxford: Clarendon Press, 1902), pp. 114-16.)</a:t>
            </a:r>
          </a:p>
          <a:p>
            <a:pPr marL="342900" indent="-342900">
              <a:buFont typeface="Wingdings" panose="05000000000000000000" pitchFamily="2" charset="2"/>
              <a:buChar char="q"/>
            </a:pPr>
            <a:endParaRPr lang="en-US" sz="1600" b="1" u="sng" dirty="0">
              <a:solidFill>
                <a:srgbClr val="000000"/>
              </a:solidFill>
              <a:latin typeface="Rockwell" panose="02060603020205020403" pitchFamily="18" charset="0"/>
            </a:endParaRPr>
          </a:p>
          <a:p>
            <a:pPr marL="342900" indent="-342900">
              <a:buFont typeface="Wingdings" panose="05000000000000000000" pitchFamily="2" charset="2"/>
              <a:buChar char="q"/>
            </a:pPr>
            <a:r>
              <a:rPr lang="en-US" sz="2600" b="1" u="sng" dirty="0">
                <a:solidFill>
                  <a:srgbClr val="000000"/>
                </a:solidFill>
                <a:latin typeface="Rockwell" panose="02060603020205020403" pitchFamily="18" charset="0"/>
              </a:rPr>
              <a:t>Richard Dawkins: 1941 – ???</a:t>
            </a:r>
          </a:p>
          <a:p>
            <a:pPr marL="800100" lvl="1" indent="-342900">
              <a:buFont typeface="Arial" panose="020B0604020202020204" pitchFamily="34" charset="0"/>
              <a:buChar char="•"/>
            </a:pPr>
            <a:r>
              <a:rPr lang="en-US" sz="2100" dirty="0">
                <a:effectLst/>
                <a:latin typeface="Rockwell" panose="02060603020205020403" pitchFamily="18" charset="0"/>
                <a:ea typeface="Calibri" panose="020F0502020204030204" pitchFamily="34" charset="0"/>
              </a:rPr>
              <a:t>“The Virgin Birth, the Resurrection, the raising of Lazarus, even the Old Testament miracles, all are freely used for religious propaganda, and they are very effective with an audience of </a:t>
            </a:r>
            <a:r>
              <a:rPr lang="en-US" sz="2100" dirty="0" err="1">
                <a:effectLst/>
                <a:latin typeface="Rockwell" panose="02060603020205020403" pitchFamily="18" charset="0"/>
                <a:ea typeface="Calibri" panose="020F0502020204030204" pitchFamily="34" charset="0"/>
              </a:rPr>
              <a:t>unsophisticates</a:t>
            </a:r>
            <a:r>
              <a:rPr lang="en-US" sz="2100" dirty="0">
                <a:effectLst/>
                <a:latin typeface="Rockwell" panose="02060603020205020403" pitchFamily="18" charset="0"/>
                <a:ea typeface="Calibri" panose="020F0502020204030204" pitchFamily="34" charset="0"/>
              </a:rPr>
              <a:t> and children.” (</a:t>
            </a:r>
            <a:r>
              <a:rPr lang="en-US" sz="2100" b="0" i="0" dirty="0">
                <a:solidFill>
                  <a:srgbClr val="555555"/>
                </a:solidFill>
                <a:effectLst/>
                <a:latin typeface="Rockwell" panose="02060603020205020403" pitchFamily="18" charset="0"/>
              </a:rPr>
              <a:t>A Devil's Chaplain (ed. Houghton Mifflin Harcourt, 2004))</a:t>
            </a:r>
            <a:endParaRPr lang="en-US" sz="2100" b="0" i="0" dirty="0">
              <a:solidFill>
                <a:srgbClr val="000000"/>
              </a:solidFill>
              <a:effectLst/>
              <a:latin typeface="Rockwell" panose="02060603020205020403" pitchFamily="18" charset="0"/>
            </a:endParaRPr>
          </a:p>
          <a:p>
            <a:pPr marL="742950" lvl="1" indent="-285750">
              <a:buFont typeface="Arial" panose="020B0604020202020204" pitchFamily="34" charset="0"/>
              <a:buChar char="•"/>
            </a:pPr>
            <a:endParaRPr lang="en-US" dirty="0">
              <a:latin typeface="Rockwell" panose="02060603020205020403" pitchFamily="18" charset="0"/>
            </a:endParaRPr>
          </a:p>
        </p:txBody>
      </p:sp>
    </p:spTree>
    <p:extLst>
      <p:ext uri="{BB962C8B-B14F-4D97-AF65-F5344CB8AC3E}">
        <p14:creationId xmlns:p14="http://schemas.microsoft.com/office/powerpoint/2010/main" val="1300605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CA148-6A9D-4B0A-9218-F33B12B391E9}"/>
              </a:ext>
            </a:extLst>
          </p:cNvPr>
          <p:cNvSpPr/>
          <p:nvPr/>
        </p:nvSpPr>
        <p:spPr>
          <a:xfrm>
            <a:off x="0" y="0"/>
            <a:ext cx="9144000" cy="2554545"/>
          </a:xfrm>
          <a:prstGeom prst="rect">
            <a:avLst/>
          </a:prstGeom>
          <a:solidFill>
            <a:schemeClr val="tx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a:solidFill>
                  <a:srgbClr val="FF0000"/>
                </a:solidFill>
                <a:latin typeface="Broadway" panose="04040905080B02020502" pitchFamily="82" charset="0"/>
              </a:rPr>
              <a:t>Atheists Believe</a:t>
            </a:r>
          </a:p>
          <a:p>
            <a:pPr algn="ctr"/>
            <a:r>
              <a:rPr lang="en-US" sz="8000" b="1" dirty="0">
                <a:ln/>
                <a:solidFill>
                  <a:srgbClr val="FF0000"/>
                </a:solidFill>
                <a:latin typeface="Broadway" panose="04040905080B02020502" pitchFamily="82" charset="0"/>
              </a:rPr>
              <a:t>In Miracles Too</a:t>
            </a:r>
          </a:p>
        </p:txBody>
      </p:sp>
      <p:sp>
        <p:nvSpPr>
          <p:cNvPr id="5" name="Rectangle 4">
            <a:extLst>
              <a:ext uri="{FF2B5EF4-FFF2-40B4-BE49-F238E27FC236}">
                <a16:creationId xmlns:a16="http://schemas.microsoft.com/office/drawing/2014/main" id="{F2E0912B-A29C-43F2-9F8F-BD87EABD7828}"/>
              </a:ext>
            </a:extLst>
          </p:cNvPr>
          <p:cNvSpPr/>
          <p:nvPr/>
        </p:nvSpPr>
        <p:spPr>
          <a:xfrm>
            <a:off x="0" y="5319118"/>
            <a:ext cx="9144000" cy="116955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000" dirty="0">
                <a:ln w="0"/>
                <a:solidFill>
                  <a:srgbClr val="FF0000"/>
                </a:solidFill>
                <a:effectLst>
                  <a:outerShdw blurRad="38100" dist="25400" dir="5400000" algn="ctr" rotWithShape="0">
                    <a:srgbClr val="6E747A">
                      <a:alpha val="43000"/>
                    </a:srgbClr>
                  </a:outerShdw>
                </a:effectLst>
                <a:latin typeface="Rockwell" panose="02060603020205020403" pitchFamily="18" charset="0"/>
              </a:rPr>
              <a:t>4 Miracles of Atheism</a:t>
            </a:r>
          </a:p>
        </p:txBody>
      </p:sp>
      <p:sp>
        <p:nvSpPr>
          <p:cNvPr id="6" name="TextBox 5">
            <a:extLst>
              <a:ext uri="{FF2B5EF4-FFF2-40B4-BE49-F238E27FC236}">
                <a16:creationId xmlns:a16="http://schemas.microsoft.com/office/drawing/2014/main" id="{0F21AB7D-1108-4008-82C6-9AF08B61E290}"/>
              </a:ext>
            </a:extLst>
          </p:cNvPr>
          <p:cNvSpPr txBox="1"/>
          <p:nvPr/>
        </p:nvSpPr>
        <p:spPr>
          <a:xfrm>
            <a:off x="110758" y="1538882"/>
            <a:ext cx="9033242" cy="1015663"/>
          </a:xfrm>
          <a:prstGeom prst="rect">
            <a:avLst/>
          </a:prstGeom>
          <a:noFill/>
        </p:spPr>
        <p:txBody>
          <a:bodyPr wrap="none" rtlCol="0">
            <a:spAutoFit/>
          </a:bodyPr>
          <a:lstStyle/>
          <a:p>
            <a:r>
              <a:rPr lang="en-US" sz="6000" dirty="0">
                <a:solidFill>
                  <a:srgbClr val="FF0000"/>
                </a:solidFill>
                <a:latin typeface="Rockwell" panose="02060603020205020403" pitchFamily="18" charset="0"/>
              </a:rPr>
              <a:t>_______________________</a:t>
            </a:r>
          </a:p>
        </p:txBody>
      </p:sp>
      <p:sp>
        <p:nvSpPr>
          <p:cNvPr id="7" name="TextBox 6">
            <a:extLst>
              <a:ext uri="{FF2B5EF4-FFF2-40B4-BE49-F238E27FC236}">
                <a16:creationId xmlns:a16="http://schemas.microsoft.com/office/drawing/2014/main" id="{EC96EBF7-7A50-49FD-8D67-ACD2D4037B9F}"/>
              </a:ext>
            </a:extLst>
          </p:cNvPr>
          <p:cNvSpPr txBox="1"/>
          <p:nvPr/>
        </p:nvSpPr>
        <p:spPr>
          <a:xfrm>
            <a:off x="98922" y="2782669"/>
            <a:ext cx="8946156" cy="2308324"/>
          </a:xfrm>
          <a:prstGeom prst="rect">
            <a:avLst/>
          </a:prstGeom>
          <a:noFill/>
          <a:ln w="38100">
            <a:solidFill>
              <a:schemeClr val="tx1"/>
            </a:solidFill>
          </a:ln>
        </p:spPr>
        <p:txBody>
          <a:bodyPr wrap="square" rtlCol="0">
            <a:spAutoFit/>
          </a:bodyPr>
          <a:lstStyle/>
          <a:p>
            <a:r>
              <a:rPr lang="en-US" sz="3600" b="1" dirty="0">
                <a:latin typeface="Rockwell" panose="02060603020205020403" pitchFamily="18" charset="0"/>
              </a:rPr>
              <a:t>Miracle</a:t>
            </a:r>
            <a:r>
              <a:rPr lang="en-US" sz="3600" dirty="0">
                <a:latin typeface="Rockwell" panose="02060603020205020403" pitchFamily="18" charset="0"/>
              </a:rPr>
              <a:t> – “</a:t>
            </a:r>
            <a:r>
              <a:rPr lang="en-US" sz="3600" dirty="0">
                <a:effectLst/>
                <a:latin typeface="Rockwell" panose="02060603020205020403" pitchFamily="18" charset="0"/>
                <a:ea typeface="Calibri" panose="020F0502020204030204" pitchFamily="34" charset="0"/>
              </a:rPr>
              <a:t>an effect or extraordinary event in the physical world that surpasses all known human or natural powers and is ascribed to a supernatural cause.</a:t>
            </a:r>
            <a:r>
              <a:rPr lang="en-US" sz="3600" dirty="0">
                <a:latin typeface="Rockwell" panose="02060603020205020403" pitchFamily="18" charset="0"/>
              </a:rPr>
              <a:t>”</a:t>
            </a:r>
          </a:p>
        </p:txBody>
      </p:sp>
    </p:spTree>
    <p:extLst>
      <p:ext uri="{BB962C8B-B14F-4D97-AF65-F5344CB8AC3E}">
        <p14:creationId xmlns:p14="http://schemas.microsoft.com/office/powerpoint/2010/main" val="3105293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D32B0E-63CD-4E84-81A6-291E63CA56B4}"/>
              </a:ext>
            </a:extLst>
          </p:cNvPr>
          <p:cNvSpPr txBox="1"/>
          <p:nvPr/>
        </p:nvSpPr>
        <p:spPr>
          <a:xfrm>
            <a:off x="0" y="0"/>
            <a:ext cx="9144000" cy="754053"/>
          </a:xfrm>
          <a:prstGeom prst="rect">
            <a:avLst/>
          </a:prstGeom>
          <a:noFill/>
        </p:spPr>
        <p:txBody>
          <a:bodyPr wrap="square" rtlCol="0">
            <a:spAutoFit/>
          </a:bodyPr>
          <a:lstStyle/>
          <a:p>
            <a:pPr algn="ctr"/>
            <a:r>
              <a:rPr lang="en-US" sz="4300" u="sng" dirty="0">
                <a:latin typeface="Rockwell" panose="02060603020205020403" pitchFamily="18" charset="0"/>
              </a:rPr>
              <a:t>#1: Something Came From Nothing</a:t>
            </a:r>
          </a:p>
        </p:txBody>
      </p:sp>
      <p:pic>
        <p:nvPicPr>
          <p:cNvPr id="6" name="Picture 1">
            <a:extLst>
              <a:ext uri="{FF2B5EF4-FFF2-40B4-BE49-F238E27FC236}">
                <a16:creationId xmlns:a16="http://schemas.microsoft.com/office/drawing/2014/main" id="{495687F5-6C47-4D03-959D-E69B9962AA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35388"/>
            <a:ext cx="4572000" cy="59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7C5E21F-4FDF-4B78-B9F7-5E81DEEAC7E4}"/>
              </a:ext>
            </a:extLst>
          </p:cNvPr>
          <p:cNvSpPr txBox="1">
            <a:spLocks/>
          </p:cNvSpPr>
          <p:nvPr/>
        </p:nvSpPr>
        <p:spPr>
          <a:xfrm>
            <a:off x="4648200" y="935388"/>
            <a:ext cx="4495800" cy="3712812"/>
          </a:xfrm>
          <a:prstGeom prst="rect">
            <a:avLst/>
          </a:prstGeom>
          <a:ln w="28575">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b="1">
                <a:latin typeface="Rockwell" panose="02060603020205020403" pitchFamily="18" charset="0"/>
              </a:rPr>
              <a:t>Psa 102:25-26</a:t>
            </a:r>
            <a:r>
              <a:rPr lang="en-US" sz="2600">
                <a:latin typeface="Rockwell" panose="02060603020205020403" pitchFamily="18" charset="0"/>
              </a:rPr>
              <a:t> – “</a:t>
            </a:r>
            <a:r>
              <a:rPr lang="en-US" sz="2600" baseline="30000">
                <a:latin typeface="Rockwell" panose="02060603020205020403" pitchFamily="18" charset="0"/>
              </a:rPr>
              <a:t>25</a:t>
            </a:r>
            <a:r>
              <a:rPr lang="en-US" sz="2600">
                <a:latin typeface="Rockwell" panose="02060603020205020403" pitchFamily="18" charset="0"/>
              </a:rPr>
              <a:t>Of old You founded the earth, and the heavens are the work of Your hands. </a:t>
            </a:r>
            <a:r>
              <a:rPr lang="en-US" sz="2600" baseline="30000">
                <a:latin typeface="Rockwell" panose="02060603020205020403" pitchFamily="18" charset="0"/>
              </a:rPr>
              <a:t>26</a:t>
            </a:r>
            <a:r>
              <a:rPr lang="en-US" sz="2600">
                <a:latin typeface="Rockwell" panose="02060603020205020403" pitchFamily="18" charset="0"/>
              </a:rPr>
              <a:t>Even they will perish, but You endure; and all of them will wear out like a garment; like clothing You will change them and they will be changed.”</a:t>
            </a:r>
            <a:endParaRPr lang="en-US" sz="2600" dirty="0">
              <a:latin typeface="Rockwell" panose="02060603020205020403" pitchFamily="18" charset="0"/>
            </a:endParaRPr>
          </a:p>
        </p:txBody>
      </p:sp>
      <p:pic>
        <p:nvPicPr>
          <p:cNvPr id="2050" name="Picture 2" descr="Image result for big bng">
            <a:extLst>
              <a:ext uri="{FF2B5EF4-FFF2-40B4-BE49-F238E27FC236}">
                <a16:creationId xmlns:a16="http://schemas.microsoft.com/office/drawing/2014/main" id="{996087CF-D4B0-48C9-AE98-08978FCC9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29535"/>
            <a:ext cx="4495800" cy="202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2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awking_grand"/>
          <p:cNvPicPr>
            <a:picLocks noChangeAspect="1" noChangeArrowheads="1"/>
          </p:cNvPicPr>
          <p:nvPr/>
        </p:nvPicPr>
        <p:blipFill rotWithShape="1">
          <a:blip r:embed="rId3">
            <a:extLst>
              <a:ext uri="{28A0092B-C50C-407E-A947-70E740481C1C}">
                <a14:useLocalDpi xmlns:a14="http://schemas.microsoft.com/office/drawing/2010/main" val="0"/>
              </a:ext>
            </a:extLst>
          </a:blip>
          <a:srcRect l="972"/>
          <a:stretch/>
        </p:blipFill>
        <p:spPr bwMode="auto">
          <a:xfrm>
            <a:off x="82550" y="754053"/>
            <a:ext cx="8991600" cy="40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82550" y="4876800"/>
            <a:ext cx="8991600" cy="184665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800" b="1" u="sng" dirty="0"/>
              <a:t>Stephen Hawking</a:t>
            </a:r>
            <a:r>
              <a:rPr lang="en-US" altLang="en-US" sz="3800" dirty="0"/>
              <a:t> – “Because there is a law like gravity, the universe can and will create itself from nothing.” (Page 180)</a:t>
            </a:r>
          </a:p>
        </p:txBody>
      </p:sp>
      <p:sp>
        <p:nvSpPr>
          <p:cNvPr id="4" name="TextBox 3">
            <a:extLst>
              <a:ext uri="{FF2B5EF4-FFF2-40B4-BE49-F238E27FC236}">
                <a16:creationId xmlns:a16="http://schemas.microsoft.com/office/drawing/2014/main" id="{AAD4679B-8D5D-473A-935E-8573EB9E038B}"/>
              </a:ext>
            </a:extLst>
          </p:cNvPr>
          <p:cNvSpPr txBox="1"/>
          <p:nvPr/>
        </p:nvSpPr>
        <p:spPr>
          <a:xfrm>
            <a:off x="0" y="0"/>
            <a:ext cx="9144000" cy="754053"/>
          </a:xfrm>
          <a:prstGeom prst="rect">
            <a:avLst/>
          </a:prstGeom>
          <a:noFill/>
        </p:spPr>
        <p:txBody>
          <a:bodyPr wrap="square" rtlCol="0">
            <a:spAutoFit/>
          </a:bodyPr>
          <a:lstStyle/>
          <a:p>
            <a:pPr algn="ctr"/>
            <a:r>
              <a:rPr lang="en-US" sz="4300" u="sng" dirty="0">
                <a:latin typeface="Rockwell" panose="02060603020205020403" pitchFamily="18" charset="0"/>
              </a:rPr>
              <a:t>#1: Something Came From Nothing</a:t>
            </a:r>
          </a:p>
        </p:txBody>
      </p:sp>
    </p:spTree>
    <p:extLst>
      <p:ext uri="{BB962C8B-B14F-4D97-AF65-F5344CB8AC3E}">
        <p14:creationId xmlns:p14="http://schemas.microsoft.com/office/powerpoint/2010/main" val="2284007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peciesuniverse.com/wp-content/uploads/2013/06/ittv295byJessicaLiflandsq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3" y="754053"/>
            <a:ext cx="2743200" cy="3249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blogs.scientificamerican.com/cross-check/files/2012/04/a-universe-from-noth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943" y="754054"/>
            <a:ext cx="2884714" cy="3249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9743" y="4088044"/>
            <a:ext cx="5627914" cy="2677656"/>
          </a:xfrm>
          <a:prstGeom prst="rect">
            <a:avLst/>
          </a:prstGeom>
          <a:ln w="28575">
            <a:solidFill>
              <a:schemeClr val="tx1"/>
            </a:solidFill>
          </a:ln>
        </p:spPr>
        <p:txBody>
          <a:bodyPr wrap="square">
            <a:spAutoFit/>
          </a:bodyPr>
          <a:lstStyle/>
          <a:p>
            <a:r>
              <a:rPr lang="en-US" sz="2400" b="1" u="sng" dirty="0">
                <a:latin typeface="Rockwell" panose="02060603020205020403" pitchFamily="18" charset="0"/>
              </a:rPr>
              <a:t>Lawrence Krauss</a:t>
            </a:r>
            <a:r>
              <a:rPr lang="en-US" sz="2400" dirty="0">
                <a:latin typeface="Rockwell" panose="02060603020205020403" pitchFamily="18" charset="0"/>
              </a:rPr>
              <a:t> – “One of the things about quantum mechanics is not only can nothing become something, nothing always becomes something. Nothing is unstable. Nothing will always produce something in quantum mechanics.” (Chapter 10)</a:t>
            </a:r>
          </a:p>
        </p:txBody>
      </p:sp>
      <p:sp>
        <p:nvSpPr>
          <p:cNvPr id="5" name="TextBox 4">
            <a:extLst>
              <a:ext uri="{FF2B5EF4-FFF2-40B4-BE49-F238E27FC236}">
                <a16:creationId xmlns:a16="http://schemas.microsoft.com/office/drawing/2014/main" id="{53EC5FA5-4BBA-445C-A3F7-769385A7C910}"/>
              </a:ext>
            </a:extLst>
          </p:cNvPr>
          <p:cNvSpPr txBox="1"/>
          <p:nvPr/>
        </p:nvSpPr>
        <p:spPr>
          <a:xfrm>
            <a:off x="0" y="0"/>
            <a:ext cx="9144000" cy="754053"/>
          </a:xfrm>
          <a:prstGeom prst="rect">
            <a:avLst/>
          </a:prstGeom>
          <a:noFill/>
        </p:spPr>
        <p:txBody>
          <a:bodyPr wrap="square" rtlCol="0">
            <a:spAutoFit/>
          </a:bodyPr>
          <a:lstStyle/>
          <a:p>
            <a:pPr algn="ctr"/>
            <a:r>
              <a:rPr lang="en-US" sz="4300" u="sng" dirty="0">
                <a:latin typeface="Rockwell" panose="02060603020205020403" pitchFamily="18" charset="0"/>
              </a:rPr>
              <a:t>#1: Something Came From Nothing</a:t>
            </a:r>
          </a:p>
        </p:txBody>
      </p:sp>
      <p:pic>
        <p:nvPicPr>
          <p:cNvPr id="6" name="Picture 2" descr="Say what!?">
            <a:extLst>
              <a:ext uri="{FF2B5EF4-FFF2-40B4-BE49-F238E27FC236}">
                <a16:creationId xmlns:a16="http://schemas.microsoft.com/office/drawing/2014/main" id="{699278CE-E839-438D-99EE-A0E7DE678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42" y="754053"/>
            <a:ext cx="3189515" cy="601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64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salm 95:4-6">
            <a:extLst>
              <a:ext uri="{FF2B5EF4-FFF2-40B4-BE49-F238E27FC236}">
                <a16:creationId xmlns:a16="http://schemas.microsoft.com/office/drawing/2014/main" id="{9023944D-FF5D-47F9-A603-EA1BF9A3A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3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D32B0E-63CD-4E84-81A6-291E63CA56B4}"/>
              </a:ext>
            </a:extLst>
          </p:cNvPr>
          <p:cNvSpPr txBox="1"/>
          <p:nvPr/>
        </p:nvSpPr>
        <p:spPr>
          <a:xfrm>
            <a:off x="0" y="0"/>
            <a:ext cx="9144000" cy="754053"/>
          </a:xfrm>
          <a:prstGeom prst="rect">
            <a:avLst/>
          </a:prstGeom>
          <a:noFill/>
        </p:spPr>
        <p:txBody>
          <a:bodyPr wrap="square" rtlCol="0">
            <a:spAutoFit/>
          </a:bodyPr>
          <a:lstStyle/>
          <a:p>
            <a:pPr algn="ctr"/>
            <a:r>
              <a:rPr lang="en-US" sz="4300" u="sng" dirty="0">
                <a:latin typeface="Rockwell" panose="02060603020205020403" pitchFamily="18" charset="0"/>
              </a:rPr>
              <a:t>#2: Life Came From Non-Life</a:t>
            </a:r>
          </a:p>
        </p:txBody>
      </p:sp>
      <p:pic>
        <p:nvPicPr>
          <p:cNvPr id="6146" name="Picture 2" descr="Image result for law of biogenesis">
            <a:extLst>
              <a:ext uri="{FF2B5EF4-FFF2-40B4-BE49-F238E27FC236}">
                <a16:creationId xmlns:a16="http://schemas.microsoft.com/office/drawing/2014/main" id="{4E0FBF24-D600-4816-9BB2-9931D043C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9" r="3809"/>
          <a:stretch/>
        </p:blipFill>
        <p:spPr bwMode="auto">
          <a:xfrm>
            <a:off x="-1" y="754053"/>
            <a:ext cx="4572000" cy="31321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louis pasteur">
            <a:extLst>
              <a:ext uri="{FF2B5EF4-FFF2-40B4-BE49-F238E27FC236}">
                <a16:creationId xmlns:a16="http://schemas.microsoft.com/office/drawing/2014/main" id="{3D94A51E-DBE9-4E42-8693-3EA16A410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754053"/>
            <a:ext cx="4572000" cy="610394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louis pasteur biogenesis experiment">
            <a:extLst>
              <a:ext uri="{FF2B5EF4-FFF2-40B4-BE49-F238E27FC236}">
                <a16:creationId xmlns:a16="http://schemas.microsoft.com/office/drawing/2014/main" id="{96592878-DA13-4B95-AE83-FD629F6B4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4" y="3912276"/>
            <a:ext cx="4484915" cy="294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72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D32B0E-63CD-4E84-81A6-291E63CA56B4}"/>
              </a:ext>
            </a:extLst>
          </p:cNvPr>
          <p:cNvSpPr txBox="1"/>
          <p:nvPr/>
        </p:nvSpPr>
        <p:spPr>
          <a:xfrm>
            <a:off x="0" y="0"/>
            <a:ext cx="9144000" cy="754053"/>
          </a:xfrm>
          <a:prstGeom prst="rect">
            <a:avLst/>
          </a:prstGeom>
          <a:noFill/>
        </p:spPr>
        <p:txBody>
          <a:bodyPr wrap="square" rtlCol="0">
            <a:spAutoFit/>
          </a:bodyPr>
          <a:lstStyle/>
          <a:p>
            <a:pPr algn="ctr"/>
            <a:r>
              <a:rPr lang="en-US" sz="4300" u="sng" dirty="0">
                <a:latin typeface="Rockwell" panose="02060603020205020403" pitchFamily="18" charset="0"/>
              </a:rPr>
              <a:t>#2: Life Came From Non-Life</a:t>
            </a:r>
          </a:p>
        </p:txBody>
      </p:sp>
      <p:pic>
        <p:nvPicPr>
          <p:cNvPr id="7170" name="Picture 2" descr="Image result for george wald">
            <a:extLst>
              <a:ext uri="{FF2B5EF4-FFF2-40B4-BE49-F238E27FC236}">
                <a16:creationId xmlns:a16="http://schemas.microsoft.com/office/drawing/2014/main" id="{39CEEB0C-F823-49B1-94CF-093EB0D79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429" y="754054"/>
            <a:ext cx="2231570" cy="17851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1881E5-6750-47DD-9691-748785ACFF81}"/>
              </a:ext>
            </a:extLst>
          </p:cNvPr>
          <p:cNvSpPr txBox="1"/>
          <p:nvPr/>
        </p:nvSpPr>
        <p:spPr>
          <a:xfrm>
            <a:off x="-1" y="754053"/>
            <a:ext cx="6912430" cy="1785104"/>
          </a:xfrm>
          <a:prstGeom prst="rect">
            <a:avLst/>
          </a:prstGeom>
          <a:noFill/>
        </p:spPr>
        <p:txBody>
          <a:bodyPr wrap="square">
            <a:spAutoFit/>
          </a:bodyPr>
          <a:lstStyle/>
          <a:p>
            <a:r>
              <a:rPr lang="en-US" sz="2200" dirty="0">
                <a:effectLst/>
                <a:latin typeface="Rockwell" panose="02060603020205020403" pitchFamily="18" charset="0"/>
                <a:ea typeface="Calibri" panose="020F0502020204030204" pitchFamily="34" charset="0"/>
              </a:rPr>
              <a:t>“The reasonable view was to believe in spontaneous generation; the only alternative, [is] to believe in a single, primary act of supernatural creation. There is no third position.” (</a:t>
            </a:r>
            <a:r>
              <a:rPr lang="en-US" sz="2200" b="0" i="0" dirty="0">
                <a:solidFill>
                  <a:srgbClr val="000000"/>
                </a:solidFill>
                <a:effectLst/>
                <a:latin typeface="Rockwell" panose="02060603020205020403" pitchFamily="18" charset="0"/>
              </a:rPr>
              <a:t>“The Origin of Life” </a:t>
            </a:r>
            <a:r>
              <a:rPr lang="en-US" sz="2200" b="0" i="1" dirty="0">
                <a:solidFill>
                  <a:srgbClr val="000000"/>
                </a:solidFill>
                <a:effectLst/>
                <a:latin typeface="Rockwell" panose="02060603020205020403" pitchFamily="18" charset="0"/>
              </a:rPr>
              <a:t>Scientific American</a:t>
            </a:r>
            <a:r>
              <a:rPr lang="en-US" sz="2200" b="0" i="0" dirty="0">
                <a:solidFill>
                  <a:srgbClr val="000000"/>
                </a:solidFill>
                <a:effectLst/>
                <a:latin typeface="Rockwell" panose="02060603020205020403" pitchFamily="18" charset="0"/>
              </a:rPr>
              <a:t>, 191[2]:44-53, August 1954)</a:t>
            </a:r>
            <a:endParaRPr lang="en-US" sz="2200" dirty="0">
              <a:latin typeface="Rockwell" panose="02060603020205020403" pitchFamily="18" charset="0"/>
            </a:endParaRPr>
          </a:p>
        </p:txBody>
      </p:sp>
      <p:pic>
        <p:nvPicPr>
          <p:cNvPr id="7172" name="Picture 4" descr="Image result for spontaneous generation">
            <a:extLst>
              <a:ext uri="{FF2B5EF4-FFF2-40B4-BE49-F238E27FC236}">
                <a16:creationId xmlns:a16="http://schemas.microsoft.com/office/drawing/2014/main" id="{4EFEC1B0-68B2-40F4-9677-0D9C08C36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9157"/>
            <a:ext cx="9143999" cy="431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75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TotalTime>
  <Words>2195</Words>
  <Application>Microsoft Office PowerPoint</Application>
  <PresentationFormat>On-screen Show (4:3)</PresentationFormat>
  <Paragraphs>67</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Broadway</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55</cp:revision>
  <dcterms:created xsi:type="dcterms:W3CDTF">2021-02-13T17:14:47Z</dcterms:created>
  <dcterms:modified xsi:type="dcterms:W3CDTF">2021-02-14T01:27:41Z</dcterms:modified>
</cp:coreProperties>
</file>