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9" r:id="rId2"/>
    <p:sldId id="258" r:id="rId3"/>
    <p:sldId id="268" r:id="rId4"/>
    <p:sldId id="266" r:id="rId5"/>
    <p:sldId id="272" r:id="rId6"/>
    <p:sldId id="273" r:id="rId7"/>
    <p:sldId id="259" r:id="rId8"/>
    <p:sldId id="269" r:id="rId9"/>
    <p:sldId id="275" r:id="rId10"/>
    <p:sldId id="267" r:id="rId11"/>
    <p:sldId id="276" r:id="rId12"/>
    <p:sldId id="277" r:id="rId13"/>
    <p:sldId id="271" r:id="rId14"/>
    <p:sldId id="278"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55649" autoAdjust="0"/>
  </p:normalViewPr>
  <p:slideViewPr>
    <p:cSldViewPr snapToGrid="0">
      <p:cViewPr varScale="1">
        <p:scale>
          <a:sx n="63" d="100"/>
          <a:sy n="63" d="100"/>
        </p:scale>
        <p:origin x="2856"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dirty="0"/>
              <a:t>The first 5 chapters of Isaiah are going to give us an </a:t>
            </a:r>
            <a:r>
              <a:rPr lang="en-US" baseline="0" dirty="0"/>
              <a:t>overlook of just how bad Judah’s spiritual condition was. In fact, much of what he points out are seen in Amos and Hosea’s rebuke of the northern kingdom of Israel. This appears to suggest that Judah is now mimicking Israel’s unrighteous ways, which is something we’re going to see in more detail in chapter 28.</a:t>
            </a:r>
          </a:p>
          <a:p>
            <a:endParaRPr lang="en-US" baseline="0" dirty="0"/>
          </a:p>
          <a:p>
            <a:r>
              <a:rPr lang="en-US" baseline="0" dirty="0"/>
              <a:t>In these chapters, we’re going to look at 7 specific rebukes of sin followed by how God will judge them for these sins in order to help them learn to trust Him. After the 7</a:t>
            </a:r>
            <a:r>
              <a:rPr lang="en-US" baseline="30000" dirty="0"/>
              <a:t>th</a:t>
            </a:r>
            <a:r>
              <a:rPr lang="en-US" baseline="0" dirty="0"/>
              <a:t> judgment in chapter 5, we find a list of 6 woes. And scattered through these five chapters are also 3 very significant and hopeful promises designed to assure Israel that though judgment is inevitable for their sins, though a purging is coming, greater days are ahead. In these first 5 chapters, that pendulum swing is in full affect, </a:t>
            </a:r>
          </a:p>
          <a:p>
            <a:endParaRPr lang="en-US" baseline="0" dirty="0"/>
          </a:p>
          <a:p>
            <a:r>
              <a:rPr lang="en-US" baseline="0" dirty="0"/>
              <a:t>Think of these first 5 chapters as Judah being a spiritually dead body, and Isaiah is performing an autopsy on this body. What does he find?</a:t>
            </a:r>
            <a:endParaRPr lang="es-GT" dirty="0"/>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Isa 2:1 begins similarly to Isa 1:1 – its another vision given to Isaiah concerning Judah and Jerusalem, and the pendulum swings again because this is promise #2. Though the coming judgment upon Judah will render them little more than a shelter in a vineyard, He looks ahead to brighter days for God’s people – </a:t>
            </a:r>
            <a:r>
              <a:rPr lang="en-US" sz="1200" b="1" kern="1200" dirty="0">
                <a:solidFill>
                  <a:schemeClr val="tx1"/>
                </a:solidFill>
                <a:effectLst/>
                <a:latin typeface="+mn-lt"/>
                <a:ea typeface="+mn-ea"/>
                <a:cs typeface="+mn-cs"/>
              </a:rPr>
              <a:t>Isa 2:2-4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91782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the first of many Messianic promises in Isaiah. Not every Messianic promise refers to the Messiah Himself. Some refer to what the age of the Messiah will look like. And the term “last days” is the Messianic age – </a:t>
            </a:r>
            <a:r>
              <a:rPr lang="en-US" sz="1200" b="1" kern="1200" dirty="0">
                <a:solidFill>
                  <a:schemeClr val="tx1"/>
                </a:solidFill>
                <a:effectLst/>
                <a:latin typeface="+mn-lt"/>
                <a:ea typeface="+mn-ea"/>
                <a:cs typeface="+mn-cs"/>
              </a:rPr>
              <a:t>Heb 1:1-2a</a:t>
            </a:r>
            <a:r>
              <a:rPr lang="en-US" sz="1200" kern="1200" dirty="0">
                <a:solidFill>
                  <a:schemeClr val="tx1"/>
                </a:solidFill>
                <a:effectLst/>
                <a:latin typeface="+mn-lt"/>
                <a:ea typeface="+mn-ea"/>
                <a:cs typeface="+mn-cs"/>
              </a:rPr>
              <a:t> – “</a:t>
            </a:r>
            <a:r>
              <a:rPr lang="en-US" b="0" i="0" dirty="0">
                <a:solidFill>
                  <a:srgbClr val="000000"/>
                </a:solidFill>
                <a:effectLst/>
                <a:latin typeface="+mn-lt"/>
              </a:rPr>
              <a:t>God, after He spoke long ago to the fathers in the prophets in many portions and in many ways, </a:t>
            </a:r>
            <a:r>
              <a:rPr lang="en-US" b="0" i="0" u="sng" dirty="0">
                <a:solidFill>
                  <a:srgbClr val="000000"/>
                </a:solidFill>
                <a:effectLst/>
                <a:latin typeface="+mn-lt"/>
              </a:rPr>
              <a:t>in these last days</a:t>
            </a:r>
            <a:r>
              <a:rPr lang="en-US" b="0" i="0" dirty="0">
                <a:solidFill>
                  <a:srgbClr val="000000"/>
                </a:solidFill>
                <a:effectLst/>
                <a:latin typeface="+mn-lt"/>
              </a:rPr>
              <a:t> has spoken to us in His Son</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“Mountain” is often used in the bible as a word picture of governments/nations (Jer 21:25). See, literal Jerusalem was located on Mt. Zion, which is not the highest mountain in all the earth. It’s not even the highest mountain in the region. Just across the Kidron Valley is the Mount of Olives which is higher. Yet one day it will be so exalted that many nations will stream to it, hence the term “chief of the mountains” – </a:t>
            </a:r>
            <a:r>
              <a:rPr lang="en-US" sz="1200" b="1" i="0" kern="1200" dirty="0">
                <a:solidFill>
                  <a:schemeClr val="tx1"/>
                </a:solidFill>
                <a:effectLst/>
                <a:latin typeface="+mn-lt"/>
                <a:ea typeface="+mn-ea"/>
                <a:cs typeface="+mn-cs"/>
              </a:rPr>
              <a:t>Dan 2:44</a:t>
            </a:r>
            <a:r>
              <a:rPr lang="en-US" sz="1200" i="0" kern="1200" dirty="0">
                <a:solidFill>
                  <a:schemeClr val="tx1"/>
                </a:solidFill>
                <a:effectLst/>
                <a:latin typeface="+mn-lt"/>
                <a:ea typeface="+mn-ea"/>
                <a:cs typeface="+mn-cs"/>
              </a:rPr>
              <a:t> – “</a:t>
            </a:r>
            <a:r>
              <a:rPr lang="en-US" b="0" i="0" dirty="0">
                <a:solidFill>
                  <a:srgbClr val="000000"/>
                </a:solidFill>
                <a:effectLst/>
                <a:latin typeface="+mn-lt"/>
              </a:rPr>
              <a:t>In the days of those kings the God of heaven will set up a kingdom which will never be destroyed, and that kingdom will not be left for another people; it will crush and put an end to all these kingdoms, but it will itself endure forever.</a:t>
            </a:r>
            <a:r>
              <a:rPr lang="en-US" sz="1200" i="0" kern="1200" dirty="0">
                <a:solidFill>
                  <a:schemeClr val="tx1"/>
                </a:solidFill>
                <a:effectLst/>
                <a:latin typeface="+mn-lt"/>
                <a:ea typeface="+mn-ea"/>
                <a:cs typeface="+mn-cs"/>
              </a:rPr>
              <a:t>” This is the OT version of </a:t>
            </a:r>
            <a:r>
              <a:rPr lang="en-US" sz="1200" b="1" i="0" kern="1200" dirty="0">
                <a:solidFill>
                  <a:schemeClr val="tx1"/>
                </a:solidFill>
                <a:effectLst/>
                <a:latin typeface="+mn-lt"/>
                <a:ea typeface="+mn-ea"/>
                <a:cs typeface="+mn-cs"/>
              </a:rPr>
              <a:t>Matt 16:18</a:t>
            </a:r>
            <a:r>
              <a:rPr lang="en-US" sz="1200" i="0" kern="1200" dirty="0">
                <a:solidFill>
                  <a:schemeClr val="tx1"/>
                </a:solidFill>
                <a:effectLst/>
                <a:latin typeface="+mn-lt"/>
                <a:ea typeface="+mn-ea"/>
                <a:cs typeface="+mn-cs"/>
              </a:rPr>
              <a:t> where Jesus says, “Upon this rock I will build my church and the gates of Hades will not prevail against it.” Since God’s kingdom is built on high ground, it cannot be overcome by any opposition.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11</a:t>
            </a:fld>
            <a:endParaRPr lang="es-GT"/>
          </a:p>
        </p:txBody>
      </p:sp>
    </p:spTree>
    <p:extLst>
      <p:ext uri="{BB962C8B-B14F-4D97-AF65-F5344CB8AC3E}">
        <p14:creationId xmlns:p14="http://schemas.microsoft.com/office/powerpoint/2010/main" val="322599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It will be the rendezvous point of all the spiritual seed of Abraham where the gospel will be preached openly for all to hear. The phrase “stream to it” is interesting because streams flow downhill, not uphill. This will not be the first time we see Isaiah talking about aspects of Creation doing things its not supposed to do. We’re going to read later animals dwelling together who are usually opponents, trees clapping hands, the moon shining as bright as the sun, etc. Why? Because this is “new heavens and a new earth”, a theme to be later developed. But practically speaking, it means in this verse that God’s people will swim up stream, not downstream w/the rest of the society. They won’t go with the grain, they’ll run against it in character – see the Beatitudes. God’s people are living paradoxes, living radically different lives. Why? Because there is a supernatural magnetism about God that draws a certain kind of people to be willing to climb as high as they need to reach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fact they will “go up” implies it may be an uphill battle to get there. But once there, you will be encouraged by those who have already arrived and have a burning desire for you to join them – </a:t>
            </a:r>
            <a:r>
              <a:rPr lang="en-US" sz="1200" b="1" kern="1200" baseline="0" dirty="0">
                <a:solidFill>
                  <a:schemeClr val="tx1"/>
                </a:solidFill>
                <a:effectLst/>
                <a:latin typeface="+mn-lt"/>
                <a:ea typeface="+mn-ea"/>
                <a:cs typeface="+mn-cs"/>
              </a:rPr>
              <a:t>Psa 122:1</a:t>
            </a:r>
            <a:r>
              <a:rPr lang="en-US" sz="1200" kern="1200" baseline="0" dirty="0">
                <a:solidFill>
                  <a:schemeClr val="tx1"/>
                </a:solidFill>
                <a:effectLst/>
                <a:latin typeface="+mn-lt"/>
                <a:ea typeface="+mn-ea"/>
                <a:cs typeface="+mn-cs"/>
              </a:rPr>
              <a:t> – “</a:t>
            </a:r>
            <a:r>
              <a:rPr lang="en-US" b="0" i="0" dirty="0">
                <a:solidFill>
                  <a:srgbClr val="000000"/>
                </a:solidFill>
                <a:effectLst/>
                <a:latin typeface="+mn-lt"/>
              </a:rPr>
              <a:t>I was glad when they said to me, ‘Let us go to the house of the </a:t>
            </a:r>
            <a:r>
              <a:rPr lang="en-US" b="0" i="0" cap="small" dirty="0">
                <a:solidFill>
                  <a:srgbClr val="000000"/>
                </a:solidFill>
                <a:effectLst/>
                <a:latin typeface="+mn-lt"/>
              </a:rPr>
              <a:t>Lord</a:t>
            </a:r>
            <a:r>
              <a:rPr lang="en-US" b="0" i="0" dirty="0">
                <a:solidFill>
                  <a:srgbClr val="000000"/>
                </a:solidFill>
                <a:effectLst/>
                <a:latin typeface="+mn-lt"/>
              </a:rPr>
              <a:t>.’” And before the gospel can ever be “everywhere spoken against”, it has to be everywhere spoken of.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12</a:t>
            </a:fld>
            <a:endParaRPr lang="es-GT"/>
          </a:p>
        </p:txBody>
      </p:sp>
    </p:spTree>
    <p:extLst>
      <p:ext uri="{BB962C8B-B14F-4D97-AF65-F5344CB8AC3E}">
        <p14:creationId xmlns:p14="http://schemas.microsoft.com/office/powerpoint/2010/main" val="183729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Why would they embark on such a tiring exhaustive trek? Because they’re going there to learn a new way of doing things. Idolatry was practiced on high places in the past, but this high place will surpass them all. Every religion will be proven inferior to the gospel. So, while physical Jerusalem my have been the pilgrimage of Israel in OT days, spiritual Jerusalem will be the pilgrimage of people from all nations who will abandon their idolatry and false beliefs to the more superior way – </a:t>
            </a:r>
            <a:r>
              <a:rPr lang="en-US" sz="1200" b="1" kern="1200" baseline="0" dirty="0">
                <a:solidFill>
                  <a:schemeClr val="tx1"/>
                </a:solidFill>
                <a:effectLst/>
                <a:latin typeface="+mn-lt"/>
                <a:ea typeface="+mn-ea"/>
                <a:cs typeface="+mn-cs"/>
              </a:rPr>
              <a:t>Eph 2:19</a:t>
            </a:r>
            <a:r>
              <a:rPr lang="en-US" sz="120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So then you are no longer strangers and aliens, but you are fellow citizens with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saints, and are of God’s household</a:t>
            </a:r>
            <a:r>
              <a:rPr lang="en-US" sz="1200" kern="1200" baseline="0" dirty="0">
                <a:solidFill>
                  <a:schemeClr val="tx1"/>
                </a:solidFill>
                <a:effectLst/>
                <a:latin typeface="+mn-lt"/>
                <a:ea typeface="+mn-ea"/>
                <a:cs typeface="+mn-cs"/>
              </a:rPr>
              <a:t>”. And so, this new kingdom will transcend nationalism.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They are hungry for God’s teaching, willing to climb the steepest cliffs to hear His words – </a:t>
            </a:r>
            <a:r>
              <a:rPr lang="en-US" sz="1200" b="1" kern="1200" baseline="0" dirty="0">
                <a:solidFill>
                  <a:schemeClr val="tx1"/>
                </a:solidFill>
                <a:effectLst/>
                <a:latin typeface="+mn-lt"/>
                <a:ea typeface="+mn-ea"/>
                <a:cs typeface="+mn-cs"/>
              </a:rPr>
              <a:t>Acts 2:42a</a:t>
            </a:r>
            <a:r>
              <a:rPr lang="en-US" sz="1200" b="0" kern="1200" baseline="0" dirty="0">
                <a:solidFill>
                  <a:schemeClr val="tx1"/>
                </a:solidFill>
                <a:effectLst/>
                <a:latin typeface="+mn-lt"/>
                <a:ea typeface="+mn-ea"/>
                <a:cs typeface="+mn-cs"/>
              </a:rPr>
              <a:t> – “</a:t>
            </a:r>
            <a:r>
              <a:rPr lang="en-US" b="0" i="0" dirty="0">
                <a:solidFill>
                  <a:srgbClr val="000000"/>
                </a:solidFill>
                <a:effectLst/>
                <a:latin typeface="+mn-lt"/>
              </a:rPr>
              <a:t>They were continually devoting themselves to the apostles’ teaching</a:t>
            </a:r>
            <a:r>
              <a:rPr lang="en-US" sz="1200" b="0" kern="1200" baseline="0" dirty="0">
                <a:solidFill>
                  <a:schemeClr val="tx1"/>
                </a:solidFill>
                <a:effectLst/>
                <a:latin typeface="+mn-lt"/>
                <a:ea typeface="+mn-ea"/>
                <a:cs typeface="+mn-cs"/>
              </a:rPr>
              <a:t>”. What</a:t>
            </a:r>
            <a:r>
              <a:rPr lang="en-US" sz="1200" kern="1200" baseline="0" dirty="0">
                <a:solidFill>
                  <a:schemeClr val="tx1"/>
                </a:solidFill>
                <a:effectLst/>
                <a:latin typeface="+mn-lt"/>
                <a:ea typeface="+mn-ea"/>
                <a:cs typeface="+mn-cs"/>
              </a:rPr>
              <a:t> a contrast to Judah of who Isaiah said in Isa 1:3 – “does not know [God]”. But its not mere knowledge they are looking for, the teaching is just a means to an end. Their true desire from vs. 3 is to “walk in His paths.” This is practical knowledge that produces righteousness. Just as standing on the mountain top provides the clearest, most beautiful views of Creation, understanding God’s ways provides the clearest perspectives about life, spiritually speaking.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13</a:t>
            </a:fld>
            <a:endParaRPr lang="es-GT"/>
          </a:p>
        </p:txBody>
      </p:sp>
    </p:spTree>
    <p:extLst>
      <p:ext uri="{BB962C8B-B14F-4D97-AF65-F5344CB8AC3E}">
        <p14:creationId xmlns:p14="http://schemas.microsoft.com/office/powerpoint/2010/main" val="2464507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When they get there, they’ll find that justice and righteousness that had been lacking for so long, because God Himself will be there to assure that justice is rendered according to His own righteous standards. Again, this is a theme that will be developed throughout the book.</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And then Jews and Gentiles, who once were at far w/one another, will flock to this mountain together and be at peace, for this is a kingdom of peacemakers.  They will no longer learn the arts of war, and their prior instruments of war would be converted to instruments of husbandry for sowing the seed of the kingdom, which is a kingdom of peace. The gospel is designed for peace; only the lusts of men produce war. And part of the teaching of the gospel is to rid this lust from men’s hearts and compel us to love one another in return.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14</a:t>
            </a:fld>
            <a:endParaRPr lang="es-GT"/>
          </a:p>
        </p:txBody>
      </p:sp>
    </p:spTree>
    <p:extLst>
      <p:ext uri="{BB962C8B-B14F-4D97-AF65-F5344CB8AC3E}">
        <p14:creationId xmlns:p14="http://schemas.microsoft.com/office/powerpoint/2010/main" val="321163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Isa 1:10</a:t>
            </a:r>
            <a:r>
              <a:rPr lang="en-US" sz="1200" kern="1200" baseline="0" dirty="0">
                <a:solidFill>
                  <a:schemeClr val="tx1"/>
                </a:solidFill>
                <a:effectLst/>
                <a:latin typeface="+mn-lt"/>
                <a:ea typeface="+mn-ea"/>
                <a:cs typeface="+mn-cs"/>
              </a:rPr>
              <a:t> – “</a:t>
            </a:r>
            <a:r>
              <a:rPr lang="en-US" b="0" i="0" dirty="0">
                <a:solidFill>
                  <a:srgbClr val="000000"/>
                </a:solidFill>
                <a:effectLst/>
                <a:latin typeface="+mn-lt"/>
              </a:rPr>
              <a:t>Hear the word of the </a:t>
            </a:r>
            <a:r>
              <a:rPr lang="en-US" b="0" i="0" cap="small" dirty="0">
                <a:solidFill>
                  <a:srgbClr val="000000"/>
                </a:solidFill>
                <a:effectLst/>
                <a:latin typeface="+mn-lt"/>
              </a:rPr>
              <a:t>Lord</a:t>
            </a:r>
            <a:r>
              <a:rPr lang="en-US" b="0" i="0" dirty="0">
                <a:solidFill>
                  <a:srgbClr val="000000"/>
                </a:solidFill>
                <a:effectLst/>
                <a:latin typeface="+mn-lt"/>
              </a:rPr>
              <a:t>, you rulers of Sodom; give ear to the instruction of our God, you people of Gomorrah.</a:t>
            </a:r>
            <a:r>
              <a:rPr lang="en-US" sz="1200" kern="1200" baseline="0" dirty="0">
                <a:solidFill>
                  <a:schemeClr val="tx1"/>
                </a:solidFill>
                <a:effectLst/>
                <a:latin typeface="+mn-lt"/>
                <a:ea typeface="+mn-ea"/>
                <a:cs typeface="+mn-cs"/>
              </a:rPr>
              <a:t>” – In other words, “I may have spared you Sodom and Gomorrah’s fate, but that doesn’t make you any less like Sodom and Gomorrah spiritually.” At the very least, their rulers were like the rulers of those 2 deplorable cities. And the first rebuke is going to focus on their hypocritical worship – </a:t>
            </a:r>
            <a:r>
              <a:rPr lang="en-US" sz="1200" b="1" kern="1200" baseline="0" dirty="0">
                <a:solidFill>
                  <a:schemeClr val="tx1"/>
                </a:solidFill>
                <a:effectLst/>
                <a:latin typeface="+mn-lt"/>
                <a:ea typeface="+mn-ea"/>
                <a:cs typeface="+mn-cs"/>
              </a:rPr>
              <a:t>Isa 1:11-14. </a:t>
            </a:r>
          </a:p>
          <a:p>
            <a:pPr lvl="0"/>
            <a:endParaRPr lang="en-US" sz="1200" b="1" kern="1200" baseline="0" dirty="0">
              <a:solidFill>
                <a:schemeClr val="tx1"/>
              </a:solidFill>
              <a:effectLst/>
              <a:latin typeface="+mn-lt"/>
              <a:ea typeface="+mn-ea"/>
              <a:cs typeface="+mn-cs"/>
            </a:endParaRPr>
          </a:p>
          <a:p>
            <a:pPr marL="0" lvl="0" indent="0">
              <a:buNone/>
            </a:pPr>
            <a:r>
              <a:rPr lang="en-US" sz="1200" u="none" kern="1200" baseline="0" dirty="0">
                <a:solidFill>
                  <a:schemeClr val="tx1"/>
                </a:solidFill>
                <a:effectLst/>
                <a:latin typeface="+mn-lt"/>
                <a:ea typeface="+mn-ea"/>
                <a:cs typeface="+mn-cs"/>
              </a:rPr>
              <a:t>1) </a:t>
            </a:r>
            <a:r>
              <a:rPr lang="en-US" sz="1200" u="sng" kern="1200" baseline="0" dirty="0">
                <a:solidFill>
                  <a:schemeClr val="tx1"/>
                </a:solidFill>
                <a:effectLst/>
                <a:latin typeface="+mn-lt"/>
                <a:ea typeface="+mn-ea"/>
                <a:cs typeface="+mn-cs"/>
              </a:rPr>
              <a:t>Quantity</a:t>
            </a:r>
            <a:r>
              <a:rPr lang="en-US" sz="1200" kern="1200" baseline="0" dirty="0">
                <a:solidFill>
                  <a:schemeClr val="tx1"/>
                </a:solidFill>
                <a:effectLst/>
                <a:latin typeface="+mn-lt"/>
                <a:ea typeface="+mn-ea"/>
                <a:cs typeface="+mn-cs"/>
              </a:rPr>
              <a:t> – They had never stopped offering sacrifices – vs. 11 says they were multiplying them. Some are amazed that wicked people would resort to religion. Yet many are willing to part w/their sacrifices if they can convince themselves that in doing so, they won’t have to part w/their sins. But nowhere in scripture did God instruct Israel that sacrifices were to be treated as indulgences. They were designed to represent the heart of the one making the offering; they were designed to change the worshipper. </a:t>
            </a:r>
          </a:p>
          <a:p>
            <a:pPr marL="228600" lvl="0" indent="-228600">
              <a:buAutoNum type="arabicParenR"/>
            </a:pPr>
            <a:endParaRPr lang="en-US" sz="1200" kern="1200" baseline="0" dirty="0">
              <a:solidFill>
                <a:schemeClr val="tx1"/>
              </a:solidFill>
              <a:effectLst/>
              <a:latin typeface="+mn-lt"/>
              <a:ea typeface="+mn-ea"/>
              <a:cs typeface="+mn-cs"/>
            </a:endParaRPr>
          </a:p>
          <a:p>
            <a:pPr marL="0" lvl="0" indent="0">
              <a:buNone/>
            </a:pPr>
            <a:r>
              <a:rPr lang="en-US" sz="1200" kern="1200" baseline="0" dirty="0">
                <a:solidFill>
                  <a:schemeClr val="tx1"/>
                </a:solidFill>
                <a:effectLst/>
                <a:latin typeface="+mn-lt"/>
                <a:ea typeface="+mn-ea"/>
                <a:cs typeface="+mn-cs"/>
              </a:rPr>
              <a:t>2) </a:t>
            </a:r>
            <a:r>
              <a:rPr lang="en-US" sz="1200" u="sng" kern="1200" baseline="0" dirty="0">
                <a:solidFill>
                  <a:schemeClr val="tx1"/>
                </a:solidFill>
                <a:effectLst/>
                <a:latin typeface="+mn-lt"/>
                <a:ea typeface="+mn-ea"/>
                <a:cs typeface="+mn-cs"/>
              </a:rPr>
              <a:t>Quality</a:t>
            </a:r>
            <a:r>
              <a:rPr lang="en-US" sz="1200" kern="1200" baseline="0" dirty="0">
                <a:solidFill>
                  <a:schemeClr val="tx1"/>
                </a:solidFill>
                <a:effectLst/>
                <a:latin typeface="+mn-lt"/>
                <a:ea typeface="+mn-ea"/>
                <a:cs typeface="+mn-cs"/>
              </a:rPr>
              <a:t> – Fed cattle would be cattle raised specifically for sacrifice, in which great care was given to keep them from defilement. They were very expensive monetarily and therefore the highest quality sacrifice. Yet who did Jesus honor more in their giving, the Pharisee who gave of their surplus or the widow w/her 2 mites?</a:t>
            </a:r>
          </a:p>
          <a:p>
            <a:pPr marL="0" lvl="0" indent="0">
              <a:buNone/>
            </a:pPr>
            <a:endParaRPr lang="en-US" sz="1200" kern="1200" baseline="0" dirty="0">
              <a:solidFill>
                <a:schemeClr val="tx1"/>
              </a:solidFill>
              <a:effectLst/>
              <a:latin typeface="+mn-lt"/>
              <a:ea typeface="+mn-ea"/>
              <a:cs typeface="+mn-cs"/>
            </a:endParaRPr>
          </a:p>
          <a:p>
            <a:pPr marL="0" lvl="0" indent="0">
              <a:buNone/>
            </a:pPr>
            <a:r>
              <a:rPr lang="en-US" sz="1200" kern="1200" baseline="0" dirty="0">
                <a:solidFill>
                  <a:schemeClr val="tx1"/>
                </a:solidFill>
                <a:effectLst/>
                <a:latin typeface="+mn-lt"/>
                <a:ea typeface="+mn-ea"/>
                <a:cs typeface="+mn-cs"/>
              </a:rPr>
              <a:t>3) </a:t>
            </a:r>
            <a:r>
              <a:rPr lang="en-US" sz="1200" u="sng" kern="1200" baseline="0" dirty="0">
                <a:solidFill>
                  <a:schemeClr val="tx1"/>
                </a:solidFill>
                <a:effectLst/>
                <a:latin typeface="+mn-lt"/>
                <a:ea typeface="+mn-ea"/>
                <a:cs typeface="+mn-cs"/>
              </a:rPr>
              <a:t>To be seen</a:t>
            </a:r>
            <a:r>
              <a:rPr lang="en-US" sz="1200" kern="1200" baseline="0" dirty="0">
                <a:solidFill>
                  <a:schemeClr val="tx1"/>
                </a:solidFill>
                <a:effectLst/>
                <a:latin typeface="+mn-lt"/>
                <a:ea typeface="+mn-ea"/>
                <a:cs typeface="+mn-cs"/>
              </a:rPr>
              <a:t> – Seems they only came to be seen. This might remind us of Matt 6 in which the Pharisees always “worshipped” to be seen by men. But many will just show up simply to be deemed respectable even if not religious pious. I may come to church enough for the elders not to have to give me a call, but why am I here?</a:t>
            </a:r>
          </a:p>
          <a:p>
            <a:pPr marL="0" lvl="0" indent="0">
              <a:buNone/>
            </a:pPr>
            <a:endParaRPr lang="en-US" sz="1200" kern="1200" baseline="0" dirty="0">
              <a:solidFill>
                <a:schemeClr val="tx1"/>
              </a:solidFill>
              <a:effectLst/>
              <a:latin typeface="+mn-lt"/>
              <a:ea typeface="+mn-ea"/>
              <a:cs typeface="+mn-cs"/>
            </a:endParaRPr>
          </a:p>
          <a:p>
            <a:pPr marL="0" lvl="0" indent="0">
              <a:buNone/>
            </a:pPr>
            <a:r>
              <a:rPr lang="en-US" sz="1200" kern="1200" baseline="0" dirty="0">
                <a:solidFill>
                  <a:schemeClr val="tx1"/>
                </a:solidFill>
                <a:effectLst/>
                <a:latin typeface="+mn-lt"/>
                <a:ea typeface="+mn-ea"/>
                <a:cs typeface="+mn-cs"/>
              </a:rPr>
              <a:t>4) </a:t>
            </a:r>
            <a:r>
              <a:rPr lang="en-US" sz="1200" u="sng" kern="1200" baseline="0" dirty="0">
                <a:solidFill>
                  <a:schemeClr val="tx1"/>
                </a:solidFill>
                <a:effectLst/>
                <a:latin typeface="+mn-lt"/>
                <a:ea typeface="+mn-ea"/>
                <a:cs typeface="+mn-cs"/>
              </a:rPr>
              <a:t>Vain</a:t>
            </a:r>
            <a:r>
              <a:rPr lang="en-US" sz="1200" kern="1200" baseline="0" dirty="0">
                <a:solidFill>
                  <a:schemeClr val="tx1"/>
                </a:solidFill>
                <a:effectLst/>
                <a:latin typeface="+mn-lt"/>
                <a:ea typeface="+mn-ea"/>
                <a:cs typeface="+mn-cs"/>
              </a:rPr>
              <a:t> – In other words, they offered what God told them to offer. It cost them “things”. But behind their sacrifices were shallow, hollow hearts. Their worship was a sham because it didn’t touch them or change them. And so, God takes no pleasure in it, its an abomination, He cannot endure it, he hates it, it is a burden to Him, and He is weary of it.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5) </a:t>
            </a:r>
            <a:r>
              <a:rPr lang="en-US" sz="1200" u="sng" kern="1200" baseline="0" dirty="0">
                <a:solidFill>
                  <a:schemeClr val="tx1"/>
                </a:solidFill>
                <a:effectLst/>
                <a:latin typeface="+mn-lt"/>
                <a:ea typeface="+mn-ea"/>
                <a:cs typeface="+mn-cs"/>
              </a:rPr>
              <a:t>Bribing God</a:t>
            </a:r>
            <a:r>
              <a:rPr lang="en-US" sz="1200" kern="1200" baseline="0" dirty="0">
                <a:solidFill>
                  <a:schemeClr val="tx1"/>
                </a:solidFill>
                <a:effectLst/>
                <a:latin typeface="+mn-lt"/>
                <a:ea typeface="+mn-ea"/>
                <a:cs typeface="+mn-cs"/>
              </a:rPr>
              <a:t> – Why multiply sacrifices to God? Perhaps to bribe Him to spare their cities. But seeing there was no change in their behavior, God cannot endure them trying to cover their sin through “worship”. Sacrifices were supposed to convey contriteness. But when our worship is reduced to a checklist of things we have to do to be right, w/emphasis on how others are not doing those things, and then our heart is not engaged, we’ll find ourselves in the same position of God not accepting our worship.</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May we search our hearts during our times to worship that we not follow after this same pattern.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18200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Here is the judgment – </a:t>
            </a:r>
            <a:r>
              <a:rPr lang="en-US" sz="1200" b="1" kern="1200" baseline="0" dirty="0">
                <a:solidFill>
                  <a:schemeClr val="tx1"/>
                </a:solidFill>
                <a:effectLst/>
                <a:latin typeface="+mn-lt"/>
                <a:ea typeface="+mn-ea"/>
                <a:cs typeface="+mn-cs"/>
              </a:rPr>
              <a:t>Isa 1:15</a:t>
            </a:r>
            <a:r>
              <a:rPr lang="en-US" sz="1200" kern="1200" baseline="0" dirty="0">
                <a:solidFill>
                  <a:schemeClr val="tx1"/>
                </a:solidFill>
                <a:effectLst/>
                <a:latin typeface="+mn-lt"/>
                <a:ea typeface="+mn-ea"/>
                <a:cs typeface="+mn-cs"/>
              </a:rPr>
              <a:t> – In other words, every time they lifted their hands in prayer to God in prayer what did God see on their hands they kept Him from answering their prayers?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The blood in which they afflicted the innocent. Vain empty, hypocritical worship cannot hide the sin we commit. God sees. And sin is so hateful to God, it even makes our prayer and worship hateful to Him – </a:t>
            </a:r>
            <a:r>
              <a:rPr lang="en-US" sz="1200" b="1" kern="1200" baseline="0" dirty="0">
                <a:solidFill>
                  <a:schemeClr val="tx1"/>
                </a:solidFill>
                <a:effectLst/>
                <a:latin typeface="+mn-lt"/>
                <a:ea typeface="+mn-ea"/>
                <a:cs typeface="+mn-cs"/>
              </a:rPr>
              <a:t>Psa 66:18</a:t>
            </a:r>
            <a:r>
              <a:rPr lang="en-US" sz="1200" kern="1200" baseline="0" dirty="0">
                <a:solidFill>
                  <a:schemeClr val="tx1"/>
                </a:solidFill>
                <a:effectLst/>
                <a:latin typeface="+mn-lt"/>
                <a:ea typeface="+mn-ea"/>
                <a:cs typeface="+mn-cs"/>
              </a:rPr>
              <a:t> – “If I regard wickedness in my heart, the Lord will not hear.” This is a severe judgment because the people needed God now more than ever and worship and prayer was how they would make their appeals. But w/hands covered in blood, what is to become of them? How can God help them in their sin-sick state if the very worship they perform is so empty and meaningless? Before the book of Isaiah ends, He’s going to reveal a sacrifice in which the Lord does delight. And through that sacrifice, it is going to produce worshippers who no longer appear before God because they “have to”, but because they want to. Stay tuned for that, theme alert.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42181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Scattered throughout</a:t>
            </a:r>
            <a:r>
              <a:rPr lang="en-US" sz="1200" kern="1200" baseline="0" dirty="0">
                <a:solidFill>
                  <a:schemeClr val="tx1"/>
                </a:solidFill>
                <a:effectLst/>
                <a:latin typeface="+mn-lt"/>
                <a:ea typeface="+mn-ea"/>
                <a:cs typeface="+mn-cs"/>
              </a:rPr>
              <a:t> five chapters rebuke, judgments and woes are some pretty awesome promises, which gives us the complete picture of who our God is. He is not simply a God of judgment, but a God who wants to bless us. And the first promise we see is in </a:t>
            </a:r>
            <a:r>
              <a:rPr lang="en-US" sz="1200" b="1" kern="1200" baseline="0" dirty="0">
                <a:solidFill>
                  <a:schemeClr val="tx1"/>
                </a:solidFill>
                <a:effectLst/>
                <a:latin typeface="+mn-lt"/>
                <a:ea typeface="+mn-ea"/>
                <a:cs typeface="+mn-cs"/>
              </a:rPr>
              <a:t>Isa 1:16-20</a:t>
            </a:r>
            <a:r>
              <a:rPr lang="en-US" sz="1200" kern="1200" baseline="0" dirty="0">
                <a:solidFill>
                  <a:schemeClr val="tx1"/>
                </a:solidFill>
                <a:effectLst/>
                <a:latin typeface="+mn-lt"/>
                <a:ea typeface="+mn-ea"/>
                <a:cs typeface="+mn-cs"/>
              </a:rPr>
              <a:t> – Summary: “Yes you’ve sinned, yes I hate your worship. But you don’t have to be a lost cause. Repent, learn to do good, and you’ll be forgiven. Those bloody hands I see every time you lift them up to me in prayer, they can be washed as white as snow.” Matthew Henry pointed out the following – “</a:t>
            </a:r>
            <a:r>
              <a:rPr lang="en-US" sz="1200" kern="1200" dirty="0">
                <a:solidFill>
                  <a:schemeClr val="tx1"/>
                </a:solidFill>
                <a:effectLst/>
                <a:latin typeface="+mn-lt"/>
                <a:ea typeface="+mn-ea"/>
                <a:cs typeface="+mn-cs"/>
              </a:rPr>
              <a:t>The God of heaven condescends to reason the case w/those that contradict him and find fault with his proceedings</a:t>
            </a:r>
            <a:r>
              <a:rPr lang="en-US" sz="1200" kern="1200" baseline="0" dirty="0">
                <a:solidFill>
                  <a:schemeClr val="tx1"/>
                </a:solidFill>
                <a:effectLst/>
                <a:latin typeface="+mn-lt"/>
                <a:ea typeface="+mn-ea"/>
                <a:cs typeface="+mn-cs"/>
              </a:rPr>
              <a:t>”. So, for example, w</a:t>
            </a:r>
            <a:r>
              <a:rPr lang="en-US" sz="1200" kern="1200" dirty="0">
                <a:solidFill>
                  <a:schemeClr val="tx1"/>
                </a:solidFill>
                <a:effectLst/>
                <a:latin typeface="+mn-lt"/>
                <a:ea typeface="+mn-ea"/>
                <a:cs typeface="+mn-cs"/>
              </a:rPr>
              <a:t>hen someone hurts us,</a:t>
            </a:r>
            <a:r>
              <a:rPr lang="en-US" sz="1200" kern="1200" baseline="0" dirty="0">
                <a:solidFill>
                  <a:schemeClr val="tx1"/>
                </a:solidFill>
                <a:effectLst/>
                <a:latin typeface="+mn-lt"/>
                <a:ea typeface="+mn-ea"/>
                <a:cs typeface="+mn-cs"/>
              </a:rPr>
              <a:t> we don’t want to go to them to tell them we want to work it out; we’re the offended party; they hurt us, so, we expect them to take the initiative.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Not God. They sinned against Him, caught “red-handed”, and </a:t>
            </a:r>
            <a:r>
              <a:rPr lang="en-US" sz="1200" u="sng" kern="1200" baseline="0" dirty="0">
                <a:solidFill>
                  <a:schemeClr val="tx1"/>
                </a:solidFill>
                <a:effectLst/>
                <a:latin typeface="+mn-lt"/>
                <a:ea typeface="+mn-ea"/>
                <a:cs typeface="+mn-cs"/>
              </a:rPr>
              <a:t>He</a:t>
            </a:r>
            <a:r>
              <a:rPr lang="en-US" sz="1200" kern="1200" baseline="0" dirty="0">
                <a:solidFill>
                  <a:schemeClr val="tx1"/>
                </a:solidFill>
                <a:effectLst/>
                <a:latin typeface="+mn-lt"/>
                <a:ea typeface="+mn-ea"/>
                <a:cs typeface="+mn-cs"/>
              </a:rPr>
              <a:t> is the one saying, “Let’s talk”. He’s offering free pardon and life. Who does something like that?!?!? God. This is a wonderful promise that speaks to just how unworthy we are of God, by virtue of His wonderful grace.</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31596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But we have to do out part, which is repentance. What does repentance and its fruit entail?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1) </a:t>
            </a:r>
            <a:r>
              <a:rPr lang="en-US" sz="1200" u="sng" dirty="0">
                <a:effectLst/>
                <a:latin typeface="+mn-lt"/>
                <a:ea typeface="Calibri" panose="020F0502020204030204" pitchFamily="34" charset="0"/>
              </a:rPr>
              <a:t>Stop</a:t>
            </a:r>
            <a:r>
              <a:rPr lang="en-US" sz="1200" dirty="0">
                <a:effectLst/>
                <a:latin typeface="+mn-lt"/>
                <a:ea typeface="Calibri" panose="020F0502020204030204" pitchFamily="34" charset="0"/>
              </a:rPr>
              <a:t> – This is a decisive abandonment of old ways and habits. They’ve got to go – </a:t>
            </a:r>
            <a:r>
              <a:rPr lang="en-US" sz="1200" b="1" dirty="0">
                <a:effectLst/>
                <a:latin typeface="+mn-lt"/>
                <a:ea typeface="Calibri" panose="020F0502020204030204" pitchFamily="34" charset="0"/>
              </a:rPr>
              <a:t>Psa 26:6</a:t>
            </a:r>
            <a:r>
              <a:rPr lang="en-US" sz="1200" dirty="0">
                <a:effectLst/>
                <a:latin typeface="+mn-lt"/>
                <a:ea typeface="Calibri" panose="020F0502020204030204" pitchFamily="34" charset="0"/>
              </a:rPr>
              <a:t> – “I shall wash my hands in innocent, and I will go about Your altar, O Lord”. In every one of us, there is an old man, and that old man needs to kick the bucket.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2) </a:t>
            </a:r>
            <a:r>
              <a:rPr lang="en-US" sz="1200" u="sng" dirty="0">
                <a:effectLst/>
                <a:latin typeface="+mn-lt"/>
                <a:ea typeface="Calibri" panose="020F0502020204030204" pitchFamily="34" charset="0"/>
              </a:rPr>
              <a:t>Learn</a:t>
            </a:r>
            <a:r>
              <a:rPr lang="en-US" sz="1200" dirty="0">
                <a:effectLst/>
                <a:latin typeface="+mn-lt"/>
                <a:ea typeface="Calibri" panose="020F0502020204030204" pitchFamily="34" charset="0"/>
              </a:rPr>
              <a:t> – Develop a new mind, a new way of thinking. </a:t>
            </a:r>
            <a:r>
              <a:rPr lang="en-US" sz="1200" b="1" dirty="0">
                <a:effectLst/>
                <a:latin typeface="+mn-lt"/>
                <a:ea typeface="Calibri" panose="020F0502020204030204" pitchFamily="34" charset="0"/>
              </a:rPr>
              <a:t>Rom 12:2a</a:t>
            </a:r>
            <a:r>
              <a:rPr lang="en-US" sz="1200" dirty="0">
                <a:effectLst/>
                <a:latin typeface="+mn-lt"/>
                <a:ea typeface="Calibri" panose="020F0502020204030204" pitchFamily="34" charset="0"/>
              </a:rPr>
              <a:t> – “</a:t>
            </a:r>
            <a:r>
              <a:rPr lang="en-US" sz="1200" b="0" i="0" dirty="0">
                <a:solidFill>
                  <a:srgbClr val="000000"/>
                </a:solidFill>
                <a:effectLst/>
                <a:latin typeface="+mn-lt"/>
              </a:rPr>
              <a:t>And do not be conformed to this world, but be transformed by the renewing of your mind</a:t>
            </a:r>
            <a:r>
              <a:rPr lang="en-US" sz="1200" dirty="0">
                <a:effectLst/>
                <a:latin typeface="+mn-lt"/>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3) </a:t>
            </a:r>
            <a:r>
              <a:rPr lang="en-US" sz="1200" u="sng" dirty="0">
                <a:effectLst/>
                <a:latin typeface="+mn-lt"/>
                <a:ea typeface="Calibri" panose="020F0502020204030204" pitchFamily="34" charset="0"/>
              </a:rPr>
              <a:t>Do good</a:t>
            </a:r>
            <a:r>
              <a:rPr lang="en-US" sz="1200" dirty="0">
                <a:effectLst/>
                <a:latin typeface="+mn-lt"/>
                <a:ea typeface="Calibri" panose="020F0502020204030204" pitchFamily="34" charset="0"/>
              </a:rPr>
              <a:t> – We have new objectives and priorities. We’re no longer living to please ourselves, but to serve others – </a:t>
            </a:r>
            <a:r>
              <a:rPr lang="en-US" sz="1200" b="1" dirty="0">
                <a:effectLst/>
                <a:latin typeface="+mn-lt"/>
                <a:ea typeface="Calibri" panose="020F0502020204030204" pitchFamily="34" charset="0"/>
              </a:rPr>
              <a:t>Eph 2:10</a:t>
            </a:r>
            <a:r>
              <a:rPr lang="en-US" sz="1200" dirty="0">
                <a:effectLst/>
                <a:latin typeface="+mn-lt"/>
                <a:ea typeface="Calibri" panose="020F0502020204030204" pitchFamily="34" charset="0"/>
              </a:rPr>
              <a:t> – “</a:t>
            </a:r>
            <a:r>
              <a:rPr lang="en-US" sz="1200" b="0" i="0" dirty="0">
                <a:solidFill>
                  <a:srgbClr val="000000"/>
                </a:solidFill>
                <a:effectLst/>
                <a:latin typeface="+mn-lt"/>
              </a:rPr>
              <a:t>For we are His workmanship, created in Christ Jesus for good works, which God prepared beforehand so that we would walk in them.</a:t>
            </a:r>
            <a:r>
              <a:rPr lang="en-US" sz="1200" dirty="0">
                <a:effectLst/>
                <a:latin typeface="+mn-lt"/>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4) </a:t>
            </a:r>
            <a:r>
              <a:rPr lang="en-US" sz="1200" u="sng" dirty="0">
                <a:effectLst/>
                <a:latin typeface="+mn-lt"/>
                <a:ea typeface="Calibri" panose="020F0502020204030204" pitchFamily="34" charset="0"/>
              </a:rPr>
              <a:t>Correct</a:t>
            </a:r>
            <a:r>
              <a:rPr lang="en-US" sz="1200" dirty="0">
                <a:effectLst/>
                <a:latin typeface="+mn-lt"/>
                <a:ea typeface="Calibri" panose="020F0502020204030204" pitchFamily="34" charset="0"/>
              </a:rPr>
              <a:t> – Meaning, put right those who used to do what you did. Someone helped you become a better person, return the favor – </a:t>
            </a:r>
            <a:r>
              <a:rPr lang="en-US" sz="1200" b="1" dirty="0">
                <a:effectLst/>
                <a:latin typeface="+mn-lt"/>
                <a:ea typeface="Calibri" panose="020F0502020204030204" pitchFamily="34" charset="0"/>
              </a:rPr>
              <a:t>Jas 5:19-20</a:t>
            </a:r>
            <a:r>
              <a:rPr lang="en-US" sz="1200" dirty="0">
                <a:effectLst/>
                <a:latin typeface="+mn-lt"/>
                <a:ea typeface="Calibri" panose="020F0502020204030204" pitchFamily="34" charset="0"/>
              </a:rPr>
              <a:t> – “</a:t>
            </a:r>
            <a:r>
              <a:rPr lang="en-US" sz="1200" b="0" i="0" dirty="0">
                <a:solidFill>
                  <a:srgbClr val="000000"/>
                </a:solidFill>
                <a:effectLst/>
                <a:latin typeface="+mn-lt"/>
              </a:rPr>
              <a:t>My brethren, if any among you strays from the truth and one turns him back, let him know that he who turns a sinner from the error of his way will save his soul from death and will cover a multitude of sins.</a:t>
            </a:r>
            <a:r>
              <a:rPr lang="en-US" sz="1200" dirty="0">
                <a:effectLst/>
                <a:latin typeface="+mn-lt"/>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5) </a:t>
            </a:r>
            <a:r>
              <a:rPr lang="en-US" sz="1200" u="sng" dirty="0">
                <a:effectLst/>
                <a:latin typeface="+mn-lt"/>
                <a:ea typeface="Calibri" panose="020F0502020204030204" pitchFamily="34" charset="0"/>
              </a:rPr>
              <a:t>Stand up for</a:t>
            </a:r>
            <a:r>
              <a:rPr lang="en-US" sz="1200" dirty="0">
                <a:effectLst/>
                <a:latin typeface="+mn-lt"/>
                <a:ea typeface="Calibri" panose="020F0502020204030204" pitchFamily="34" charset="0"/>
              </a:rPr>
              <a:t> – Defend those in need, especially the weak who cannot fend for themselves – </a:t>
            </a:r>
            <a:r>
              <a:rPr lang="en-US" sz="1200" b="1" dirty="0">
                <a:effectLst/>
                <a:latin typeface="+mn-lt"/>
                <a:ea typeface="Calibri" panose="020F0502020204030204" pitchFamily="34" charset="0"/>
              </a:rPr>
              <a:t>Prov 31:9</a:t>
            </a:r>
            <a:r>
              <a:rPr lang="en-US" sz="1200" dirty="0">
                <a:effectLst/>
                <a:latin typeface="+mn-lt"/>
                <a:ea typeface="Calibri" panose="020F0502020204030204" pitchFamily="34" charset="0"/>
              </a:rPr>
              <a:t> – “Open your mouth, judge righteously, and defend the rights of the afflicted and needy.”</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39241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then in vs. 19 he lays out the condition: consent and obey, eat the best of the land. Refuse and rebel, you’ll be devoured by the sword. These are the blessings and curses we read about in Lev 26 and Deut 28. Either we eat the word, or we’ll be eaten by a real sword. Either, way they’re going to eat something, what they eat is entirely up to them. Vs. 20 assures them that since God has spoken, this promise is absolutely sure. And we know which of these God would prefer for us.</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82174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verse 21, we find the 2</a:t>
            </a:r>
            <a:r>
              <a:rPr lang="en-US" sz="1200" kern="1200" baseline="30000" dirty="0">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 rebuke, the fact that there was no justice or righteousness left in Judah – </a:t>
            </a:r>
            <a:r>
              <a:rPr lang="en-US" sz="1200" b="1" kern="1200" dirty="0">
                <a:solidFill>
                  <a:schemeClr val="tx1"/>
                </a:solidFill>
                <a:effectLst/>
                <a:latin typeface="+mn-lt"/>
                <a:ea typeface="+mn-ea"/>
                <a:cs typeface="+mn-cs"/>
              </a:rPr>
              <a:t>Isa 1:21-23</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Notice God is contrasting what was vs. what is. The word picture is of a once faithful, devoted wife who has now completely sold herself to whoredom. In what way? In another word picture in vs. 22, Judah is compared to silver, which represents purity. But now they’re more like the scum and slag that you’d typically skim off the surface of molten metal, completely worthless. Unfermented wine was representative of blessing, a refreshing alternative to water. This is who they used to be as a nation, but now they’re influence has been weakened through dissolution.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 the reality represented by these word pictures is revealed in vs. 23. Judah is now a nation that loves bribes, chases after reward, and those responsible for restraining thieves had become the thieves themselves. Therefore, the widows and orphans and the powerless were neglected. Because now when the wealthy wants to defraud them and the poor, who has very little money and influence, takes them to court, </a:t>
            </a:r>
            <a:r>
              <a:rPr lang="en-US" sz="1200" dirty="0">
                <a:effectLst/>
                <a:latin typeface="+mn-lt"/>
                <a:ea typeface="Calibri" panose="020F0502020204030204" pitchFamily="34" charset="0"/>
              </a:rPr>
              <a:t>the wealthy could just bribe the judge w/that ole “Chicago handshake” and win the case. Israel of all people should have remembered their slavery in Egypt.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414432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lnSpc>
                <a:spcPct val="100000"/>
              </a:lnSpc>
              <a:buFont typeface="Courier New" panose="02070309020205020404" pitchFamily="49" charset="0"/>
              <a:buNone/>
            </a:pPr>
            <a:r>
              <a:rPr lang="en-US" sz="1200" dirty="0">
                <a:latin typeface="+mn-lt"/>
              </a:rPr>
              <a:t>How will God judge them?</a:t>
            </a:r>
          </a:p>
          <a:p>
            <a:pPr lvl="0">
              <a:lnSpc>
                <a:spcPct val="100000"/>
              </a:lnSpc>
              <a:buFont typeface="Courier New" panose="02070309020205020404" pitchFamily="49" charset="0"/>
              <a:buNone/>
            </a:pPr>
            <a:endParaRPr lang="en-US" sz="1200" b="1" dirty="0">
              <a:latin typeface="+mn-lt"/>
            </a:endParaRPr>
          </a:p>
          <a:p>
            <a:pPr marL="0" lvl="0" indent="0">
              <a:lnSpc>
                <a:spcPct val="100000"/>
              </a:lnSpc>
              <a:buFont typeface="Courier New" panose="02070309020205020404" pitchFamily="49" charset="0"/>
              <a:buNone/>
            </a:pPr>
            <a:r>
              <a:rPr lang="en-US" sz="1200" b="0" dirty="0">
                <a:latin typeface="+mn-lt"/>
              </a:rPr>
              <a:t>1) </a:t>
            </a:r>
            <a:r>
              <a:rPr lang="en-US" sz="1200" b="1" dirty="0">
                <a:latin typeface="+mn-lt"/>
              </a:rPr>
              <a:t>Isa 1:24-25</a:t>
            </a:r>
            <a:r>
              <a:rPr lang="en-US" sz="1200" dirty="0">
                <a:latin typeface="+mn-lt"/>
              </a:rPr>
              <a:t> – In other words, He’s going to purge them of all the impurities as one would purge impurities from metal in a furnace. The nation could have done this herself, but they wouldn’t. So, God, who has the power to do so, will make good on this promise. The dross and alloy of vs. 22 that kept them from being pure is going to be completely stripped away. This is a judgment of purification so the people can be what they need to be. How will God do this? Chapters 5 will tell us, so stay tuned.</a:t>
            </a:r>
          </a:p>
          <a:p>
            <a:pPr marL="228600" lvl="0" indent="-228600">
              <a:lnSpc>
                <a:spcPct val="100000"/>
              </a:lnSpc>
              <a:buFont typeface="Courier New" panose="02070309020205020404" pitchFamily="49" charset="0"/>
              <a:buAutoNum type="arabicParenR"/>
            </a:pPr>
            <a:endParaRPr lang="en-US" sz="1200" dirty="0">
              <a:latin typeface="+mn-lt"/>
            </a:endParaRPr>
          </a:p>
          <a:p>
            <a:pPr marL="0" lvl="0" indent="0">
              <a:lnSpc>
                <a:spcPct val="100000"/>
              </a:lnSpc>
              <a:buFont typeface="Courier New" panose="02070309020205020404" pitchFamily="49" charset="0"/>
              <a:buNone/>
            </a:pPr>
            <a:r>
              <a:rPr lang="en-US" sz="1200" dirty="0">
                <a:latin typeface="+mn-lt"/>
              </a:rPr>
              <a:t>2) </a:t>
            </a:r>
            <a:r>
              <a:rPr lang="en-US" sz="1200" b="1" dirty="0">
                <a:latin typeface="+mn-lt"/>
              </a:rPr>
              <a:t>Isa 1:26-27</a:t>
            </a:r>
            <a:r>
              <a:rPr lang="en-US" sz="1200" dirty="0">
                <a:latin typeface="+mn-lt"/>
              </a:rPr>
              <a:t> – What will He do after purging the nation of evil? He’ll restore the righteous so they can become what they once were. The troublemakers will be removed, and then justice and righteousness, which is another very prominent theme throughout this book, will be achieved. Through what means? This is another theme alert, stay tuned. </a:t>
            </a:r>
          </a:p>
          <a:p>
            <a:pPr marL="0" lvl="0" indent="0">
              <a:lnSpc>
                <a:spcPct val="100000"/>
              </a:lnSpc>
              <a:buFont typeface="Courier New" panose="02070309020205020404" pitchFamily="49" charset="0"/>
              <a:buNone/>
            </a:pPr>
            <a:endParaRPr lang="en-US" sz="1200" dirty="0">
              <a:latin typeface="+mn-lt"/>
            </a:endParaRPr>
          </a:p>
          <a:p>
            <a:pPr marL="0" lvl="0" indent="0">
              <a:lnSpc>
                <a:spcPct val="100000"/>
              </a:lnSpc>
              <a:buFont typeface="Courier New" panose="02070309020205020404" pitchFamily="49" charset="0"/>
              <a:buNone/>
            </a:pPr>
            <a:r>
              <a:rPr lang="en-US" sz="1200" dirty="0">
                <a:latin typeface="+mn-lt"/>
              </a:rPr>
              <a:t>3) </a:t>
            </a:r>
            <a:r>
              <a:rPr lang="en-US" sz="1200" b="1" dirty="0">
                <a:latin typeface="+mn-lt"/>
              </a:rPr>
              <a:t>Isa 1:28-30</a:t>
            </a:r>
            <a:r>
              <a:rPr lang="en-US" sz="1200" dirty="0">
                <a:latin typeface="+mn-lt"/>
              </a:rPr>
              <a:t> – Oaks are what they made their gods from. Gardens were one of the places they put them. He’s probably saying that the idolators will be put to shame. This is an interesting statement here because He is going to address idolatry further in the next rebuke. So why mention idolatry here as a connection to injustice and unrighteousness? Because anytime a nation turns to idolatry, injustice always follows. In idolatry, we’re not acknowledging God’s holiness. This is turn leads to a failure to embrace His concern for the disenfranchised. Idolatry and injustice have always been twin sins. – the idols are lifeless, doing nothing for others, and their worshippers become like them. So, if justice is going to be restored to the nation, idolatry must be eliminated. How will that happen? Stay tuned, we’re still just performing the autopsy. </a:t>
            </a:r>
          </a:p>
          <a:p>
            <a:pPr marL="0" lvl="0" indent="0">
              <a:lnSpc>
                <a:spcPct val="100000"/>
              </a:lnSpc>
              <a:buFont typeface="Courier New" panose="02070309020205020404" pitchFamily="49" charset="0"/>
              <a:buNone/>
            </a:pPr>
            <a:endParaRPr lang="en-US" sz="1200" dirty="0">
              <a:latin typeface="+mn-lt"/>
            </a:endParaRPr>
          </a:p>
          <a:p>
            <a:pPr marL="0" lvl="0" indent="0">
              <a:lnSpc>
                <a:spcPct val="100000"/>
              </a:lnSpc>
              <a:buFont typeface="Courier New" panose="02070309020205020404" pitchFamily="49" charset="0"/>
              <a:buNone/>
            </a:pPr>
            <a:r>
              <a:rPr lang="en-US" sz="1200" dirty="0">
                <a:latin typeface="+mn-lt"/>
              </a:rPr>
              <a:t>4) </a:t>
            </a:r>
            <a:r>
              <a:rPr lang="en-US" sz="1200" b="1" dirty="0">
                <a:latin typeface="+mn-lt"/>
              </a:rPr>
              <a:t>Isa 1:31</a:t>
            </a:r>
            <a:r>
              <a:rPr lang="en-US" sz="1200" dirty="0">
                <a:latin typeface="+mn-lt"/>
              </a:rPr>
              <a:t> – Meaning, all their works, the fruits of their labors and efforts in which they find security, will be destroyed. And why shouldn’t they? Most of what they accomplished came about by taking advantage of the marginalized. And our God is a God who teaches by causing us to reap what we sow. </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422827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Chiasms (sandwich parallelism) are common in any Hebrew poetry and there are many in Isaiah. Recognizing them can help w/outlining the thoughts of the passage, especially as you pay attention to the middle of the sandwich (the meat) as the primary point, and the ends of the sandwich (the bread) as the secondary points.</a:t>
            </a:r>
          </a:p>
        </p:txBody>
      </p:sp>
      <p:sp>
        <p:nvSpPr>
          <p:cNvPr id="4" name="Slide Number Placeholder 3"/>
          <p:cNvSpPr>
            <a:spLocks noGrp="1"/>
          </p:cNvSpPr>
          <p:nvPr>
            <p:ph type="sldNum" sz="quarter" idx="5"/>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173995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7/07/2021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7/07/2021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7/07/2021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7/07/2021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84710-E317-4482-BDDF-C98ED867503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2</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5796366" cy="5981943"/>
          </a:xfrm>
        </p:spPr>
        <p:txBody>
          <a:bodyPr>
            <a:normAutofit fontScale="92500" lnSpcReduction="10000"/>
          </a:bodyPr>
          <a:lstStyle/>
          <a:p>
            <a:pPr>
              <a:buFont typeface="Wingdings" panose="05000000000000000000" pitchFamily="2" charset="2"/>
              <a:buChar char="q"/>
            </a:pPr>
            <a:r>
              <a:rPr lang="en-US" sz="2600" dirty="0">
                <a:latin typeface="Rockwell" panose="02060603020205020403" pitchFamily="18" charset="0"/>
              </a:rPr>
              <a:t>The Mountain of the House of the Lord</a:t>
            </a:r>
          </a:p>
          <a:p>
            <a:pPr lvl="1"/>
            <a:r>
              <a:rPr lang="en-US" sz="2000" b="1" dirty="0">
                <a:latin typeface="Rockwell" panose="02060603020205020403" pitchFamily="18" charset="0"/>
              </a:rPr>
              <a:t>Isa 2:2-4</a:t>
            </a:r>
            <a:r>
              <a:rPr lang="en-US" sz="2000" dirty="0">
                <a:latin typeface="Rockwell" panose="02060603020205020403" pitchFamily="18" charset="0"/>
              </a:rPr>
              <a:t> – “</a:t>
            </a:r>
            <a:r>
              <a:rPr lang="en-US" b="1" baseline="30000" dirty="0">
                <a:latin typeface="Rockwell" panose="02060603020205020403" pitchFamily="18" charset="0"/>
              </a:rPr>
              <a:t>2</a:t>
            </a:r>
            <a:r>
              <a:rPr lang="en-US" dirty="0">
                <a:latin typeface="Rockwell" panose="02060603020205020403" pitchFamily="18" charset="0"/>
              </a:rPr>
              <a:t>Now it will come about that in the last days the mountain of the house of the Lord will be established as the chief of the mountains, and will be raised above the hills; and all the nations will stream to it. </a:t>
            </a:r>
            <a:r>
              <a:rPr lang="en-US" b="1" baseline="30000" dirty="0">
                <a:latin typeface="Rockwell" panose="02060603020205020403" pitchFamily="18" charset="0"/>
              </a:rPr>
              <a:t>3</a:t>
            </a:r>
            <a:r>
              <a:rPr lang="en-US" dirty="0">
                <a:latin typeface="Rockwell" panose="02060603020205020403" pitchFamily="18" charset="0"/>
              </a:rPr>
              <a:t>And many peoples will come and say,</a:t>
            </a:r>
            <a:r>
              <a:rPr lang="en-US" sz="2000" dirty="0">
                <a:latin typeface="Rockwell" panose="02060603020205020403" pitchFamily="18" charset="0"/>
              </a:rPr>
              <a:t> ‘</a:t>
            </a:r>
            <a:r>
              <a:rPr lang="en-US" dirty="0">
                <a:latin typeface="Rockwell" panose="02060603020205020403" pitchFamily="18" charset="0"/>
              </a:rPr>
              <a:t>Come, let us go up to the mountain of the </a:t>
            </a:r>
            <a:r>
              <a:rPr lang="en-US" cap="small" dirty="0">
                <a:latin typeface="Rockwell" panose="02060603020205020403" pitchFamily="18" charset="0"/>
              </a:rPr>
              <a:t>Lord</a:t>
            </a:r>
            <a:r>
              <a:rPr lang="en-US" dirty="0">
                <a:latin typeface="Rockwell" panose="02060603020205020403" pitchFamily="18" charset="0"/>
              </a:rPr>
              <a:t>, to the house of the God of Jacob; that He may teach us concerning His ways and that we may walk in His paths.’ For the law will go forth from Zion and the word of the Lord from Jerusalem. </a:t>
            </a:r>
            <a:r>
              <a:rPr lang="en-US" b="1" baseline="30000" dirty="0">
                <a:latin typeface="Rockwell" panose="02060603020205020403" pitchFamily="18" charset="0"/>
              </a:rPr>
              <a:t>4</a:t>
            </a:r>
            <a:r>
              <a:rPr lang="en-US" dirty="0">
                <a:latin typeface="Rockwell" panose="02060603020205020403" pitchFamily="18" charset="0"/>
              </a:rPr>
              <a:t>And He will judge between the nations, and will render decisions for many peoples; and they will hammer their swords into plowshares and their spears into pruning hooks. Nation will not lift up sword against nation, and never again will they learn war.</a:t>
            </a:r>
            <a:r>
              <a:rPr lang="en-US" sz="2000" dirty="0">
                <a:latin typeface="Rockwell" panose="02060603020205020403" pitchFamily="18" charset="0"/>
              </a:rPr>
              <a:t>”</a:t>
            </a:r>
            <a:endParaRPr lang="es-GT" sz="2000" dirty="0">
              <a:latin typeface="Rockwell" panose="02060603020205020403" pitchFamily="18" charset="0"/>
            </a:endParaRPr>
          </a:p>
        </p:txBody>
      </p:sp>
      <p:pic>
        <p:nvPicPr>
          <p:cNvPr id="9218" name="Picture 2" descr="Blog Arch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367" y="844064"/>
            <a:ext cx="3347633" cy="60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2</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5796366" cy="5981943"/>
          </a:xfrm>
        </p:spPr>
        <p:txBody>
          <a:bodyPr>
            <a:normAutofit fontScale="92500" lnSpcReduction="10000"/>
          </a:bodyPr>
          <a:lstStyle/>
          <a:p>
            <a:pPr>
              <a:buFont typeface="Wingdings" panose="05000000000000000000" pitchFamily="2" charset="2"/>
              <a:buChar char="q"/>
            </a:pPr>
            <a:r>
              <a:rPr lang="en-US" sz="2600" dirty="0">
                <a:latin typeface="Rockwell" panose="02060603020205020403" pitchFamily="18" charset="0"/>
              </a:rPr>
              <a:t>The Mountain of the House of the Lord</a:t>
            </a:r>
          </a:p>
          <a:p>
            <a:pPr lvl="1"/>
            <a:r>
              <a:rPr lang="en-US" sz="2000" b="1" dirty="0">
                <a:latin typeface="Rockwell" panose="02060603020205020403" pitchFamily="18" charset="0"/>
              </a:rPr>
              <a:t>Isa 2:2-4</a:t>
            </a:r>
            <a:r>
              <a:rPr lang="en-US" sz="2000" dirty="0">
                <a:latin typeface="Rockwell" panose="02060603020205020403" pitchFamily="18" charset="0"/>
              </a:rPr>
              <a:t> – “</a:t>
            </a:r>
            <a:r>
              <a:rPr lang="en-US" b="1" baseline="30000" dirty="0">
                <a:latin typeface="Rockwell" panose="02060603020205020403" pitchFamily="18" charset="0"/>
              </a:rPr>
              <a:t>2</a:t>
            </a:r>
            <a:r>
              <a:rPr lang="en-US" dirty="0">
                <a:latin typeface="Rockwell" panose="02060603020205020403" pitchFamily="18" charset="0"/>
              </a:rPr>
              <a:t>Now it will come about that in the last days the mountain of the house of the Lord will be established as the chief of the mountains, and will be raised above the hills; and all the nations will stream to it. </a:t>
            </a:r>
            <a:r>
              <a:rPr lang="en-US" b="1" baseline="30000" dirty="0">
                <a:latin typeface="Rockwell" panose="02060603020205020403" pitchFamily="18" charset="0"/>
              </a:rPr>
              <a:t>3</a:t>
            </a:r>
            <a:r>
              <a:rPr lang="en-US" dirty="0">
                <a:latin typeface="Rockwell" panose="02060603020205020403" pitchFamily="18" charset="0"/>
              </a:rPr>
              <a:t>And many peoples will come and say,</a:t>
            </a:r>
            <a:r>
              <a:rPr lang="en-US" sz="2000" dirty="0">
                <a:latin typeface="Rockwell" panose="02060603020205020403" pitchFamily="18" charset="0"/>
              </a:rPr>
              <a:t> ‘</a:t>
            </a:r>
            <a:r>
              <a:rPr lang="en-US" dirty="0">
                <a:latin typeface="Rockwell" panose="02060603020205020403" pitchFamily="18" charset="0"/>
              </a:rPr>
              <a:t>Come, let us go up to the mountain of the </a:t>
            </a:r>
            <a:r>
              <a:rPr lang="en-US" cap="small" dirty="0">
                <a:latin typeface="Rockwell" panose="02060603020205020403" pitchFamily="18" charset="0"/>
              </a:rPr>
              <a:t>Lord</a:t>
            </a:r>
            <a:r>
              <a:rPr lang="en-US" dirty="0">
                <a:latin typeface="Rockwell" panose="02060603020205020403" pitchFamily="18" charset="0"/>
              </a:rPr>
              <a:t>, to the house of the God of Jacob; that He may teach us concerning His ways and that we may walk in His paths.’ For the law will go forth from Zion and the word of the Lord from Jerusalem. </a:t>
            </a:r>
            <a:r>
              <a:rPr lang="en-US" b="1" baseline="30000" dirty="0">
                <a:latin typeface="Rockwell" panose="02060603020205020403" pitchFamily="18" charset="0"/>
              </a:rPr>
              <a:t>4</a:t>
            </a:r>
            <a:r>
              <a:rPr lang="en-US" dirty="0">
                <a:latin typeface="Rockwell" panose="02060603020205020403" pitchFamily="18" charset="0"/>
              </a:rPr>
              <a:t>And He will judge between the nations, and will render decisions for many peoples; and they will hammer their swords into plowshares and their spears into pruning hooks. Nation will not lift up sword against nation, and never again will they learn war.</a:t>
            </a:r>
            <a:r>
              <a:rPr lang="en-US" sz="2000" dirty="0">
                <a:latin typeface="Rockwell" panose="02060603020205020403" pitchFamily="18" charset="0"/>
              </a:rPr>
              <a:t>”</a:t>
            </a:r>
            <a:endParaRPr lang="es-GT" sz="2000" dirty="0">
              <a:latin typeface="Rockwell" panose="02060603020205020403" pitchFamily="18" charset="0"/>
            </a:endParaRPr>
          </a:p>
        </p:txBody>
      </p:sp>
      <p:sp>
        <p:nvSpPr>
          <p:cNvPr id="5" name="TextBox 4">
            <a:extLst>
              <a:ext uri="{FF2B5EF4-FFF2-40B4-BE49-F238E27FC236}">
                <a16:creationId xmlns:a16="http://schemas.microsoft.com/office/drawing/2014/main" id="{9486909D-BB76-4BBB-A5F8-BFC085658346}"/>
              </a:ext>
            </a:extLst>
          </p:cNvPr>
          <p:cNvSpPr txBox="1"/>
          <p:nvPr/>
        </p:nvSpPr>
        <p:spPr>
          <a:xfrm>
            <a:off x="5796367" y="1073954"/>
            <a:ext cx="3210473" cy="5724644"/>
          </a:xfrm>
          <a:prstGeom prst="rect">
            <a:avLst/>
          </a:prstGeom>
          <a:noFill/>
          <a:ln w="28575">
            <a:solidFill>
              <a:schemeClr val="tx1"/>
            </a:solidFill>
          </a:ln>
        </p:spPr>
        <p:txBody>
          <a:bodyPr wrap="square">
            <a:spAutoFit/>
          </a:bodyPr>
          <a:lstStyle/>
          <a:p>
            <a:pPr marL="342900" indent="-342900">
              <a:buAutoNum type="arabicPeriod"/>
            </a:pPr>
            <a:r>
              <a:rPr lang="en-US" sz="3200" dirty="0">
                <a:latin typeface="Rockwell" panose="02060603020205020403" pitchFamily="18" charset="0"/>
              </a:rPr>
              <a:t> Messianic</a:t>
            </a:r>
            <a:endParaRPr lang="en-US" sz="3200" kern="1200" baseline="0" dirty="0">
              <a:solidFill>
                <a:schemeClr val="tx1"/>
              </a:solidFill>
              <a:effectLst/>
              <a:latin typeface="Rockwell" panose="02060603020205020403" pitchFamily="18" charset="0"/>
            </a:endParaRPr>
          </a:p>
          <a:p>
            <a:pPr marL="342900" indent="-342900">
              <a:buAutoNum type="arabicPeriod"/>
            </a:pPr>
            <a:r>
              <a:rPr lang="en-US" sz="3200" dirty="0">
                <a:latin typeface="Rockwell" panose="02060603020205020403" pitchFamily="18" charset="0"/>
              </a:rPr>
              <a:t> “Mountain”</a:t>
            </a: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6000" dirty="0">
              <a:latin typeface="Rockwell" panose="02060603020205020403" pitchFamily="18" charset="0"/>
            </a:endParaRPr>
          </a:p>
        </p:txBody>
      </p:sp>
      <p:grpSp>
        <p:nvGrpSpPr>
          <p:cNvPr id="8" name="Group 7">
            <a:extLst>
              <a:ext uri="{FF2B5EF4-FFF2-40B4-BE49-F238E27FC236}">
                <a16:creationId xmlns:a16="http://schemas.microsoft.com/office/drawing/2014/main" id="{8E14B7E8-E591-4CD6-A85F-7591539A7784}"/>
              </a:ext>
            </a:extLst>
          </p:cNvPr>
          <p:cNvGrpSpPr/>
          <p:nvPr/>
        </p:nvGrpSpPr>
        <p:grpSpPr>
          <a:xfrm>
            <a:off x="480449" y="1363851"/>
            <a:ext cx="5315918" cy="464949"/>
            <a:chOff x="480449" y="1363851"/>
            <a:chExt cx="5315918" cy="464949"/>
          </a:xfrm>
        </p:grpSpPr>
        <p:sp>
          <p:nvSpPr>
            <p:cNvPr id="4" name="Oval 3">
              <a:extLst>
                <a:ext uri="{FF2B5EF4-FFF2-40B4-BE49-F238E27FC236}">
                  <a16:creationId xmlns:a16="http://schemas.microsoft.com/office/drawing/2014/main" id="{BBF7C4E1-426A-4400-8365-CDC2FFDED9DA}"/>
                </a:ext>
              </a:extLst>
            </p:cNvPr>
            <p:cNvSpPr/>
            <p:nvPr/>
          </p:nvSpPr>
          <p:spPr>
            <a:xfrm>
              <a:off x="480449" y="1441342"/>
              <a:ext cx="2417734" cy="3874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ED03478-3B59-4E38-AD2E-AB989BDFE060}"/>
                </a:ext>
              </a:extLst>
            </p:cNvPr>
            <p:cNvCxnSpPr/>
            <p:nvPr/>
          </p:nvCxnSpPr>
          <p:spPr>
            <a:xfrm flipV="1">
              <a:off x="2913681" y="1363851"/>
              <a:ext cx="2882686" cy="2789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C74DE17-1926-4DA4-92F1-D5A9911FD518}"/>
              </a:ext>
            </a:extLst>
          </p:cNvPr>
          <p:cNvGrpSpPr/>
          <p:nvPr/>
        </p:nvGrpSpPr>
        <p:grpSpPr>
          <a:xfrm>
            <a:off x="2603458" y="1428537"/>
            <a:ext cx="3192909" cy="2023115"/>
            <a:chOff x="2603458" y="1428537"/>
            <a:chExt cx="3192909" cy="2023115"/>
          </a:xfrm>
        </p:grpSpPr>
        <p:sp>
          <p:nvSpPr>
            <p:cNvPr id="9" name="Oval 8">
              <a:extLst>
                <a:ext uri="{FF2B5EF4-FFF2-40B4-BE49-F238E27FC236}">
                  <a16:creationId xmlns:a16="http://schemas.microsoft.com/office/drawing/2014/main" id="{180A5E93-94A3-4E5E-AAE2-E20889585502}"/>
                </a:ext>
              </a:extLst>
            </p:cNvPr>
            <p:cNvSpPr/>
            <p:nvPr/>
          </p:nvSpPr>
          <p:spPr>
            <a:xfrm>
              <a:off x="3091138" y="1428537"/>
              <a:ext cx="1480862" cy="4130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99BE4D-8B1E-4B7C-999F-29BB5A4E3495}"/>
                </a:ext>
              </a:extLst>
            </p:cNvPr>
            <p:cNvSpPr/>
            <p:nvPr/>
          </p:nvSpPr>
          <p:spPr>
            <a:xfrm>
              <a:off x="2913681" y="1932718"/>
              <a:ext cx="1658319" cy="5624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688DD3D-2EAC-4BF9-BF2E-3BA62100BC29}"/>
                </a:ext>
              </a:extLst>
            </p:cNvPr>
            <p:cNvSpPr/>
            <p:nvPr/>
          </p:nvSpPr>
          <p:spPr>
            <a:xfrm>
              <a:off x="2603458" y="3038585"/>
              <a:ext cx="1480862" cy="4130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BD8C066-589D-4426-97A3-15C5F8FA1143}"/>
                </a:ext>
              </a:extLst>
            </p:cNvPr>
            <p:cNvCxnSpPr/>
            <p:nvPr/>
          </p:nvCxnSpPr>
          <p:spPr>
            <a:xfrm>
              <a:off x="4572000" y="1635070"/>
              <a:ext cx="1224367" cy="2065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140FA2-49F8-4884-803D-2878A675CC12}"/>
                </a:ext>
              </a:extLst>
            </p:cNvPr>
            <p:cNvCxnSpPr>
              <a:cxnSpLocks/>
            </p:cNvCxnSpPr>
            <p:nvPr/>
          </p:nvCxnSpPr>
          <p:spPr>
            <a:xfrm flipV="1">
              <a:off x="4572000" y="1849353"/>
              <a:ext cx="1224367" cy="3657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6A8080-570D-4BE9-90AD-94219D9BB7E6}"/>
                </a:ext>
              </a:extLst>
            </p:cNvPr>
            <p:cNvCxnSpPr>
              <a:cxnSpLocks/>
            </p:cNvCxnSpPr>
            <p:nvPr/>
          </p:nvCxnSpPr>
          <p:spPr>
            <a:xfrm flipV="1">
              <a:off x="4084320" y="1873597"/>
              <a:ext cx="1712047" cy="1403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15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2</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5796366" cy="5981943"/>
          </a:xfrm>
        </p:spPr>
        <p:txBody>
          <a:bodyPr>
            <a:normAutofit fontScale="92500" lnSpcReduction="10000"/>
          </a:bodyPr>
          <a:lstStyle/>
          <a:p>
            <a:pPr>
              <a:buFont typeface="Wingdings" panose="05000000000000000000" pitchFamily="2" charset="2"/>
              <a:buChar char="q"/>
            </a:pPr>
            <a:r>
              <a:rPr lang="en-US" sz="2600" dirty="0">
                <a:latin typeface="Rockwell" panose="02060603020205020403" pitchFamily="18" charset="0"/>
              </a:rPr>
              <a:t>The Mountain of the House of the Lord</a:t>
            </a:r>
          </a:p>
          <a:p>
            <a:pPr lvl="1"/>
            <a:r>
              <a:rPr lang="en-US" sz="2000" b="1" dirty="0">
                <a:latin typeface="Rockwell" panose="02060603020205020403" pitchFamily="18" charset="0"/>
              </a:rPr>
              <a:t>Isa 2:2-4</a:t>
            </a:r>
            <a:r>
              <a:rPr lang="en-US" sz="2000" dirty="0">
                <a:latin typeface="Rockwell" panose="02060603020205020403" pitchFamily="18" charset="0"/>
              </a:rPr>
              <a:t> – “</a:t>
            </a:r>
            <a:r>
              <a:rPr lang="en-US" b="1" baseline="30000" dirty="0">
                <a:latin typeface="Rockwell" panose="02060603020205020403" pitchFamily="18" charset="0"/>
              </a:rPr>
              <a:t>2</a:t>
            </a:r>
            <a:r>
              <a:rPr lang="en-US" dirty="0">
                <a:latin typeface="Rockwell" panose="02060603020205020403" pitchFamily="18" charset="0"/>
              </a:rPr>
              <a:t>Now it will come about that in the last days the mountain of the house of the Lord will be established as the chief of the mountains, and will be raised above the hills; and all the nations will stream to it. </a:t>
            </a:r>
            <a:r>
              <a:rPr lang="en-US" b="1" baseline="30000" dirty="0">
                <a:latin typeface="Rockwell" panose="02060603020205020403" pitchFamily="18" charset="0"/>
              </a:rPr>
              <a:t>3</a:t>
            </a:r>
            <a:r>
              <a:rPr lang="en-US" dirty="0">
                <a:latin typeface="Rockwell" panose="02060603020205020403" pitchFamily="18" charset="0"/>
              </a:rPr>
              <a:t>And many peoples will come and say,</a:t>
            </a:r>
            <a:r>
              <a:rPr lang="en-US" sz="2000" dirty="0">
                <a:latin typeface="Rockwell" panose="02060603020205020403" pitchFamily="18" charset="0"/>
              </a:rPr>
              <a:t> ‘</a:t>
            </a:r>
            <a:r>
              <a:rPr lang="en-US" dirty="0">
                <a:latin typeface="Rockwell" panose="02060603020205020403" pitchFamily="18" charset="0"/>
              </a:rPr>
              <a:t>Come, let us go up to the mountain of the </a:t>
            </a:r>
            <a:r>
              <a:rPr lang="en-US" cap="small" dirty="0">
                <a:latin typeface="Rockwell" panose="02060603020205020403" pitchFamily="18" charset="0"/>
              </a:rPr>
              <a:t>Lord</a:t>
            </a:r>
            <a:r>
              <a:rPr lang="en-US" dirty="0">
                <a:latin typeface="Rockwell" panose="02060603020205020403" pitchFamily="18" charset="0"/>
              </a:rPr>
              <a:t>, to the house of the God of Jacob; that He may teach us concerning His ways and that we may walk in His paths.’ For the law will go forth from Zion and the word of the Lord from Jerusalem. </a:t>
            </a:r>
            <a:r>
              <a:rPr lang="en-US" b="1" baseline="30000" dirty="0">
                <a:latin typeface="Rockwell" panose="02060603020205020403" pitchFamily="18" charset="0"/>
              </a:rPr>
              <a:t>4</a:t>
            </a:r>
            <a:r>
              <a:rPr lang="en-US" dirty="0">
                <a:latin typeface="Rockwell" panose="02060603020205020403" pitchFamily="18" charset="0"/>
              </a:rPr>
              <a:t>And He will judge between the nations, and will render decisions for many peoples; and they will hammer their swords into plowshares and their spears into pruning hooks. Nation will not lift up sword against nation, and never again will they learn war.</a:t>
            </a:r>
            <a:r>
              <a:rPr lang="en-US" sz="2000" dirty="0">
                <a:latin typeface="Rockwell" panose="02060603020205020403" pitchFamily="18" charset="0"/>
              </a:rPr>
              <a:t>”</a:t>
            </a:r>
            <a:endParaRPr lang="es-GT" sz="2000" dirty="0">
              <a:latin typeface="Rockwell" panose="02060603020205020403" pitchFamily="18" charset="0"/>
            </a:endParaRPr>
          </a:p>
        </p:txBody>
      </p:sp>
      <p:sp>
        <p:nvSpPr>
          <p:cNvPr id="5" name="TextBox 4">
            <a:extLst>
              <a:ext uri="{FF2B5EF4-FFF2-40B4-BE49-F238E27FC236}">
                <a16:creationId xmlns:a16="http://schemas.microsoft.com/office/drawing/2014/main" id="{9486909D-BB76-4BBB-A5F8-BFC085658346}"/>
              </a:ext>
            </a:extLst>
          </p:cNvPr>
          <p:cNvSpPr txBox="1"/>
          <p:nvPr/>
        </p:nvSpPr>
        <p:spPr>
          <a:xfrm>
            <a:off x="5796367" y="1073954"/>
            <a:ext cx="3210473" cy="5724644"/>
          </a:xfrm>
          <a:prstGeom prst="rect">
            <a:avLst/>
          </a:prstGeom>
          <a:noFill/>
          <a:ln w="28575">
            <a:solidFill>
              <a:schemeClr val="tx1"/>
            </a:solidFill>
          </a:ln>
        </p:spPr>
        <p:txBody>
          <a:bodyPr wrap="square">
            <a:spAutoFit/>
          </a:bodyPr>
          <a:lstStyle/>
          <a:p>
            <a:pPr marL="342900" indent="-342900">
              <a:buAutoNum type="arabicPeriod"/>
            </a:pPr>
            <a:r>
              <a:rPr lang="en-US" sz="3200" dirty="0">
                <a:latin typeface="Rockwell" panose="02060603020205020403" pitchFamily="18" charset="0"/>
              </a:rPr>
              <a:t> Messianic</a:t>
            </a:r>
            <a:endParaRPr lang="en-US" sz="3200" kern="1200" baseline="0" dirty="0">
              <a:solidFill>
                <a:schemeClr val="tx1"/>
              </a:solidFill>
              <a:effectLst/>
              <a:latin typeface="Rockwell" panose="02060603020205020403" pitchFamily="18" charset="0"/>
            </a:endParaRPr>
          </a:p>
          <a:p>
            <a:pPr marL="342900" indent="-342900">
              <a:buAutoNum type="arabicPeriod"/>
            </a:pPr>
            <a:r>
              <a:rPr lang="en-US" sz="3200" dirty="0">
                <a:latin typeface="Rockwell" panose="02060603020205020403" pitchFamily="18" charset="0"/>
              </a:rPr>
              <a:t> “Mountain”</a:t>
            </a:r>
          </a:p>
          <a:p>
            <a:pPr marL="342900" indent="-342900">
              <a:buFontTx/>
              <a:buAutoNum type="arabicPeriod"/>
            </a:pPr>
            <a:r>
              <a:rPr lang="en-US" sz="3200" dirty="0">
                <a:latin typeface="Rockwell" panose="02060603020205020403" pitchFamily="18" charset="0"/>
              </a:rPr>
              <a:t>Rendezvous Point</a:t>
            </a:r>
          </a:p>
          <a:p>
            <a:pPr marL="342900" indent="-342900">
              <a:buAutoNum type="arabicPeriod"/>
            </a:pPr>
            <a:r>
              <a:rPr lang="en-US" sz="3200" dirty="0">
                <a:latin typeface="Rockwell" panose="02060603020205020403" pitchFamily="18" charset="0"/>
              </a:rPr>
              <a:t>Uphill Trek</a:t>
            </a: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6000" dirty="0">
              <a:latin typeface="Rockwell" panose="02060603020205020403" pitchFamily="18" charset="0"/>
            </a:endParaRPr>
          </a:p>
        </p:txBody>
      </p:sp>
      <p:grpSp>
        <p:nvGrpSpPr>
          <p:cNvPr id="12" name="Group 11">
            <a:extLst>
              <a:ext uri="{FF2B5EF4-FFF2-40B4-BE49-F238E27FC236}">
                <a16:creationId xmlns:a16="http://schemas.microsoft.com/office/drawing/2014/main" id="{45C933E6-B6EB-46DA-B22D-D5026FD00388}"/>
              </a:ext>
            </a:extLst>
          </p:cNvPr>
          <p:cNvGrpSpPr/>
          <p:nvPr/>
        </p:nvGrpSpPr>
        <p:grpSpPr>
          <a:xfrm>
            <a:off x="487680" y="2346960"/>
            <a:ext cx="5308687" cy="609600"/>
            <a:chOff x="487680" y="2346960"/>
            <a:chExt cx="5308687" cy="609600"/>
          </a:xfrm>
        </p:grpSpPr>
        <p:sp>
          <p:nvSpPr>
            <p:cNvPr id="4" name="Oval 3">
              <a:extLst>
                <a:ext uri="{FF2B5EF4-FFF2-40B4-BE49-F238E27FC236}">
                  <a16:creationId xmlns:a16="http://schemas.microsoft.com/office/drawing/2014/main" id="{5200F861-77C3-4135-9FB5-B34E1B01D017}"/>
                </a:ext>
              </a:extLst>
            </p:cNvPr>
            <p:cNvSpPr/>
            <p:nvPr/>
          </p:nvSpPr>
          <p:spPr>
            <a:xfrm>
              <a:off x="487680" y="2514600"/>
              <a:ext cx="3489960" cy="441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AC874FA-E3EE-423B-94A5-D13E72CF58E6}"/>
                </a:ext>
              </a:extLst>
            </p:cNvPr>
            <p:cNvCxnSpPr>
              <a:stCxn id="4" idx="6"/>
            </p:cNvCxnSpPr>
            <p:nvPr/>
          </p:nvCxnSpPr>
          <p:spPr>
            <a:xfrm flipV="1">
              <a:off x="3977640" y="2346960"/>
              <a:ext cx="1818727" cy="388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BDDAF83-19C3-46E2-ADBF-C05B29AFA1D4}"/>
              </a:ext>
            </a:extLst>
          </p:cNvPr>
          <p:cNvGrpSpPr/>
          <p:nvPr/>
        </p:nvGrpSpPr>
        <p:grpSpPr>
          <a:xfrm>
            <a:off x="960120" y="3124201"/>
            <a:ext cx="4836247" cy="304800"/>
            <a:chOff x="960120" y="3124201"/>
            <a:chExt cx="4836247" cy="304800"/>
          </a:xfrm>
        </p:grpSpPr>
        <p:sp>
          <p:nvSpPr>
            <p:cNvPr id="8" name="Oval 7">
              <a:extLst>
                <a:ext uri="{FF2B5EF4-FFF2-40B4-BE49-F238E27FC236}">
                  <a16:creationId xmlns:a16="http://schemas.microsoft.com/office/drawing/2014/main" id="{962D0BC3-1377-4DE9-8C40-6F81AD66821A}"/>
                </a:ext>
              </a:extLst>
            </p:cNvPr>
            <p:cNvSpPr/>
            <p:nvPr/>
          </p:nvSpPr>
          <p:spPr>
            <a:xfrm>
              <a:off x="960120" y="3124201"/>
              <a:ext cx="112776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B3C8307-DFAB-4980-9561-C8BFF626EA58}"/>
                </a:ext>
              </a:extLst>
            </p:cNvPr>
            <p:cNvCxnSpPr>
              <a:cxnSpLocks/>
            </p:cNvCxnSpPr>
            <p:nvPr/>
          </p:nvCxnSpPr>
          <p:spPr>
            <a:xfrm>
              <a:off x="2158913" y="3276601"/>
              <a:ext cx="36374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583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2</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5796366" cy="5981943"/>
          </a:xfrm>
        </p:spPr>
        <p:txBody>
          <a:bodyPr>
            <a:normAutofit fontScale="92500" lnSpcReduction="10000"/>
          </a:bodyPr>
          <a:lstStyle/>
          <a:p>
            <a:pPr>
              <a:buFont typeface="Wingdings" panose="05000000000000000000" pitchFamily="2" charset="2"/>
              <a:buChar char="q"/>
            </a:pPr>
            <a:r>
              <a:rPr lang="en-US" sz="2600" dirty="0">
                <a:latin typeface="Rockwell" panose="02060603020205020403" pitchFamily="18" charset="0"/>
              </a:rPr>
              <a:t>The Mountain of the House of the Lord</a:t>
            </a:r>
          </a:p>
          <a:p>
            <a:pPr lvl="1"/>
            <a:r>
              <a:rPr lang="en-US" sz="2000" b="1" dirty="0">
                <a:latin typeface="Rockwell" panose="02060603020205020403" pitchFamily="18" charset="0"/>
              </a:rPr>
              <a:t>Isa 2:2-4</a:t>
            </a:r>
            <a:r>
              <a:rPr lang="en-US" sz="2000" dirty="0">
                <a:latin typeface="Rockwell" panose="02060603020205020403" pitchFamily="18" charset="0"/>
              </a:rPr>
              <a:t> – “</a:t>
            </a:r>
            <a:r>
              <a:rPr lang="en-US" b="1" baseline="30000" dirty="0">
                <a:latin typeface="Rockwell" panose="02060603020205020403" pitchFamily="18" charset="0"/>
              </a:rPr>
              <a:t>2</a:t>
            </a:r>
            <a:r>
              <a:rPr lang="en-US" dirty="0">
                <a:latin typeface="Rockwell" panose="02060603020205020403" pitchFamily="18" charset="0"/>
              </a:rPr>
              <a:t>Now it will come about that in the last days the mountain of the house of the Lord will be established as the chief of the mountains, and will be raised above the hills; and all the nations will stream to it. </a:t>
            </a:r>
            <a:r>
              <a:rPr lang="en-US" b="1" baseline="30000" dirty="0">
                <a:latin typeface="Rockwell" panose="02060603020205020403" pitchFamily="18" charset="0"/>
              </a:rPr>
              <a:t>3</a:t>
            </a:r>
            <a:r>
              <a:rPr lang="en-US" dirty="0">
                <a:latin typeface="Rockwell" panose="02060603020205020403" pitchFamily="18" charset="0"/>
              </a:rPr>
              <a:t>And many peoples will come and say,</a:t>
            </a:r>
            <a:r>
              <a:rPr lang="en-US" sz="2000" dirty="0">
                <a:latin typeface="Rockwell" panose="02060603020205020403" pitchFamily="18" charset="0"/>
              </a:rPr>
              <a:t> ‘</a:t>
            </a:r>
            <a:r>
              <a:rPr lang="en-US" dirty="0">
                <a:latin typeface="Rockwell" panose="02060603020205020403" pitchFamily="18" charset="0"/>
              </a:rPr>
              <a:t>Come, let us go up to the mountain of the </a:t>
            </a:r>
            <a:r>
              <a:rPr lang="en-US" cap="small" dirty="0">
                <a:latin typeface="Rockwell" panose="02060603020205020403" pitchFamily="18" charset="0"/>
              </a:rPr>
              <a:t>Lord</a:t>
            </a:r>
            <a:r>
              <a:rPr lang="en-US" dirty="0">
                <a:latin typeface="Rockwell" panose="02060603020205020403" pitchFamily="18" charset="0"/>
              </a:rPr>
              <a:t>, to the house of the God of Jacob; that He may teach us concerning His ways and that we may walk in His paths.’ For the law will go forth from Zion and the word of the Lord from Jerusalem. </a:t>
            </a:r>
            <a:r>
              <a:rPr lang="en-US" b="1" baseline="30000" dirty="0">
                <a:latin typeface="Rockwell" panose="02060603020205020403" pitchFamily="18" charset="0"/>
              </a:rPr>
              <a:t>4</a:t>
            </a:r>
            <a:r>
              <a:rPr lang="en-US" dirty="0">
                <a:latin typeface="Rockwell" panose="02060603020205020403" pitchFamily="18" charset="0"/>
              </a:rPr>
              <a:t>And He will judge between the nations, and will render decisions for many peoples; and they will hammer their swords into plowshares and their spears into pruning hooks. Nation will not lift up sword against nation, and never again will they learn war.</a:t>
            </a:r>
            <a:r>
              <a:rPr lang="en-US" sz="2000" dirty="0">
                <a:latin typeface="Rockwell" panose="02060603020205020403" pitchFamily="18" charset="0"/>
              </a:rPr>
              <a:t>”</a:t>
            </a:r>
            <a:endParaRPr lang="es-GT" sz="2000" dirty="0">
              <a:latin typeface="Rockwell" panose="02060603020205020403" pitchFamily="18" charset="0"/>
            </a:endParaRPr>
          </a:p>
        </p:txBody>
      </p:sp>
      <p:sp>
        <p:nvSpPr>
          <p:cNvPr id="5" name="TextBox 4">
            <a:extLst>
              <a:ext uri="{FF2B5EF4-FFF2-40B4-BE49-F238E27FC236}">
                <a16:creationId xmlns:a16="http://schemas.microsoft.com/office/drawing/2014/main" id="{C21740AA-5955-4415-A80F-4C10BBE88855}"/>
              </a:ext>
            </a:extLst>
          </p:cNvPr>
          <p:cNvSpPr txBox="1"/>
          <p:nvPr/>
        </p:nvSpPr>
        <p:spPr>
          <a:xfrm>
            <a:off x="5796367" y="1073954"/>
            <a:ext cx="3210473" cy="5693866"/>
          </a:xfrm>
          <a:prstGeom prst="rect">
            <a:avLst/>
          </a:prstGeom>
          <a:noFill/>
          <a:ln w="28575">
            <a:solidFill>
              <a:schemeClr val="tx1"/>
            </a:solidFill>
          </a:ln>
        </p:spPr>
        <p:txBody>
          <a:bodyPr wrap="square">
            <a:spAutoFit/>
          </a:bodyPr>
          <a:lstStyle/>
          <a:p>
            <a:pPr marL="342900" indent="-342900">
              <a:buAutoNum type="arabicPeriod"/>
            </a:pPr>
            <a:r>
              <a:rPr lang="en-US" sz="3200" dirty="0">
                <a:latin typeface="Rockwell" panose="02060603020205020403" pitchFamily="18" charset="0"/>
              </a:rPr>
              <a:t> Messianic</a:t>
            </a:r>
            <a:endParaRPr lang="en-US" sz="3200" kern="1200" baseline="0" dirty="0">
              <a:solidFill>
                <a:schemeClr val="tx1"/>
              </a:solidFill>
              <a:effectLst/>
              <a:latin typeface="Rockwell" panose="02060603020205020403" pitchFamily="18" charset="0"/>
            </a:endParaRPr>
          </a:p>
          <a:p>
            <a:pPr marL="342900" indent="-342900">
              <a:buAutoNum type="arabicPeriod"/>
            </a:pPr>
            <a:r>
              <a:rPr lang="en-US" sz="3200" dirty="0">
                <a:latin typeface="Rockwell" panose="02060603020205020403" pitchFamily="18" charset="0"/>
              </a:rPr>
              <a:t> “Mountain”</a:t>
            </a:r>
          </a:p>
          <a:p>
            <a:pPr marL="342900" indent="-342900">
              <a:buFontTx/>
              <a:buAutoNum type="arabicPeriod"/>
            </a:pPr>
            <a:r>
              <a:rPr lang="en-US" sz="3200" dirty="0">
                <a:latin typeface="Rockwell" panose="02060603020205020403" pitchFamily="18" charset="0"/>
              </a:rPr>
              <a:t>Rendezvous Point</a:t>
            </a:r>
          </a:p>
          <a:p>
            <a:pPr marL="342900" indent="-342900">
              <a:buFontTx/>
              <a:buAutoNum type="arabicPeriod"/>
            </a:pPr>
            <a:r>
              <a:rPr lang="en-US" sz="3200" dirty="0">
                <a:latin typeface="Rockwell" panose="02060603020205020403" pitchFamily="18" charset="0"/>
              </a:rPr>
              <a:t>Uphill Trek</a:t>
            </a:r>
          </a:p>
          <a:p>
            <a:pPr marL="342900" indent="-342900">
              <a:buAutoNum type="arabicPeriod"/>
            </a:pPr>
            <a:r>
              <a:rPr lang="en-US" sz="3200" dirty="0">
                <a:latin typeface="Rockwell" panose="02060603020205020403" pitchFamily="18" charset="0"/>
              </a:rPr>
              <a:t>Teaching</a:t>
            </a:r>
          </a:p>
          <a:p>
            <a:pPr marL="342900" indent="-342900">
              <a:buAutoNum type="arabicPeriod"/>
            </a:pPr>
            <a:r>
              <a:rPr lang="en-US" sz="3200" dirty="0">
                <a:latin typeface="Rockwell" panose="02060603020205020403" pitchFamily="18" charset="0"/>
              </a:rPr>
              <a:t>Hungry</a:t>
            </a: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6000" dirty="0">
              <a:latin typeface="Rockwell" panose="02060603020205020403" pitchFamily="18" charset="0"/>
            </a:endParaRPr>
          </a:p>
          <a:p>
            <a:pPr marL="342900" indent="-342900">
              <a:buAutoNum type="arabicPeriod"/>
            </a:pPr>
            <a:endParaRPr lang="en-US" sz="4600" dirty="0">
              <a:latin typeface="Rockwell" panose="02060603020205020403" pitchFamily="18" charset="0"/>
            </a:endParaRPr>
          </a:p>
        </p:txBody>
      </p:sp>
      <p:grpSp>
        <p:nvGrpSpPr>
          <p:cNvPr id="11" name="Group 10">
            <a:extLst>
              <a:ext uri="{FF2B5EF4-FFF2-40B4-BE49-F238E27FC236}">
                <a16:creationId xmlns:a16="http://schemas.microsoft.com/office/drawing/2014/main" id="{A56FB040-37BD-4575-97B9-7E028AEA17A9}"/>
              </a:ext>
            </a:extLst>
          </p:cNvPr>
          <p:cNvGrpSpPr/>
          <p:nvPr/>
        </p:nvGrpSpPr>
        <p:grpSpPr>
          <a:xfrm>
            <a:off x="579120" y="3631326"/>
            <a:ext cx="5217247" cy="376793"/>
            <a:chOff x="579120" y="3631326"/>
            <a:chExt cx="5217247" cy="376793"/>
          </a:xfrm>
        </p:grpSpPr>
        <p:sp>
          <p:nvSpPr>
            <p:cNvPr id="6" name="Oval 5">
              <a:extLst>
                <a:ext uri="{FF2B5EF4-FFF2-40B4-BE49-F238E27FC236}">
                  <a16:creationId xmlns:a16="http://schemas.microsoft.com/office/drawing/2014/main" id="{420E887E-3150-42E2-BD4E-5C68E3728963}"/>
                </a:ext>
              </a:extLst>
            </p:cNvPr>
            <p:cNvSpPr/>
            <p:nvPr/>
          </p:nvSpPr>
          <p:spPr>
            <a:xfrm>
              <a:off x="579120" y="3631326"/>
              <a:ext cx="2529840" cy="3767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477FEF5-DC06-47E9-9D53-7044A850F911}"/>
                </a:ext>
              </a:extLst>
            </p:cNvPr>
            <p:cNvCxnSpPr>
              <a:cxnSpLocks/>
            </p:cNvCxnSpPr>
            <p:nvPr/>
          </p:nvCxnSpPr>
          <p:spPr>
            <a:xfrm>
              <a:off x="3108960" y="3810001"/>
              <a:ext cx="26874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8918EE3-E3F0-4ED2-80CD-2A05256BC43B}"/>
              </a:ext>
            </a:extLst>
          </p:cNvPr>
          <p:cNvGrpSpPr/>
          <p:nvPr/>
        </p:nvGrpSpPr>
        <p:grpSpPr>
          <a:xfrm>
            <a:off x="2682240" y="3885607"/>
            <a:ext cx="3114127" cy="376792"/>
            <a:chOff x="2682240" y="3885607"/>
            <a:chExt cx="3114127" cy="376792"/>
          </a:xfrm>
        </p:grpSpPr>
        <p:sp>
          <p:nvSpPr>
            <p:cNvPr id="9" name="Oval 8">
              <a:extLst>
                <a:ext uri="{FF2B5EF4-FFF2-40B4-BE49-F238E27FC236}">
                  <a16:creationId xmlns:a16="http://schemas.microsoft.com/office/drawing/2014/main" id="{6A726358-65EE-4729-B15D-3DAED9FB5437}"/>
                </a:ext>
              </a:extLst>
            </p:cNvPr>
            <p:cNvSpPr/>
            <p:nvPr/>
          </p:nvSpPr>
          <p:spPr>
            <a:xfrm>
              <a:off x="2682240" y="3885607"/>
              <a:ext cx="2529840" cy="376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B0BD10-CA68-4396-8B7B-ECE8212290EB}"/>
                </a:ext>
              </a:extLst>
            </p:cNvPr>
            <p:cNvCxnSpPr>
              <a:cxnSpLocks/>
            </p:cNvCxnSpPr>
            <p:nvPr/>
          </p:nvCxnSpPr>
          <p:spPr>
            <a:xfrm>
              <a:off x="5212080" y="4074003"/>
              <a:ext cx="584287" cy="1883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61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2</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5796366" cy="5981943"/>
          </a:xfrm>
        </p:spPr>
        <p:txBody>
          <a:bodyPr>
            <a:normAutofit fontScale="92500" lnSpcReduction="10000"/>
          </a:bodyPr>
          <a:lstStyle/>
          <a:p>
            <a:pPr>
              <a:buFont typeface="Wingdings" panose="05000000000000000000" pitchFamily="2" charset="2"/>
              <a:buChar char="q"/>
            </a:pPr>
            <a:r>
              <a:rPr lang="en-US" sz="2600" dirty="0">
                <a:latin typeface="Rockwell" panose="02060603020205020403" pitchFamily="18" charset="0"/>
              </a:rPr>
              <a:t>The Mountain of the House of the Lord</a:t>
            </a:r>
          </a:p>
          <a:p>
            <a:pPr lvl="1"/>
            <a:r>
              <a:rPr lang="en-US" sz="2000" b="1" dirty="0">
                <a:latin typeface="Rockwell" panose="02060603020205020403" pitchFamily="18" charset="0"/>
              </a:rPr>
              <a:t>Isa 2:2-4</a:t>
            </a:r>
            <a:r>
              <a:rPr lang="en-US" sz="2000" dirty="0">
                <a:latin typeface="Rockwell" panose="02060603020205020403" pitchFamily="18" charset="0"/>
              </a:rPr>
              <a:t> – “</a:t>
            </a:r>
            <a:r>
              <a:rPr lang="en-US" b="1" baseline="30000" dirty="0">
                <a:latin typeface="Rockwell" panose="02060603020205020403" pitchFamily="18" charset="0"/>
              </a:rPr>
              <a:t>2</a:t>
            </a:r>
            <a:r>
              <a:rPr lang="en-US" dirty="0">
                <a:latin typeface="Rockwell" panose="02060603020205020403" pitchFamily="18" charset="0"/>
              </a:rPr>
              <a:t>Now it will come about that in the last days the mountain of the house of the Lord will be established as the chief of the mountains, and will be raised above the hills; and all the nations will stream to it. </a:t>
            </a:r>
            <a:r>
              <a:rPr lang="en-US" b="1" baseline="30000" dirty="0">
                <a:latin typeface="Rockwell" panose="02060603020205020403" pitchFamily="18" charset="0"/>
              </a:rPr>
              <a:t>3</a:t>
            </a:r>
            <a:r>
              <a:rPr lang="en-US" dirty="0">
                <a:latin typeface="Rockwell" panose="02060603020205020403" pitchFamily="18" charset="0"/>
              </a:rPr>
              <a:t>And many peoples will come and say,</a:t>
            </a:r>
            <a:r>
              <a:rPr lang="en-US" sz="2000" dirty="0">
                <a:latin typeface="Rockwell" panose="02060603020205020403" pitchFamily="18" charset="0"/>
              </a:rPr>
              <a:t> ‘</a:t>
            </a:r>
            <a:r>
              <a:rPr lang="en-US" dirty="0">
                <a:latin typeface="Rockwell" panose="02060603020205020403" pitchFamily="18" charset="0"/>
              </a:rPr>
              <a:t>Come, let us go up to the mountain of the </a:t>
            </a:r>
            <a:r>
              <a:rPr lang="en-US" cap="small" dirty="0">
                <a:latin typeface="Rockwell" panose="02060603020205020403" pitchFamily="18" charset="0"/>
              </a:rPr>
              <a:t>Lord</a:t>
            </a:r>
            <a:r>
              <a:rPr lang="en-US" dirty="0">
                <a:latin typeface="Rockwell" panose="02060603020205020403" pitchFamily="18" charset="0"/>
              </a:rPr>
              <a:t>, to the house of the God of Jacob; that He may teach us concerning His ways and that we may walk in His paths.’ For the law will go forth from Zion and the word of the Lord from Jerusalem. </a:t>
            </a:r>
            <a:r>
              <a:rPr lang="en-US" b="1" baseline="30000" dirty="0">
                <a:latin typeface="Rockwell" panose="02060603020205020403" pitchFamily="18" charset="0"/>
              </a:rPr>
              <a:t>4</a:t>
            </a:r>
            <a:r>
              <a:rPr lang="en-US" dirty="0">
                <a:latin typeface="Rockwell" panose="02060603020205020403" pitchFamily="18" charset="0"/>
              </a:rPr>
              <a:t>And He will judge between the nations, and will render decisions for many peoples; and they will hammer their swords into plowshares and their spears into pruning hooks. Nation will not lift up sword against nation, and never again will they learn war.</a:t>
            </a:r>
            <a:r>
              <a:rPr lang="en-US" sz="2000" dirty="0">
                <a:latin typeface="Rockwell" panose="02060603020205020403" pitchFamily="18" charset="0"/>
              </a:rPr>
              <a:t>”</a:t>
            </a:r>
            <a:endParaRPr lang="es-GT" sz="2000" dirty="0">
              <a:latin typeface="Rockwell" panose="02060603020205020403" pitchFamily="18" charset="0"/>
            </a:endParaRPr>
          </a:p>
        </p:txBody>
      </p:sp>
      <p:sp>
        <p:nvSpPr>
          <p:cNvPr id="5" name="TextBox 4">
            <a:extLst>
              <a:ext uri="{FF2B5EF4-FFF2-40B4-BE49-F238E27FC236}">
                <a16:creationId xmlns:a16="http://schemas.microsoft.com/office/drawing/2014/main" id="{C21740AA-5955-4415-A80F-4C10BBE88855}"/>
              </a:ext>
            </a:extLst>
          </p:cNvPr>
          <p:cNvSpPr txBox="1"/>
          <p:nvPr/>
        </p:nvSpPr>
        <p:spPr>
          <a:xfrm>
            <a:off x="5796367" y="1073954"/>
            <a:ext cx="3210473" cy="5663089"/>
          </a:xfrm>
          <a:prstGeom prst="rect">
            <a:avLst/>
          </a:prstGeom>
          <a:noFill/>
          <a:ln w="28575">
            <a:solidFill>
              <a:schemeClr val="tx1"/>
            </a:solidFill>
          </a:ln>
        </p:spPr>
        <p:txBody>
          <a:bodyPr wrap="square">
            <a:spAutoFit/>
          </a:bodyPr>
          <a:lstStyle/>
          <a:p>
            <a:pPr marL="342900" indent="-342900">
              <a:buAutoNum type="arabicPeriod"/>
            </a:pPr>
            <a:r>
              <a:rPr lang="en-US" sz="3200" dirty="0">
                <a:latin typeface="Rockwell" panose="02060603020205020403" pitchFamily="18" charset="0"/>
              </a:rPr>
              <a:t> Messianic</a:t>
            </a:r>
            <a:endParaRPr lang="en-US" sz="3200" kern="1200" baseline="0" dirty="0">
              <a:solidFill>
                <a:schemeClr val="tx1"/>
              </a:solidFill>
              <a:effectLst/>
              <a:latin typeface="Rockwell" panose="02060603020205020403" pitchFamily="18" charset="0"/>
            </a:endParaRPr>
          </a:p>
          <a:p>
            <a:pPr marL="342900" indent="-342900">
              <a:buAutoNum type="arabicPeriod"/>
            </a:pPr>
            <a:r>
              <a:rPr lang="en-US" sz="3200" dirty="0">
                <a:latin typeface="Rockwell" panose="02060603020205020403" pitchFamily="18" charset="0"/>
              </a:rPr>
              <a:t>“Mountain”</a:t>
            </a:r>
          </a:p>
          <a:p>
            <a:pPr marL="342900" indent="-342900">
              <a:buFontTx/>
              <a:buAutoNum type="arabicPeriod"/>
            </a:pPr>
            <a:r>
              <a:rPr lang="en-US" sz="3200" dirty="0">
                <a:latin typeface="Rockwell" panose="02060603020205020403" pitchFamily="18" charset="0"/>
              </a:rPr>
              <a:t>Rendezvous Point</a:t>
            </a:r>
          </a:p>
          <a:p>
            <a:pPr marL="342900" indent="-342900">
              <a:buFontTx/>
              <a:buAutoNum type="arabicPeriod"/>
            </a:pPr>
            <a:r>
              <a:rPr lang="en-US" sz="3200" dirty="0">
                <a:latin typeface="Rockwell" panose="02060603020205020403" pitchFamily="18" charset="0"/>
              </a:rPr>
              <a:t>Uphill Trek</a:t>
            </a:r>
          </a:p>
          <a:p>
            <a:pPr marL="342900" indent="-342900">
              <a:buAutoNum type="arabicPeriod"/>
            </a:pPr>
            <a:r>
              <a:rPr lang="en-US" sz="3200" dirty="0">
                <a:latin typeface="Rockwell" panose="02060603020205020403" pitchFamily="18" charset="0"/>
              </a:rPr>
              <a:t>Teaching</a:t>
            </a:r>
          </a:p>
          <a:p>
            <a:pPr marL="342900" indent="-342900">
              <a:buAutoNum type="arabicPeriod"/>
            </a:pPr>
            <a:r>
              <a:rPr lang="en-US" sz="3200" dirty="0">
                <a:latin typeface="Rockwell" panose="02060603020205020403" pitchFamily="18" charset="0"/>
              </a:rPr>
              <a:t>Hungry</a:t>
            </a:r>
          </a:p>
          <a:p>
            <a:pPr marL="342900" indent="-342900">
              <a:buAutoNum type="arabicPeriod"/>
            </a:pPr>
            <a:r>
              <a:rPr lang="en-US" sz="3200" dirty="0">
                <a:latin typeface="Rockwell" panose="02060603020205020403" pitchFamily="18" charset="0"/>
              </a:rPr>
              <a:t>Justice &amp; righteousness</a:t>
            </a:r>
          </a:p>
          <a:p>
            <a:pPr marL="342900" indent="-342900">
              <a:buAutoNum type="arabicPeriod"/>
            </a:pPr>
            <a:r>
              <a:rPr lang="en-US" sz="3400" dirty="0">
                <a:latin typeface="Rockwell" panose="02060603020205020403" pitchFamily="18" charset="0"/>
              </a:rPr>
              <a:t>Peace</a:t>
            </a:r>
          </a:p>
          <a:p>
            <a:pPr marL="342900" indent="-342900">
              <a:buAutoNum type="arabicPeriod"/>
            </a:pPr>
            <a:endParaRPr lang="en-US" sz="4000" dirty="0">
              <a:latin typeface="Rockwell" panose="02060603020205020403" pitchFamily="18" charset="0"/>
            </a:endParaRPr>
          </a:p>
        </p:txBody>
      </p:sp>
      <p:grpSp>
        <p:nvGrpSpPr>
          <p:cNvPr id="10" name="Group 9">
            <a:extLst>
              <a:ext uri="{FF2B5EF4-FFF2-40B4-BE49-F238E27FC236}">
                <a16:creationId xmlns:a16="http://schemas.microsoft.com/office/drawing/2014/main" id="{22E7C8A3-D6AE-41AD-8D9D-C577F38DA128}"/>
              </a:ext>
            </a:extLst>
          </p:cNvPr>
          <p:cNvGrpSpPr/>
          <p:nvPr/>
        </p:nvGrpSpPr>
        <p:grpSpPr>
          <a:xfrm>
            <a:off x="1584959" y="4663862"/>
            <a:ext cx="4211408" cy="751857"/>
            <a:chOff x="1584959" y="4663862"/>
            <a:chExt cx="4211408" cy="751857"/>
          </a:xfrm>
        </p:grpSpPr>
        <p:sp>
          <p:nvSpPr>
            <p:cNvPr id="6" name="Oval 5">
              <a:extLst>
                <a:ext uri="{FF2B5EF4-FFF2-40B4-BE49-F238E27FC236}">
                  <a16:creationId xmlns:a16="http://schemas.microsoft.com/office/drawing/2014/main" id="{E9EFEEC0-AE5C-40BD-A137-281EABD86E74}"/>
                </a:ext>
              </a:extLst>
            </p:cNvPr>
            <p:cNvSpPr/>
            <p:nvPr/>
          </p:nvSpPr>
          <p:spPr>
            <a:xfrm>
              <a:off x="1584959" y="4663862"/>
              <a:ext cx="1021081" cy="406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468D973-AEED-4862-A6B1-CE344FCBC7E2}"/>
                </a:ext>
              </a:extLst>
            </p:cNvPr>
            <p:cNvCxnSpPr>
              <a:cxnSpLocks/>
            </p:cNvCxnSpPr>
            <p:nvPr/>
          </p:nvCxnSpPr>
          <p:spPr>
            <a:xfrm flipV="1">
              <a:off x="4185569" y="4770543"/>
              <a:ext cx="1610798" cy="4064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9F4E378-079E-46C0-AA27-130E768B4E23}"/>
                </a:ext>
              </a:extLst>
            </p:cNvPr>
            <p:cNvSpPr/>
            <p:nvPr/>
          </p:nvSpPr>
          <p:spPr>
            <a:xfrm>
              <a:off x="1798320" y="4887362"/>
              <a:ext cx="2387249" cy="5283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18D87D0-7A35-4AF2-8EC3-84DAD337547D}"/>
              </a:ext>
            </a:extLst>
          </p:cNvPr>
          <p:cNvGrpSpPr/>
          <p:nvPr/>
        </p:nvGrpSpPr>
        <p:grpSpPr>
          <a:xfrm>
            <a:off x="137160" y="5029200"/>
            <a:ext cx="5659207" cy="1158240"/>
            <a:chOff x="137160" y="5029200"/>
            <a:chExt cx="5659207" cy="1158240"/>
          </a:xfrm>
        </p:grpSpPr>
        <p:sp>
          <p:nvSpPr>
            <p:cNvPr id="11" name="Oval 10">
              <a:extLst>
                <a:ext uri="{FF2B5EF4-FFF2-40B4-BE49-F238E27FC236}">
                  <a16:creationId xmlns:a16="http://schemas.microsoft.com/office/drawing/2014/main" id="{7C9DBA0F-A694-431D-ABF5-0A446FEA6A95}"/>
                </a:ext>
              </a:extLst>
            </p:cNvPr>
            <p:cNvSpPr/>
            <p:nvPr/>
          </p:nvSpPr>
          <p:spPr>
            <a:xfrm>
              <a:off x="137160" y="5029200"/>
              <a:ext cx="4795432" cy="1158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BD7642-EDC2-441F-923A-D6DB57675D7E}"/>
                </a:ext>
              </a:extLst>
            </p:cNvPr>
            <p:cNvCxnSpPr>
              <a:stCxn id="11" idx="6"/>
            </p:cNvCxnSpPr>
            <p:nvPr/>
          </p:nvCxnSpPr>
          <p:spPr>
            <a:xfrm>
              <a:off x="4932592" y="5608320"/>
              <a:ext cx="86377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98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1</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6"/>
            <a:ext cx="5577840" cy="5981943"/>
          </a:xfrm>
        </p:spPr>
        <p:txBody>
          <a:bodyPr>
            <a:normAutofit/>
          </a:bodyPr>
          <a:lstStyle/>
          <a:p>
            <a:pPr>
              <a:buFont typeface="Wingdings" panose="05000000000000000000" pitchFamily="2" charset="2"/>
              <a:buChar char="q"/>
            </a:pPr>
            <a:r>
              <a:rPr lang="en-US" sz="2400" dirty="0">
                <a:latin typeface="Rockwell" panose="02060603020205020403" pitchFamily="18" charset="0"/>
              </a:rPr>
              <a:t>Hypocritical worship</a:t>
            </a:r>
          </a:p>
          <a:p>
            <a:pPr lvl="1"/>
            <a:r>
              <a:rPr lang="en-US" sz="2200" b="1" dirty="0">
                <a:latin typeface="Rockwell" panose="02060603020205020403" pitchFamily="18" charset="0"/>
              </a:rPr>
              <a:t>Isa 1:11-14</a:t>
            </a:r>
            <a:r>
              <a:rPr lang="en-US" sz="2200" dirty="0">
                <a:latin typeface="Rockwell" panose="02060603020205020403" pitchFamily="18" charset="0"/>
              </a:rPr>
              <a:t> – “</a:t>
            </a:r>
            <a:r>
              <a:rPr lang="en-US" sz="2200" b="1" baseline="30000" dirty="0">
                <a:latin typeface="Rockwell" panose="02060603020205020403" pitchFamily="18" charset="0"/>
              </a:rPr>
              <a:t>11</a:t>
            </a:r>
            <a:r>
              <a:rPr lang="en-US" sz="2200" dirty="0">
                <a:latin typeface="Rockwell" panose="02060603020205020403" pitchFamily="18" charset="0"/>
              </a:rPr>
              <a:t>‘What are you multiplied sacrifices to Me?’ says the </a:t>
            </a:r>
            <a:r>
              <a:rPr lang="en-US" sz="2200" cap="small" dirty="0">
                <a:latin typeface="Rockwell" panose="02060603020205020403" pitchFamily="18" charset="0"/>
              </a:rPr>
              <a:t>Lord</a:t>
            </a:r>
            <a:r>
              <a:rPr lang="en-US" sz="2200" dirty="0">
                <a:latin typeface="Rockwell" panose="02060603020205020403" pitchFamily="18" charset="0"/>
              </a:rPr>
              <a:t>. ‘I have had enough of burnt offerings of rams and the fat of fed cattle; and I take no pleasure in the blood of bulls, lambs or goats. </a:t>
            </a:r>
            <a:r>
              <a:rPr lang="en-US" sz="2200" b="1" baseline="30000" dirty="0">
                <a:latin typeface="Rockwell" panose="02060603020205020403" pitchFamily="18" charset="0"/>
              </a:rPr>
              <a:t>12</a:t>
            </a:r>
            <a:r>
              <a:rPr lang="en-US" sz="2200" dirty="0">
                <a:latin typeface="Rockwell" panose="02060603020205020403" pitchFamily="18" charset="0"/>
              </a:rPr>
              <a:t>When you come to appear before Me, who requires of you this trampling of My courts? </a:t>
            </a:r>
            <a:r>
              <a:rPr lang="en-US" sz="2200" b="1" baseline="30000" dirty="0">
                <a:latin typeface="Rockwell" panose="02060603020205020403" pitchFamily="18" charset="0"/>
              </a:rPr>
              <a:t>13</a:t>
            </a:r>
            <a:r>
              <a:rPr lang="en-US" sz="2200" dirty="0">
                <a:latin typeface="Rockwell" panose="02060603020205020403" pitchFamily="18" charset="0"/>
              </a:rPr>
              <a:t>Bring your worthless offerings no longer, incense is an abomination to Me. New moon and sabbath, the calling of assemblies—I cannot endure iniquity and the solemn assembly. </a:t>
            </a:r>
            <a:r>
              <a:rPr lang="en-US" sz="2200" b="1" baseline="30000" dirty="0">
                <a:latin typeface="Rockwell" panose="02060603020205020403" pitchFamily="18" charset="0"/>
              </a:rPr>
              <a:t>14</a:t>
            </a:r>
            <a:r>
              <a:rPr lang="en-US" sz="2200" dirty="0">
                <a:latin typeface="Rockwell" panose="02060603020205020403" pitchFamily="18" charset="0"/>
              </a:rPr>
              <a:t>I hate your new moon festivals and your appointed feasts, they have become a burden to Me; I am weary of bearing them.”</a:t>
            </a:r>
          </a:p>
        </p:txBody>
      </p:sp>
      <p:sp>
        <p:nvSpPr>
          <p:cNvPr id="7" name="TextBox 6">
            <a:extLst>
              <a:ext uri="{FF2B5EF4-FFF2-40B4-BE49-F238E27FC236}">
                <a16:creationId xmlns:a16="http://schemas.microsoft.com/office/drawing/2014/main" id="{C61A1525-6DB9-4D0E-8444-EF48E6B8B053}"/>
              </a:ext>
            </a:extLst>
          </p:cNvPr>
          <p:cNvSpPr txBox="1"/>
          <p:nvPr/>
        </p:nvSpPr>
        <p:spPr>
          <a:xfrm>
            <a:off x="5867400" y="1073954"/>
            <a:ext cx="3139440" cy="5601533"/>
          </a:xfrm>
          <a:prstGeom prst="rect">
            <a:avLst/>
          </a:prstGeom>
          <a:noFill/>
          <a:ln w="28575">
            <a:solidFill>
              <a:schemeClr val="tx1"/>
            </a:solidFill>
          </a:ln>
        </p:spPr>
        <p:txBody>
          <a:bodyPr wrap="square">
            <a:spAutoFit/>
          </a:bodyPr>
          <a:lstStyle/>
          <a:p>
            <a:pPr marL="342900" indent="-342900">
              <a:buAutoNum type="arabicPeriod"/>
            </a:pPr>
            <a:r>
              <a:rPr lang="en-US" sz="3400" kern="1200" baseline="0" dirty="0">
                <a:solidFill>
                  <a:schemeClr val="tx1"/>
                </a:solidFill>
                <a:effectLst/>
                <a:latin typeface="Rockwell" panose="02060603020205020403" pitchFamily="18" charset="0"/>
              </a:rPr>
              <a:t>Quantity</a:t>
            </a:r>
          </a:p>
          <a:p>
            <a:pPr marL="342900" indent="-342900">
              <a:buAutoNum type="arabicPeriod"/>
            </a:pPr>
            <a:endParaRPr lang="en-US" sz="4600" kern="1200" baseline="0" dirty="0">
              <a:solidFill>
                <a:schemeClr val="tx1"/>
              </a:solidFill>
              <a:effectLst/>
              <a:latin typeface="Rockwell" panose="02060603020205020403" pitchFamily="18" charset="0"/>
            </a:endParaRPr>
          </a:p>
          <a:p>
            <a:pPr marL="342900" indent="-342900">
              <a:buAutoNum type="arabicPeriod"/>
            </a:pPr>
            <a:r>
              <a:rPr lang="en-US" sz="3400" dirty="0">
                <a:latin typeface="Rockwell" panose="02060603020205020403" pitchFamily="18" charset="0"/>
              </a:rPr>
              <a:t>Quality</a:t>
            </a:r>
          </a:p>
          <a:p>
            <a:pPr marL="342900" indent="-342900">
              <a:buAutoNum type="arabicPeriod"/>
            </a:pPr>
            <a:endParaRPr lang="en-US" sz="4600" dirty="0">
              <a:latin typeface="Rockwell" panose="02060603020205020403" pitchFamily="18" charset="0"/>
            </a:endParaRPr>
          </a:p>
          <a:p>
            <a:pPr marL="342900" indent="-342900">
              <a:buAutoNum type="arabicPeriod"/>
            </a:pPr>
            <a:r>
              <a:rPr lang="en-US" sz="3400" kern="1200" baseline="0" dirty="0">
                <a:solidFill>
                  <a:schemeClr val="tx1"/>
                </a:solidFill>
                <a:effectLst/>
                <a:latin typeface="Rockwell" panose="02060603020205020403" pitchFamily="18" charset="0"/>
              </a:rPr>
              <a:t>To be seen</a:t>
            </a:r>
          </a:p>
          <a:p>
            <a:pPr marL="342900" indent="-342900">
              <a:buAutoNum type="arabicPeriod"/>
            </a:pPr>
            <a:endParaRPr lang="en-US" sz="4800" kern="1200" baseline="0" dirty="0">
              <a:solidFill>
                <a:schemeClr val="tx1"/>
              </a:solidFill>
              <a:effectLst/>
              <a:latin typeface="Rockwell" panose="02060603020205020403" pitchFamily="18" charset="0"/>
            </a:endParaRPr>
          </a:p>
          <a:p>
            <a:pPr marL="342900" indent="-342900">
              <a:buAutoNum type="arabicPeriod"/>
            </a:pPr>
            <a:r>
              <a:rPr lang="en-US" sz="3400" dirty="0">
                <a:latin typeface="Rockwell" panose="02060603020205020403" pitchFamily="18" charset="0"/>
              </a:rPr>
              <a:t>Vain</a:t>
            </a:r>
          </a:p>
          <a:p>
            <a:pPr marL="342900" indent="-342900">
              <a:buAutoNum type="arabicPeriod"/>
            </a:pPr>
            <a:endParaRPr lang="en-US" sz="4600" dirty="0">
              <a:latin typeface="Rockwell" panose="02060603020205020403" pitchFamily="18" charset="0"/>
            </a:endParaRPr>
          </a:p>
          <a:p>
            <a:pPr marL="342900" indent="-342900">
              <a:buAutoNum type="arabicPeriod"/>
            </a:pPr>
            <a:r>
              <a:rPr lang="en-US" sz="3400" dirty="0">
                <a:latin typeface="Rockwell" panose="02060603020205020403" pitchFamily="18" charset="0"/>
              </a:rPr>
              <a:t>B</a:t>
            </a:r>
            <a:r>
              <a:rPr lang="en-US" sz="3400" kern="1200" baseline="0" dirty="0">
                <a:solidFill>
                  <a:schemeClr val="tx1"/>
                </a:solidFill>
                <a:effectLst/>
                <a:latin typeface="Rockwell" panose="02060603020205020403" pitchFamily="18" charset="0"/>
              </a:rPr>
              <a:t>ribing God</a:t>
            </a:r>
            <a:endParaRPr lang="en-US" sz="3400" dirty="0">
              <a:latin typeface="Rockwell" panose="02060603020205020403" pitchFamily="18" charset="0"/>
            </a:endParaRPr>
          </a:p>
        </p:txBody>
      </p:sp>
      <p:grpSp>
        <p:nvGrpSpPr>
          <p:cNvPr id="9" name="Group 8">
            <a:extLst>
              <a:ext uri="{FF2B5EF4-FFF2-40B4-BE49-F238E27FC236}">
                <a16:creationId xmlns:a16="http://schemas.microsoft.com/office/drawing/2014/main" id="{3FDB82A9-8F87-461F-B828-923EEBC461DD}"/>
              </a:ext>
            </a:extLst>
          </p:cNvPr>
          <p:cNvGrpSpPr/>
          <p:nvPr/>
        </p:nvGrpSpPr>
        <p:grpSpPr>
          <a:xfrm>
            <a:off x="601980" y="1402080"/>
            <a:ext cx="5265420" cy="579120"/>
            <a:chOff x="601980" y="1402080"/>
            <a:chExt cx="5402580" cy="579120"/>
          </a:xfrm>
        </p:grpSpPr>
        <p:sp>
          <p:nvSpPr>
            <p:cNvPr id="5" name="Oval 4">
              <a:extLst>
                <a:ext uri="{FF2B5EF4-FFF2-40B4-BE49-F238E27FC236}">
                  <a16:creationId xmlns:a16="http://schemas.microsoft.com/office/drawing/2014/main" id="{13801935-A617-4B9A-ACDE-18EBDBA807A2}"/>
                </a:ext>
              </a:extLst>
            </p:cNvPr>
            <p:cNvSpPr/>
            <p:nvPr/>
          </p:nvSpPr>
          <p:spPr>
            <a:xfrm>
              <a:off x="601980" y="1539240"/>
              <a:ext cx="2887980" cy="441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492DAC9-56FB-4EC8-B01D-CE6C58BF1235}"/>
                </a:ext>
              </a:extLst>
            </p:cNvPr>
            <p:cNvCxnSpPr>
              <a:stCxn id="5" idx="6"/>
            </p:cNvCxnSpPr>
            <p:nvPr/>
          </p:nvCxnSpPr>
          <p:spPr>
            <a:xfrm flipV="1">
              <a:off x="3489960" y="1402080"/>
              <a:ext cx="2514600" cy="3581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66C4888-5CB4-4CCC-9856-13EAFBFE4D9C}"/>
              </a:ext>
            </a:extLst>
          </p:cNvPr>
          <p:cNvGrpSpPr/>
          <p:nvPr/>
        </p:nvGrpSpPr>
        <p:grpSpPr>
          <a:xfrm>
            <a:off x="601980" y="2423404"/>
            <a:ext cx="5265420" cy="441960"/>
            <a:chOff x="601980" y="2423404"/>
            <a:chExt cx="5402580" cy="441960"/>
          </a:xfrm>
        </p:grpSpPr>
        <p:sp>
          <p:nvSpPr>
            <p:cNvPr id="10" name="Oval 9">
              <a:extLst>
                <a:ext uri="{FF2B5EF4-FFF2-40B4-BE49-F238E27FC236}">
                  <a16:creationId xmlns:a16="http://schemas.microsoft.com/office/drawing/2014/main" id="{7402BA6F-C836-4CC6-9781-98CA99FE27F1}"/>
                </a:ext>
              </a:extLst>
            </p:cNvPr>
            <p:cNvSpPr/>
            <p:nvPr/>
          </p:nvSpPr>
          <p:spPr>
            <a:xfrm>
              <a:off x="601980" y="2423404"/>
              <a:ext cx="1586584" cy="441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C5987B4-FF31-4A6B-BAB4-73236C4C9C11}"/>
                </a:ext>
              </a:extLst>
            </p:cNvPr>
            <p:cNvCxnSpPr>
              <a:stCxn id="10" idx="6"/>
            </p:cNvCxnSpPr>
            <p:nvPr/>
          </p:nvCxnSpPr>
          <p:spPr>
            <a:xfrm>
              <a:off x="2188564" y="2644384"/>
              <a:ext cx="3815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F441107-D06B-4A52-880A-17B37FD12FA5}"/>
              </a:ext>
            </a:extLst>
          </p:cNvPr>
          <p:cNvGrpSpPr/>
          <p:nvPr/>
        </p:nvGrpSpPr>
        <p:grpSpPr>
          <a:xfrm>
            <a:off x="2188564" y="3086343"/>
            <a:ext cx="3678836" cy="788378"/>
            <a:chOff x="2188564" y="3086343"/>
            <a:chExt cx="3678836" cy="788378"/>
          </a:xfrm>
        </p:grpSpPr>
        <p:sp>
          <p:nvSpPr>
            <p:cNvPr id="14" name="Oval 13">
              <a:extLst>
                <a:ext uri="{FF2B5EF4-FFF2-40B4-BE49-F238E27FC236}">
                  <a16:creationId xmlns:a16="http://schemas.microsoft.com/office/drawing/2014/main" id="{282CAD80-A9DE-4CF5-A5B3-A09337C9CA57}"/>
                </a:ext>
              </a:extLst>
            </p:cNvPr>
            <p:cNvSpPr/>
            <p:nvPr/>
          </p:nvSpPr>
          <p:spPr>
            <a:xfrm>
              <a:off x="2188564" y="3086343"/>
              <a:ext cx="2278505" cy="3746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144FE5E-4697-4359-96BE-CB7695CBC3F6}"/>
                </a:ext>
              </a:extLst>
            </p:cNvPr>
            <p:cNvCxnSpPr>
              <a:stCxn id="14" idx="6"/>
              <a:endCxn id="7" idx="1"/>
            </p:cNvCxnSpPr>
            <p:nvPr/>
          </p:nvCxnSpPr>
          <p:spPr>
            <a:xfrm>
              <a:off x="4467069" y="3273668"/>
              <a:ext cx="1400331" cy="601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5E9326C-0694-421F-ADE2-93AC3B0D3C70}"/>
              </a:ext>
            </a:extLst>
          </p:cNvPr>
          <p:cNvGrpSpPr/>
          <p:nvPr/>
        </p:nvGrpSpPr>
        <p:grpSpPr>
          <a:xfrm>
            <a:off x="431910" y="3929544"/>
            <a:ext cx="5435490" cy="1152122"/>
            <a:chOff x="431910" y="3929544"/>
            <a:chExt cx="5435490" cy="1152122"/>
          </a:xfrm>
        </p:grpSpPr>
        <p:sp>
          <p:nvSpPr>
            <p:cNvPr id="18" name="Oval 17">
              <a:extLst>
                <a:ext uri="{FF2B5EF4-FFF2-40B4-BE49-F238E27FC236}">
                  <a16:creationId xmlns:a16="http://schemas.microsoft.com/office/drawing/2014/main" id="{403BD39C-CFB2-4EE2-8C53-64D985C760A8}"/>
                </a:ext>
              </a:extLst>
            </p:cNvPr>
            <p:cNvSpPr/>
            <p:nvPr/>
          </p:nvSpPr>
          <p:spPr>
            <a:xfrm>
              <a:off x="431910" y="3929544"/>
              <a:ext cx="2984730" cy="441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017A2DB-370A-4326-B2D3-7D5F1B72BD9D}"/>
                </a:ext>
              </a:extLst>
            </p:cNvPr>
            <p:cNvCxnSpPr>
              <a:stCxn id="18" idx="6"/>
            </p:cNvCxnSpPr>
            <p:nvPr/>
          </p:nvCxnSpPr>
          <p:spPr>
            <a:xfrm>
              <a:off x="3416640" y="4150524"/>
              <a:ext cx="2450760" cy="9311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B99ED10-0668-4B28-9810-2E92EB1234D8}"/>
              </a:ext>
            </a:extLst>
          </p:cNvPr>
          <p:cNvGrpSpPr/>
          <p:nvPr/>
        </p:nvGrpSpPr>
        <p:grpSpPr>
          <a:xfrm>
            <a:off x="431910" y="5159881"/>
            <a:ext cx="5435490" cy="1135988"/>
            <a:chOff x="431910" y="5159881"/>
            <a:chExt cx="5435490" cy="1135988"/>
          </a:xfrm>
        </p:grpSpPr>
        <p:sp>
          <p:nvSpPr>
            <p:cNvPr id="21" name="Oval 20">
              <a:extLst>
                <a:ext uri="{FF2B5EF4-FFF2-40B4-BE49-F238E27FC236}">
                  <a16:creationId xmlns:a16="http://schemas.microsoft.com/office/drawing/2014/main" id="{9CBD3E38-37D9-4AC4-8C0E-352196F88526}"/>
                </a:ext>
              </a:extLst>
            </p:cNvPr>
            <p:cNvSpPr/>
            <p:nvPr/>
          </p:nvSpPr>
          <p:spPr>
            <a:xfrm>
              <a:off x="431910" y="5159881"/>
              <a:ext cx="4814647" cy="441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4915861-2943-4838-907A-50F21F285DDC}"/>
                </a:ext>
              </a:extLst>
            </p:cNvPr>
            <p:cNvCxnSpPr>
              <a:stCxn id="21" idx="6"/>
            </p:cNvCxnSpPr>
            <p:nvPr/>
          </p:nvCxnSpPr>
          <p:spPr>
            <a:xfrm>
              <a:off x="5246557" y="5380861"/>
              <a:ext cx="620843" cy="915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42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500"/>
                                        <p:tgtEl>
                                          <p:spTgt spid="7">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1</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989350"/>
            <a:ext cx="5531370" cy="2439647"/>
          </a:xfrm>
        </p:spPr>
        <p:txBody>
          <a:bodyPr>
            <a:normAutofit/>
          </a:bodyPr>
          <a:lstStyle/>
          <a:p>
            <a:pPr>
              <a:buFont typeface="Wingdings" panose="05000000000000000000" pitchFamily="2" charset="2"/>
              <a:buChar char="q"/>
            </a:pPr>
            <a:r>
              <a:rPr lang="en-US" sz="2400" dirty="0">
                <a:latin typeface="Rockwell" panose="02060603020205020403" pitchFamily="18" charset="0"/>
              </a:rPr>
              <a:t>Judgment</a:t>
            </a:r>
          </a:p>
          <a:p>
            <a:pPr lvl="1">
              <a:buFont typeface="Courier New" panose="02070309020205020404" pitchFamily="49" charset="0"/>
              <a:buChar char="o"/>
            </a:pPr>
            <a:r>
              <a:rPr lang="en-US" sz="2200" b="1" dirty="0">
                <a:latin typeface="Rockwell" panose="02060603020205020403" pitchFamily="18" charset="0"/>
              </a:rPr>
              <a:t>Isa 1:15</a:t>
            </a:r>
            <a:r>
              <a:rPr lang="en-US" sz="2200" dirty="0">
                <a:latin typeface="Rockwell" panose="02060603020205020403" pitchFamily="18" charset="0"/>
              </a:rPr>
              <a:t> – “So when you spread out your hands in prayer, I will hide My eyes from you; yes, even though you multiply prayers, I will not listen. Your hands are covered with blood.”</a:t>
            </a:r>
            <a:endParaRPr lang="es-GT" sz="2200" dirty="0">
              <a:latin typeface="Rockwell" panose="02060603020205020403" pitchFamily="18" charset="0"/>
            </a:endParaRPr>
          </a:p>
        </p:txBody>
      </p:sp>
      <p:pic>
        <p:nvPicPr>
          <p:cNvPr id="1028" name="Picture 4" descr="Scriptures Unanswered Prayers - Scrip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2" y="3428999"/>
            <a:ext cx="5291528" cy="3316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ough your sins are like scarlet Archives » The Faithful Wanderer">
            <a:extLst>
              <a:ext uri="{FF2B5EF4-FFF2-40B4-BE49-F238E27FC236}">
                <a16:creationId xmlns:a16="http://schemas.microsoft.com/office/drawing/2014/main" id="{AF1589F2-EE85-4802-A70E-03EFB2F37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380" y="989351"/>
            <a:ext cx="3522689" cy="575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7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1</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6"/>
            <a:ext cx="5216577" cy="5981943"/>
          </a:xfrm>
        </p:spPr>
        <p:txBody>
          <a:bodyPr>
            <a:normAutofit/>
          </a:bodyPr>
          <a:lstStyle/>
          <a:p>
            <a:pPr>
              <a:buFont typeface="Wingdings" panose="05000000000000000000" pitchFamily="2" charset="2"/>
              <a:buChar char="q"/>
            </a:pPr>
            <a:r>
              <a:rPr lang="en-US" sz="2400" dirty="0">
                <a:latin typeface="Rockwell" panose="02060603020205020403" pitchFamily="18" charset="0"/>
              </a:rPr>
              <a:t>Repent and be forgiven</a:t>
            </a:r>
          </a:p>
          <a:p>
            <a:pPr lvl="1"/>
            <a:r>
              <a:rPr lang="en-US" sz="2200" b="1" dirty="0">
                <a:latin typeface="Rockwell" panose="02060603020205020403" pitchFamily="18" charset="0"/>
              </a:rPr>
              <a:t>Isa 1:16-20</a:t>
            </a:r>
            <a:r>
              <a:rPr lang="en-US" sz="2200" dirty="0">
                <a:latin typeface="Rockwell" panose="02060603020205020403" pitchFamily="18" charset="0"/>
              </a:rPr>
              <a:t> – “</a:t>
            </a:r>
            <a:r>
              <a:rPr lang="en-US" sz="2200" b="1" baseline="30000" dirty="0">
                <a:latin typeface="Rockwell" panose="02060603020205020403" pitchFamily="18" charset="0"/>
              </a:rPr>
              <a:t>16</a:t>
            </a:r>
            <a:r>
              <a:rPr lang="en-US" sz="2200" dirty="0">
                <a:latin typeface="Rockwell" panose="02060603020205020403" pitchFamily="18" charset="0"/>
              </a:rPr>
              <a:t>Wash yourselves, make yourselves clean; remove the evil of your deeds from My sight. Cease to do evil, </a:t>
            </a:r>
            <a:r>
              <a:rPr lang="en-US" sz="2200" b="1" baseline="30000" dirty="0">
                <a:latin typeface="Rockwell" panose="02060603020205020403" pitchFamily="18" charset="0"/>
              </a:rPr>
              <a:t>17</a:t>
            </a:r>
            <a:r>
              <a:rPr lang="en-US" sz="2200" dirty="0">
                <a:latin typeface="Rockwell" panose="02060603020205020403" pitchFamily="18" charset="0"/>
              </a:rPr>
              <a:t>learn to do good; seek justice, reprove the ruthless, defend the orphan, plead for the widow. ‘Come now, and let us reason together,’ says the Lord, ‘Though your sins are as scarlet, they will be as white as snow; though they are red like crimson, they will be like wool. </a:t>
            </a:r>
            <a:r>
              <a:rPr lang="en-US" sz="2200" b="1" baseline="30000" dirty="0">
                <a:latin typeface="Rockwell" panose="02060603020205020403" pitchFamily="18" charset="0"/>
              </a:rPr>
              <a:t>19</a:t>
            </a:r>
            <a:r>
              <a:rPr lang="en-US" sz="2200" dirty="0">
                <a:latin typeface="Rockwell" panose="02060603020205020403" pitchFamily="18" charset="0"/>
              </a:rPr>
              <a:t>If you consent and obey, you will eat the best of the land; </a:t>
            </a:r>
            <a:r>
              <a:rPr lang="en-US" sz="2200" b="1" baseline="30000" dirty="0">
                <a:latin typeface="Rockwell" panose="02060603020205020403" pitchFamily="18" charset="0"/>
              </a:rPr>
              <a:t>20</a:t>
            </a:r>
            <a:r>
              <a:rPr lang="en-US" sz="2200" dirty="0">
                <a:latin typeface="Rockwell" panose="02060603020205020403" pitchFamily="18" charset="0"/>
              </a:rPr>
              <a:t>But if you refuse and rebel, you will be devoured by the sword.’ Truly, the mouth of the </a:t>
            </a:r>
            <a:r>
              <a:rPr lang="en-US" sz="2200" cap="small" dirty="0">
                <a:latin typeface="Rockwell" panose="02060603020205020403" pitchFamily="18" charset="0"/>
              </a:rPr>
              <a:t>Lord</a:t>
            </a:r>
            <a:r>
              <a:rPr lang="en-US" sz="2200" dirty="0">
                <a:latin typeface="Rockwell" panose="02060603020205020403" pitchFamily="18" charset="0"/>
              </a:rPr>
              <a:t> has spoken.”</a:t>
            </a:r>
            <a:endParaRPr lang="es-GT" sz="2200" dirty="0">
              <a:latin typeface="Rockwell" panose="02060603020205020403" pitchFamily="18" charset="0"/>
            </a:endParaRPr>
          </a:p>
        </p:txBody>
      </p:sp>
      <p:pic>
        <p:nvPicPr>
          <p:cNvPr id="11268" name="Picture 4" descr="God Wants To Talk - J.A. Med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77" y="895892"/>
            <a:ext cx="3927423" cy="596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9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1</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6"/>
            <a:ext cx="5216577" cy="5981943"/>
          </a:xfrm>
        </p:spPr>
        <p:txBody>
          <a:bodyPr>
            <a:normAutofit/>
          </a:bodyPr>
          <a:lstStyle/>
          <a:p>
            <a:pPr>
              <a:buFont typeface="Wingdings" panose="05000000000000000000" pitchFamily="2" charset="2"/>
              <a:buChar char="q"/>
            </a:pPr>
            <a:r>
              <a:rPr lang="en-US" sz="2400" dirty="0">
                <a:latin typeface="Rockwell" panose="02060603020205020403" pitchFamily="18" charset="0"/>
              </a:rPr>
              <a:t>Repent and be forgiven</a:t>
            </a:r>
          </a:p>
          <a:p>
            <a:pPr lvl="1"/>
            <a:r>
              <a:rPr lang="en-US" sz="2200" b="1" dirty="0">
                <a:latin typeface="Rockwell" panose="02060603020205020403" pitchFamily="18" charset="0"/>
              </a:rPr>
              <a:t>Isa 1:16-20</a:t>
            </a:r>
            <a:r>
              <a:rPr lang="en-US" sz="2200" dirty="0">
                <a:latin typeface="Rockwell" panose="02060603020205020403" pitchFamily="18" charset="0"/>
              </a:rPr>
              <a:t> – “</a:t>
            </a:r>
            <a:r>
              <a:rPr lang="en-US" sz="2200" b="1" baseline="30000" dirty="0">
                <a:latin typeface="Rockwell" panose="02060603020205020403" pitchFamily="18" charset="0"/>
              </a:rPr>
              <a:t>16</a:t>
            </a:r>
            <a:r>
              <a:rPr lang="en-US" sz="2200" dirty="0">
                <a:latin typeface="Rockwell" panose="02060603020205020403" pitchFamily="18" charset="0"/>
              </a:rPr>
              <a:t>Wash yourselves, make yourselves clean; remove the evil of your deeds from My sight. Cease to do evil, </a:t>
            </a:r>
            <a:r>
              <a:rPr lang="en-US" sz="2200" b="1" baseline="30000" dirty="0">
                <a:latin typeface="Rockwell" panose="02060603020205020403" pitchFamily="18" charset="0"/>
              </a:rPr>
              <a:t>17</a:t>
            </a:r>
            <a:r>
              <a:rPr lang="en-US" sz="2200" dirty="0">
                <a:latin typeface="Rockwell" panose="02060603020205020403" pitchFamily="18" charset="0"/>
              </a:rPr>
              <a:t>learn to do good; seek justice, reprove the ruthless, defend the orphan, plead for the widow. ‘Come now, and let us reason together,’ says the Lord, ‘Though your sins are as scarlet, they will be as white as snow; though they are red like crimson, they will be like wool. </a:t>
            </a:r>
            <a:r>
              <a:rPr lang="en-US" sz="2200" b="1" baseline="30000" dirty="0">
                <a:latin typeface="Rockwell" panose="02060603020205020403" pitchFamily="18" charset="0"/>
              </a:rPr>
              <a:t>19</a:t>
            </a:r>
            <a:r>
              <a:rPr lang="en-US" sz="2200" dirty="0">
                <a:latin typeface="Rockwell" panose="02060603020205020403" pitchFamily="18" charset="0"/>
              </a:rPr>
              <a:t>If you consent and obey, you will eat the best of the land; </a:t>
            </a:r>
            <a:r>
              <a:rPr lang="en-US" sz="2200" b="1" baseline="30000" dirty="0">
                <a:latin typeface="Rockwell" panose="02060603020205020403" pitchFamily="18" charset="0"/>
              </a:rPr>
              <a:t>20</a:t>
            </a:r>
            <a:r>
              <a:rPr lang="en-US" sz="2200" dirty="0">
                <a:latin typeface="Rockwell" panose="02060603020205020403" pitchFamily="18" charset="0"/>
              </a:rPr>
              <a:t>But if you refuse and rebel, you will be devoured by the sword.’ Truly, the mouth of the </a:t>
            </a:r>
            <a:r>
              <a:rPr lang="en-US" sz="2200" cap="small" dirty="0">
                <a:latin typeface="Rockwell" panose="02060603020205020403" pitchFamily="18" charset="0"/>
              </a:rPr>
              <a:t>Lord</a:t>
            </a:r>
            <a:r>
              <a:rPr lang="en-US" sz="2200" dirty="0">
                <a:latin typeface="Rockwell" panose="02060603020205020403" pitchFamily="18" charset="0"/>
              </a:rPr>
              <a:t> has spoken.”</a:t>
            </a:r>
            <a:endParaRPr lang="es-GT" sz="2200" dirty="0">
              <a:latin typeface="Rockwell" panose="02060603020205020403" pitchFamily="18" charset="0"/>
            </a:endParaRPr>
          </a:p>
        </p:txBody>
      </p:sp>
      <p:sp>
        <p:nvSpPr>
          <p:cNvPr id="5" name="TextBox 4">
            <a:extLst>
              <a:ext uri="{FF2B5EF4-FFF2-40B4-BE49-F238E27FC236}">
                <a16:creationId xmlns:a16="http://schemas.microsoft.com/office/drawing/2014/main" id="{97110428-C372-4B51-A83D-EC179E47ED2B}"/>
              </a:ext>
            </a:extLst>
          </p:cNvPr>
          <p:cNvSpPr txBox="1"/>
          <p:nvPr/>
        </p:nvSpPr>
        <p:spPr>
          <a:xfrm>
            <a:off x="5867400" y="1073954"/>
            <a:ext cx="3139440" cy="5601533"/>
          </a:xfrm>
          <a:prstGeom prst="rect">
            <a:avLst/>
          </a:prstGeom>
          <a:noFill/>
          <a:ln w="28575">
            <a:solidFill>
              <a:schemeClr val="tx1"/>
            </a:solidFill>
          </a:ln>
        </p:spPr>
        <p:txBody>
          <a:bodyPr wrap="square">
            <a:spAutoFit/>
          </a:bodyPr>
          <a:lstStyle/>
          <a:p>
            <a:pPr marL="342900" indent="-342900">
              <a:buAutoNum type="arabicPeriod"/>
            </a:pPr>
            <a:r>
              <a:rPr lang="en-US" sz="3400" kern="1200" baseline="0" dirty="0">
                <a:solidFill>
                  <a:schemeClr val="tx1"/>
                </a:solidFill>
                <a:effectLst/>
                <a:latin typeface="Rockwell" panose="02060603020205020403" pitchFamily="18" charset="0"/>
              </a:rPr>
              <a:t>Stop</a:t>
            </a:r>
          </a:p>
          <a:p>
            <a:pPr marL="342900" indent="-342900">
              <a:buAutoNum type="arabicPeriod"/>
            </a:pPr>
            <a:endParaRPr lang="en-US" sz="4600" kern="1200" baseline="0" dirty="0">
              <a:solidFill>
                <a:schemeClr val="tx1"/>
              </a:solidFill>
              <a:effectLst/>
              <a:latin typeface="Rockwell" panose="02060603020205020403" pitchFamily="18" charset="0"/>
            </a:endParaRPr>
          </a:p>
          <a:p>
            <a:pPr marL="342900" indent="-342900">
              <a:buAutoNum type="arabicPeriod"/>
            </a:pPr>
            <a:r>
              <a:rPr lang="en-US" sz="3400" dirty="0">
                <a:latin typeface="Rockwell" panose="02060603020205020403" pitchFamily="18" charset="0"/>
              </a:rPr>
              <a:t>Learn</a:t>
            </a:r>
          </a:p>
          <a:p>
            <a:pPr marL="342900" indent="-342900">
              <a:buAutoNum type="arabicPeriod"/>
            </a:pPr>
            <a:endParaRPr lang="en-US" sz="4600" dirty="0">
              <a:latin typeface="Rockwell" panose="02060603020205020403" pitchFamily="18" charset="0"/>
            </a:endParaRPr>
          </a:p>
          <a:p>
            <a:pPr marL="342900" indent="-342900">
              <a:buAutoNum type="arabicPeriod"/>
            </a:pPr>
            <a:r>
              <a:rPr lang="en-US" sz="3400" kern="1200" baseline="0" dirty="0">
                <a:solidFill>
                  <a:schemeClr val="tx1"/>
                </a:solidFill>
                <a:effectLst/>
                <a:latin typeface="Rockwell" panose="02060603020205020403" pitchFamily="18" charset="0"/>
              </a:rPr>
              <a:t>Do good</a:t>
            </a:r>
          </a:p>
          <a:p>
            <a:pPr marL="342900" indent="-342900">
              <a:buAutoNum type="arabicPeriod"/>
            </a:pPr>
            <a:endParaRPr lang="en-US" sz="4800" kern="1200" baseline="0" dirty="0">
              <a:solidFill>
                <a:schemeClr val="tx1"/>
              </a:solidFill>
              <a:effectLst/>
              <a:latin typeface="Rockwell" panose="02060603020205020403" pitchFamily="18" charset="0"/>
            </a:endParaRPr>
          </a:p>
          <a:p>
            <a:pPr marL="342900" indent="-342900">
              <a:buAutoNum type="arabicPeriod"/>
            </a:pPr>
            <a:r>
              <a:rPr lang="en-US" sz="3400" dirty="0">
                <a:latin typeface="Rockwell" panose="02060603020205020403" pitchFamily="18" charset="0"/>
              </a:rPr>
              <a:t>Correct</a:t>
            </a:r>
          </a:p>
          <a:p>
            <a:pPr marL="342900" indent="-342900">
              <a:buAutoNum type="arabicPeriod"/>
            </a:pPr>
            <a:endParaRPr lang="en-US" sz="4600" dirty="0">
              <a:latin typeface="Rockwell" panose="02060603020205020403" pitchFamily="18" charset="0"/>
            </a:endParaRPr>
          </a:p>
          <a:p>
            <a:pPr marL="342900" indent="-342900">
              <a:buAutoNum type="arabicPeriod"/>
            </a:pPr>
            <a:r>
              <a:rPr lang="en-US" sz="3400" dirty="0">
                <a:latin typeface="Rockwell" panose="02060603020205020403" pitchFamily="18" charset="0"/>
              </a:rPr>
              <a:t>Stand up for</a:t>
            </a:r>
          </a:p>
        </p:txBody>
      </p:sp>
      <p:grpSp>
        <p:nvGrpSpPr>
          <p:cNvPr id="8" name="Group 7">
            <a:extLst>
              <a:ext uri="{FF2B5EF4-FFF2-40B4-BE49-F238E27FC236}">
                <a16:creationId xmlns:a16="http://schemas.microsoft.com/office/drawing/2014/main" id="{F615E179-8D3B-4214-A2A9-15D6A6BB900B}"/>
              </a:ext>
            </a:extLst>
          </p:cNvPr>
          <p:cNvGrpSpPr/>
          <p:nvPr/>
        </p:nvGrpSpPr>
        <p:grpSpPr>
          <a:xfrm>
            <a:off x="1450048" y="1371600"/>
            <a:ext cx="4417352" cy="1203960"/>
            <a:chOff x="1450048" y="1371600"/>
            <a:chExt cx="4417352" cy="1203960"/>
          </a:xfrm>
        </p:grpSpPr>
        <p:sp>
          <p:nvSpPr>
            <p:cNvPr id="4" name="Oval 3">
              <a:extLst>
                <a:ext uri="{FF2B5EF4-FFF2-40B4-BE49-F238E27FC236}">
                  <a16:creationId xmlns:a16="http://schemas.microsoft.com/office/drawing/2014/main" id="{390756D0-82F7-4475-A114-1D60937B4839}"/>
                </a:ext>
              </a:extLst>
            </p:cNvPr>
            <p:cNvSpPr/>
            <p:nvPr/>
          </p:nvSpPr>
          <p:spPr>
            <a:xfrm>
              <a:off x="1450048" y="2148840"/>
              <a:ext cx="1003592" cy="426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3DAB217-56ED-4CA3-AF7F-16A19E65DD7C}"/>
                </a:ext>
              </a:extLst>
            </p:cNvPr>
            <p:cNvCxnSpPr/>
            <p:nvPr/>
          </p:nvCxnSpPr>
          <p:spPr>
            <a:xfrm flipV="1">
              <a:off x="2468880" y="1371600"/>
              <a:ext cx="3398520" cy="990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254B6A3-C7CA-48EE-965F-BD62CC93A120}"/>
              </a:ext>
            </a:extLst>
          </p:cNvPr>
          <p:cNvGrpSpPr/>
          <p:nvPr/>
        </p:nvGrpSpPr>
        <p:grpSpPr>
          <a:xfrm>
            <a:off x="3812248" y="2148840"/>
            <a:ext cx="2055152" cy="458713"/>
            <a:chOff x="3812248" y="2148840"/>
            <a:chExt cx="2055152" cy="458713"/>
          </a:xfrm>
        </p:grpSpPr>
        <p:sp>
          <p:nvSpPr>
            <p:cNvPr id="9" name="Oval 8">
              <a:extLst>
                <a:ext uri="{FF2B5EF4-FFF2-40B4-BE49-F238E27FC236}">
                  <a16:creationId xmlns:a16="http://schemas.microsoft.com/office/drawing/2014/main" id="{5AC1D7B8-91BF-43F1-88F8-EAB586B6DE26}"/>
                </a:ext>
              </a:extLst>
            </p:cNvPr>
            <p:cNvSpPr/>
            <p:nvPr/>
          </p:nvSpPr>
          <p:spPr>
            <a:xfrm>
              <a:off x="3812248" y="2148840"/>
              <a:ext cx="896912" cy="426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328DF96-4BEA-4BA7-B62C-9D38A5DE64B7}"/>
                </a:ext>
              </a:extLst>
            </p:cNvPr>
            <p:cNvCxnSpPr>
              <a:cxnSpLocks/>
            </p:cNvCxnSpPr>
            <p:nvPr/>
          </p:nvCxnSpPr>
          <p:spPr>
            <a:xfrm>
              <a:off x="4709160" y="2381017"/>
              <a:ext cx="1158240" cy="2265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485F1C5-ECEC-4A15-9A86-1FD533FB183B}"/>
              </a:ext>
            </a:extLst>
          </p:cNvPr>
          <p:cNvGrpSpPr/>
          <p:nvPr/>
        </p:nvGrpSpPr>
        <p:grpSpPr>
          <a:xfrm>
            <a:off x="672808" y="2438400"/>
            <a:ext cx="5194592" cy="1436321"/>
            <a:chOff x="672808" y="2438400"/>
            <a:chExt cx="5194592" cy="1436321"/>
          </a:xfrm>
        </p:grpSpPr>
        <p:sp>
          <p:nvSpPr>
            <p:cNvPr id="13" name="Oval 12">
              <a:extLst>
                <a:ext uri="{FF2B5EF4-FFF2-40B4-BE49-F238E27FC236}">
                  <a16:creationId xmlns:a16="http://schemas.microsoft.com/office/drawing/2014/main" id="{8B2C90F4-C9EE-4133-BB45-C0AA66853357}"/>
                </a:ext>
              </a:extLst>
            </p:cNvPr>
            <p:cNvSpPr/>
            <p:nvPr/>
          </p:nvSpPr>
          <p:spPr>
            <a:xfrm>
              <a:off x="672808" y="2438400"/>
              <a:ext cx="1279036" cy="426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BCB1938-C5C7-4D48-B64C-FF8878BF55D8}"/>
                </a:ext>
              </a:extLst>
            </p:cNvPr>
            <p:cNvCxnSpPr>
              <a:stCxn id="13" idx="6"/>
              <a:endCxn id="5" idx="1"/>
            </p:cNvCxnSpPr>
            <p:nvPr/>
          </p:nvCxnSpPr>
          <p:spPr>
            <a:xfrm>
              <a:off x="1951844" y="2651760"/>
              <a:ext cx="3915556" cy="12229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3BF9E63-8584-4663-A2D6-DC1D53EC9570}"/>
              </a:ext>
            </a:extLst>
          </p:cNvPr>
          <p:cNvGrpSpPr/>
          <p:nvPr/>
        </p:nvGrpSpPr>
        <p:grpSpPr>
          <a:xfrm>
            <a:off x="3500390" y="2438400"/>
            <a:ext cx="2367010" cy="2643266"/>
            <a:chOff x="3500390" y="2438400"/>
            <a:chExt cx="2367010" cy="2643266"/>
          </a:xfrm>
        </p:grpSpPr>
        <p:sp>
          <p:nvSpPr>
            <p:cNvPr id="17" name="Oval 16">
              <a:extLst>
                <a:ext uri="{FF2B5EF4-FFF2-40B4-BE49-F238E27FC236}">
                  <a16:creationId xmlns:a16="http://schemas.microsoft.com/office/drawing/2014/main" id="{C90B0D81-A2E5-437C-8BC3-A54B81B592B4}"/>
                </a:ext>
              </a:extLst>
            </p:cNvPr>
            <p:cNvSpPr/>
            <p:nvPr/>
          </p:nvSpPr>
          <p:spPr>
            <a:xfrm>
              <a:off x="3500390" y="2438400"/>
              <a:ext cx="1208770" cy="426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3F8117F-4DF0-4F05-9EEB-B63D3017BEEB}"/>
                </a:ext>
              </a:extLst>
            </p:cNvPr>
            <p:cNvCxnSpPr>
              <a:cxnSpLocks/>
            </p:cNvCxnSpPr>
            <p:nvPr/>
          </p:nvCxnSpPr>
          <p:spPr>
            <a:xfrm>
              <a:off x="4709160" y="2639546"/>
              <a:ext cx="1158240" cy="2442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7FF8482-764F-46B0-A134-265F3DCA9C6F}"/>
              </a:ext>
            </a:extLst>
          </p:cNvPr>
          <p:cNvGrpSpPr/>
          <p:nvPr/>
        </p:nvGrpSpPr>
        <p:grpSpPr>
          <a:xfrm>
            <a:off x="672808" y="2769183"/>
            <a:ext cx="5194592" cy="3541676"/>
            <a:chOff x="672808" y="2769183"/>
            <a:chExt cx="5194592" cy="3541676"/>
          </a:xfrm>
        </p:grpSpPr>
        <p:sp>
          <p:nvSpPr>
            <p:cNvPr id="19" name="Oval 18">
              <a:extLst>
                <a:ext uri="{FF2B5EF4-FFF2-40B4-BE49-F238E27FC236}">
                  <a16:creationId xmlns:a16="http://schemas.microsoft.com/office/drawing/2014/main" id="{A39834BF-1C69-455E-8757-353C11BEE341}"/>
                </a:ext>
              </a:extLst>
            </p:cNvPr>
            <p:cNvSpPr/>
            <p:nvPr/>
          </p:nvSpPr>
          <p:spPr>
            <a:xfrm>
              <a:off x="1744478" y="2769183"/>
              <a:ext cx="1279036" cy="426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AA4560C9-82FE-424B-8B93-F73B5695BA14}"/>
                </a:ext>
              </a:extLst>
            </p:cNvPr>
            <p:cNvCxnSpPr>
              <a:cxnSpLocks/>
            </p:cNvCxnSpPr>
            <p:nvPr/>
          </p:nvCxnSpPr>
          <p:spPr>
            <a:xfrm>
              <a:off x="2972239" y="2910855"/>
              <a:ext cx="2895161" cy="34000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8284A92-BB28-462A-AEE6-F4960B66CF12}"/>
                </a:ext>
              </a:extLst>
            </p:cNvPr>
            <p:cNvSpPr/>
            <p:nvPr/>
          </p:nvSpPr>
          <p:spPr>
            <a:xfrm>
              <a:off x="672808" y="3049880"/>
              <a:ext cx="961120" cy="4267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31B557C-A01D-41DB-90F5-B6FD1E1A6904}"/>
                </a:ext>
              </a:extLst>
            </p:cNvPr>
            <p:cNvCxnSpPr>
              <a:stCxn id="26" idx="6"/>
            </p:cNvCxnSpPr>
            <p:nvPr/>
          </p:nvCxnSpPr>
          <p:spPr>
            <a:xfrm>
              <a:off x="1633928" y="3263240"/>
              <a:ext cx="4233472" cy="30476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4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1</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6"/>
            <a:ext cx="5216577" cy="5981943"/>
          </a:xfrm>
        </p:spPr>
        <p:txBody>
          <a:bodyPr>
            <a:normAutofit/>
          </a:bodyPr>
          <a:lstStyle/>
          <a:p>
            <a:pPr>
              <a:buFont typeface="Wingdings" panose="05000000000000000000" pitchFamily="2" charset="2"/>
              <a:buChar char="q"/>
            </a:pPr>
            <a:r>
              <a:rPr lang="en-US" sz="2400" dirty="0">
                <a:latin typeface="Rockwell" panose="02060603020205020403" pitchFamily="18" charset="0"/>
              </a:rPr>
              <a:t>Repent and be forgiven</a:t>
            </a:r>
          </a:p>
          <a:p>
            <a:pPr lvl="1"/>
            <a:r>
              <a:rPr lang="en-US" sz="2200" b="1" dirty="0">
                <a:latin typeface="Rockwell" panose="02060603020205020403" pitchFamily="18" charset="0"/>
              </a:rPr>
              <a:t>Isa 1:16-20</a:t>
            </a:r>
            <a:r>
              <a:rPr lang="en-US" sz="2200" dirty="0">
                <a:latin typeface="Rockwell" panose="02060603020205020403" pitchFamily="18" charset="0"/>
              </a:rPr>
              <a:t> – “</a:t>
            </a:r>
            <a:r>
              <a:rPr lang="en-US" sz="2200" b="1" baseline="30000" dirty="0">
                <a:latin typeface="Rockwell" panose="02060603020205020403" pitchFamily="18" charset="0"/>
              </a:rPr>
              <a:t>16</a:t>
            </a:r>
            <a:r>
              <a:rPr lang="en-US" sz="2200" dirty="0">
                <a:latin typeface="Rockwell" panose="02060603020205020403" pitchFamily="18" charset="0"/>
              </a:rPr>
              <a:t>Wash yourselves, make yourselves clean; remove the evil of your deeds from My sight. Cease to do evil, </a:t>
            </a:r>
            <a:r>
              <a:rPr lang="en-US" sz="2200" b="1" baseline="30000" dirty="0">
                <a:latin typeface="Rockwell" panose="02060603020205020403" pitchFamily="18" charset="0"/>
              </a:rPr>
              <a:t>17</a:t>
            </a:r>
            <a:r>
              <a:rPr lang="en-US" sz="2200" dirty="0">
                <a:latin typeface="Rockwell" panose="02060603020205020403" pitchFamily="18" charset="0"/>
              </a:rPr>
              <a:t>learn to do good; seek justice, reprove the ruthless, defend the orphan, plead for the widow. ‘Come now, and let us reason together,’ says the Lord, ‘Though your sins are as scarlet, they will be as white as snow; though they are red like crimson, they will be like wool. </a:t>
            </a:r>
            <a:r>
              <a:rPr lang="en-US" sz="2200" b="1" baseline="30000" dirty="0">
                <a:latin typeface="Rockwell" panose="02060603020205020403" pitchFamily="18" charset="0"/>
              </a:rPr>
              <a:t>19</a:t>
            </a:r>
            <a:r>
              <a:rPr lang="en-US" sz="2200" dirty="0">
                <a:latin typeface="Rockwell" panose="02060603020205020403" pitchFamily="18" charset="0"/>
              </a:rPr>
              <a:t>If you consent and obey, you will eat the best of the land; </a:t>
            </a:r>
            <a:r>
              <a:rPr lang="en-US" sz="2200" b="1" baseline="30000" dirty="0">
                <a:latin typeface="Rockwell" panose="02060603020205020403" pitchFamily="18" charset="0"/>
              </a:rPr>
              <a:t>20</a:t>
            </a:r>
            <a:r>
              <a:rPr lang="en-US" sz="2200" dirty="0">
                <a:latin typeface="Rockwell" panose="02060603020205020403" pitchFamily="18" charset="0"/>
              </a:rPr>
              <a:t>But if you refuse and rebel, you will be devoured by the sword.’ Truly, the mouth of the </a:t>
            </a:r>
            <a:r>
              <a:rPr lang="en-US" sz="2200" cap="small" dirty="0">
                <a:latin typeface="Rockwell" panose="02060603020205020403" pitchFamily="18" charset="0"/>
              </a:rPr>
              <a:t>Lord</a:t>
            </a:r>
            <a:r>
              <a:rPr lang="en-US" sz="2200" dirty="0">
                <a:latin typeface="Rockwell" panose="02060603020205020403" pitchFamily="18" charset="0"/>
              </a:rPr>
              <a:t> has spoken.”</a:t>
            </a:r>
            <a:endParaRPr lang="es-GT" sz="2200" dirty="0">
              <a:latin typeface="Rockwell" panose="02060603020205020403" pitchFamily="18" charset="0"/>
            </a:endParaRPr>
          </a:p>
        </p:txBody>
      </p:sp>
      <p:pic>
        <p:nvPicPr>
          <p:cNvPr id="1026" name="Picture 2" descr="Free Bible Clipart, Download Free Bible Clipart png images, Free ClipArts  on Clipart Library">
            <a:extLst>
              <a:ext uri="{FF2B5EF4-FFF2-40B4-BE49-F238E27FC236}">
                <a16:creationId xmlns:a16="http://schemas.microsoft.com/office/drawing/2014/main" id="{A5FDA454-E48E-45ED-B7A4-A624F30C5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77" y="876056"/>
            <a:ext cx="3927423" cy="2872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y Sword by somechick73 on DeviantArt">
            <a:extLst>
              <a:ext uri="{FF2B5EF4-FFF2-40B4-BE49-F238E27FC236}">
                <a16:creationId xmlns:a16="http://schemas.microsoft.com/office/drawing/2014/main" id="{CB69723E-55A3-4A43-B917-8ACD1B010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577" y="3749040"/>
            <a:ext cx="3927423" cy="310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1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2</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6"/>
            <a:ext cx="4572000" cy="5981943"/>
          </a:xfrm>
        </p:spPr>
        <p:txBody>
          <a:bodyPr>
            <a:normAutofit/>
          </a:bodyPr>
          <a:lstStyle/>
          <a:p>
            <a:pPr>
              <a:buFont typeface="Wingdings" panose="05000000000000000000" pitchFamily="2" charset="2"/>
              <a:buChar char="q"/>
            </a:pPr>
            <a:r>
              <a:rPr lang="en-US" sz="2400" dirty="0">
                <a:latin typeface="Rockwell" panose="02060603020205020403" pitchFamily="18" charset="0"/>
              </a:rPr>
              <a:t>No Justice Or Righteousness</a:t>
            </a:r>
          </a:p>
          <a:p>
            <a:pPr lvl="1"/>
            <a:r>
              <a:rPr lang="en-US" sz="2200" b="1" dirty="0">
                <a:latin typeface="Rockwell" panose="02060603020205020403" pitchFamily="18" charset="0"/>
              </a:rPr>
              <a:t>Isa 1:21-23</a:t>
            </a:r>
            <a:r>
              <a:rPr lang="en-US" sz="2200" dirty="0">
                <a:latin typeface="Rockwell" panose="02060603020205020403" pitchFamily="18" charset="0"/>
              </a:rPr>
              <a:t> – “</a:t>
            </a:r>
            <a:r>
              <a:rPr lang="en-US" sz="2200" b="1" baseline="30000" dirty="0">
                <a:latin typeface="Rockwell" panose="02060603020205020403" pitchFamily="18" charset="0"/>
              </a:rPr>
              <a:t>21</a:t>
            </a:r>
            <a:r>
              <a:rPr lang="en-US" sz="2200" dirty="0">
                <a:latin typeface="Rockwell" panose="02060603020205020403" pitchFamily="18" charset="0"/>
              </a:rPr>
              <a:t>How the faithful city has become a harlot, she who was full of justice! Righteousness once lodged in her, but now murderers. </a:t>
            </a:r>
            <a:r>
              <a:rPr lang="en-US" sz="2200" b="1" baseline="30000" dirty="0">
                <a:latin typeface="Rockwell" panose="02060603020205020403" pitchFamily="18" charset="0"/>
              </a:rPr>
              <a:t>22</a:t>
            </a:r>
            <a:r>
              <a:rPr lang="en-US" sz="2200" dirty="0">
                <a:latin typeface="Rockwell" panose="02060603020205020403" pitchFamily="18" charset="0"/>
              </a:rPr>
              <a:t>Your silver has become dross, your drink diluted with water. </a:t>
            </a:r>
            <a:r>
              <a:rPr lang="en-US" sz="2200" b="1" baseline="30000" dirty="0">
                <a:latin typeface="Rockwell" panose="02060603020205020403" pitchFamily="18" charset="0"/>
              </a:rPr>
              <a:t>23</a:t>
            </a:r>
            <a:r>
              <a:rPr lang="en-US" sz="2200" dirty="0">
                <a:latin typeface="Rockwell" panose="02060603020205020403" pitchFamily="18" charset="0"/>
              </a:rPr>
              <a:t>Your rulers are rebels and companions of thieves; everyone loves a bribe and chases after rewards. They do not defend the orphan, nor does the widow’s plea come before them.”</a:t>
            </a:r>
          </a:p>
        </p:txBody>
      </p:sp>
      <p:pic>
        <p:nvPicPr>
          <p:cNvPr id="2050" name="Picture 2" descr="Lady Of Justice Drawing at GetDrawings |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76056"/>
            <a:ext cx="4572001" cy="29772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äthe Kollwitz | University Galleries - Illinois State">
            <a:extLst>
              <a:ext uri="{FF2B5EF4-FFF2-40B4-BE49-F238E27FC236}">
                <a16:creationId xmlns:a16="http://schemas.microsoft.com/office/drawing/2014/main" id="{5A3D6A32-D3C2-43B5-8679-CECDB92414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3853299"/>
            <a:ext cx="4572001" cy="300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5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2</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6151419" cy="5981943"/>
          </a:xfrm>
        </p:spPr>
        <p:txBody>
          <a:bodyPr>
            <a:normAutofit fontScale="77500" lnSpcReduction="20000"/>
          </a:bodyPr>
          <a:lstStyle/>
          <a:p>
            <a:pPr>
              <a:buFont typeface="Wingdings" panose="05000000000000000000" pitchFamily="2" charset="2"/>
              <a:buChar char="q"/>
            </a:pPr>
            <a:r>
              <a:rPr lang="en-US" sz="3100" dirty="0">
                <a:latin typeface="Rockwell" panose="02060603020205020403" pitchFamily="18" charset="0"/>
              </a:rPr>
              <a:t>Judgment</a:t>
            </a:r>
          </a:p>
          <a:p>
            <a:pPr lvl="1"/>
            <a:r>
              <a:rPr lang="en-US" sz="2700" b="1" dirty="0">
                <a:latin typeface="Rockwell" panose="02060603020205020403" pitchFamily="18" charset="0"/>
              </a:rPr>
              <a:t>Isa 1:24-31</a:t>
            </a:r>
            <a:r>
              <a:rPr lang="en-US" sz="2700" dirty="0">
                <a:latin typeface="Rockwell" panose="02060603020205020403" pitchFamily="18" charset="0"/>
              </a:rPr>
              <a:t> – “</a:t>
            </a:r>
            <a:r>
              <a:rPr lang="en-US" sz="2700" b="1" baseline="30000" dirty="0">
                <a:solidFill>
                  <a:srgbClr val="000000"/>
                </a:solidFill>
                <a:effectLst/>
                <a:latin typeface="Rockwell" panose="02060603020205020403" pitchFamily="18" charset="0"/>
              </a:rPr>
              <a:t>24</a:t>
            </a:r>
            <a:r>
              <a:rPr lang="en-US" sz="2700" b="0" dirty="0">
                <a:solidFill>
                  <a:srgbClr val="000000"/>
                </a:solidFill>
                <a:effectLst/>
                <a:latin typeface="Rockwell" panose="02060603020205020403" pitchFamily="18" charset="0"/>
              </a:rPr>
              <a:t>Therefore the Lord </a:t>
            </a:r>
            <a:r>
              <a:rPr lang="en-US" sz="2700" b="0" cap="small" dirty="0">
                <a:solidFill>
                  <a:srgbClr val="000000"/>
                </a:solidFill>
                <a:effectLst/>
                <a:latin typeface="Rockwell" panose="02060603020205020403" pitchFamily="18" charset="0"/>
              </a:rPr>
              <a:t>God</a:t>
            </a:r>
            <a:r>
              <a:rPr lang="en-US" sz="2700" b="0" dirty="0">
                <a:solidFill>
                  <a:srgbClr val="000000"/>
                </a:solidFill>
                <a:effectLst/>
                <a:latin typeface="Rockwell" panose="02060603020205020403" pitchFamily="18" charset="0"/>
              </a:rPr>
              <a:t> of hosts, the Mighty One of Israel, declares, </a:t>
            </a:r>
            <a:r>
              <a:rPr lang="en-US" sz="2700" dirty="0">
                <a:solidFill>
                  <a:srgbClr val="000000"/>
                </a:solidFill>
                <a:latin typeface="Rockwell" panose="02060603020205020403" pitchFamily="18" charset="0"/>
              </a:rPr>
              <a:t>‘</a:t>
            </a:r>
            <a:r>
              <a:rPr lang="en-US" sz="2700" b="0" dirty="0">
                <a:solidFill>
                  <a:srgbClr val="000000"/>
                </a:solidFill>
                <a:effectLst/>
                <a:latin typeface="Rockwell" panose="02060603020205020403" pitchFamily="18" charset="0"/>
              </a:rPr>
              <a:t>Ah, I will be relieved of My adversaries and avenge Myself on My foes. </a:t>
            </a:r>
            <a:r>
              <a:rPr lang="en-US" sz="2700" b="1" baseline="30000" dirty="0">
                <a:solidFill>
                  <a:srgbClr val="000000"/>
                </a:solidFill>
                <a:effectLst/>
                <a:latin typeface="Rockwell" panose="02060603020205020403" pitchFamily="18" charset="0"/>
              </a:rPr>
              <a:t>25</a:t>
            </a:r>
            <a:r>
              <a:rPr lang="en-US" sz="2700" b="0" dirty="0">
                <a:solidFill>
                  <a:srgbClr val="000000"/>
                </a:solidFill>
                <a:effectLst/>
                <a:latin typeface="Rockwell" panose="02060603020205020403" pitchFamily="18" charset="0"/>
              </a:rPr>
              <a:t>I will also turn My hand against you, and will smelt away your dross as with lye and will remove all your alloy. </a:t>
            </a:r>
            <a:r>
              <a:rPr lang="en-US" sz="2700" b="1" baseline="30000" dirty="0">
                <a:solidFill>
                  <a:srgbClr val="000000"/>
                </a:solidFill>
                <a:effectLst/>
                <a:latin typeface="Rockwell" panose="02060603020205020403" pitchFamily="18" charset="0"/>
              </a:rPr>
              <a:t>26</a:t>
            </a:r>
            <a:r>
              <a:rPr lang="en-US" sz="2700" b="0" dirty="0">
                <a:solidFill>
                  <a:srgbClr val="000000"/>
                </a:solidFill>
                <a:effectLst/>
                <a:latin typeface="Rockwell" panose="02060603020205020403" pitchFamily="18" charset="0"/>
              </a:rPr>
              <a:t>Then I will restore your judges as at the first, and your counselors as at the beginning; after that you will be called the city of righteousness, a faithful city. </a:t>
            </a:r>
            <a:r>
              <a:rPr lang="en-US" sz="2700" b="1" baseline="30000" dirty="0">
                <a:solidFill>
                  <a:srgbClr val="000000"/>
                </a:solidFill>
                <a:effectLst/>
                <a:latin typeface="Rockwell" panose="02060603020205020403" pitchFamily="18" charset="0"/>
              </a:rPr>
              <a:t>27</a:t>
            </a:r>
            <a:r>
              <a:rPr lang="en-US" sz="2700" b="0" dirty="0">
                <a:solidFill>
                  <a:srgbClr val="000000"/>
                </a:solidFill>
                <a:effectLst/>
                <a:latin typeface="Rockwell" panose="02060603020205020403" pitchFamily="18" charset="0"/>
              </a:rPr>
              <a:t>Zion will be redeemed with justice and her repentant ones with righteousness. </a:t>
            </a:r>
            <a:r>
              <a:rPr lang="en-US" sz="2700" b="1" baseline="30000" dirty="0">
                <a:solidFill>
                  <a:srgbClr val="000000"/>
                </a:solidFill>
                <a:effectLst/>
                <a:latin typeface="Rockwell" panose="02060603020205020403" pitchFamily="18" charset="0"/>
              </a:rPr>
              <a:t>28</a:t>
            </a:r>
            <a:r>
              <a:rPr lang="en-US" sz="2700" b="0" dirty="0">
                <a:solidFill>
                  <a:srgbClr val="000000"/>
                </a:solidFill>
                <a:effectLst/>
                <a:latin typeface="Rockwell" panose="02060603020205020403" pitchFamily="18" charset="0"/>
              </a:rPr>
              <a:t>But transgressors and sinners will be crushed together, and those who forsake the </a:t>
            </a:r>
            <a:r>
              <a:rPr lang="en-US" sz="2700" b="0" cap="small" dirty="0">
                <a:solidFill>
                  <a:srgbClr val="000000"/>
                </a:solidFill>
                <a:effectLst/>
                <a:latin typeface="Rockwell" panose="02060603020205020403" pitchFamily="18" charset="0"/>
              </a:rPr>
              <a:t>Lord</a:t>
            </a:r>
            <a:r>
              <a:rPr lang="en-US" sz="2700" b="0" dirty="0">
                <a:solidFill>
                  <a:srgbClr val="000000"/>
                </a:solidFill>
                <a:effectLst/>
                <a:latin typeface="Rockwell" panose="02060603020205020403" pitchFamily="18" charset="0"/>
              </a:rPr>
              <a:t> will come to an end. </a:t>
            </a:r>
            <a:r>
              <a:rPr lang="en-US" sz="2700" b="1" baseline="30000" dirty="0">
                <a:solidFill>
                  <a:srgbClr val="000000"/>
                </a:solidFill>
                <a:effectLst/>
                <a:latin typeface="Rockwell" panose="02060603020205020403" pitchFamily="18" charset="0"/>
              </a:rPr>
              <a:t>29</a:t>
            </a:r>
            <a:r>
              <a:rPr lang="en-US" sz="2700" b="0" dirty="0">
                <a:solidFill>
                  <a:srgbClr val="000000"/>
                </a:solidFill>
                <a:effectLst/>
                <a:latin typeface="Rockwell" panose="02060603020205020403" pitchFamily="18" charset="0"/>
              </a:rPr>
              <a:t>Surely you will be ashamed of the oaks which you have desired, and you will be embarrassed at the gardens which you have chosen. </a:t>
            </a:r>
            <a:r>
              <a:rPr lang="en-US" sz="2700" b="1" baseline="30000" dirty="0">
                <a:solidFill>
                  <a:srgbClr val="000000"/>
                </a:solidFill>
                <a:effectLst/>
                <a:latin typeface="Rockwell" panose="02060603020205020403" pitchFamily="18" charset="0"/>
              </a:rPr>
              <a:t>30</a:t>
            </a:r>
            <a:r>
              <a:rPr lang="en-US" sz="2700" b="0" dirty="0">
                <a:solidFill>
                  <a:srgbClr val="000000"/>
                </a:solidFill>
                <a:effectLst/>
                <a:latin typeface="Rockwell" panose="02060603020205020403" pitchFamily="18" charset="0"/>
              </a:rPr>
              <a:t>For you will be like an oak whose leaf fades away or as a garden that has no water. </a:t>
            </a:r>
            <a:r>
              <a:rPr lang="en-US" sz="2700" b="1" baseline="30000" dirty="0">
                <a:solidFill>
                  <a:srgbClr val="000000"/>
                </a:solidFill>
                <a:effectLst/>
                <a:latin typeface="Rockwell" panose="02060603020205020403" pitchFamily="18" charset="0"/>
              </a:rPr>
              <a:t>31</a:t>
            </a:r>
            <a:r>
              <a:rPr lang="en-US" sz="2700" b="0" dirty="0">
                <a:solidFill>
                  <a:srgbClr val="000000"/>
                </a:solidFill>
                <a:effectLst/>
                <a:latin typeface="Rockwell" panose="02060603020205020403" pitchFamily="18" charset="0"/>
              </a:rPr>
              <a:t>The strong man will become tinder, his work also a spark. Thus they shall both burn together and there will be none to quench them.”</a:t>
            </a:r>
            <a:endParaRPr lang="en-US" sz="2700" dirty="0">
              <a:latin typeface="Rockwell" panose="02060603020205020403" pitchFamily="18" charset="0"/>
            </a:endParaRPr>
          </a:p>
          <a:p>
            <a:pPr lvl="1">
              <a:lnSpc>
                <a:spcPct val="150000"/>
              </a:lnSpc>
              <a:buFont typeface="Courier New" panose="02070309020205020404" pitchFamily="49" charset="0"/>
              <a:buChar char="o"/>
            </a:pPr>
            <a:endParaRPr lang="es-GT" sz="1800" dirty="0">
              <a:latin typeface="Rockwell" panose="02060603020205020403" pitchFamily="18" charset="0"/>
            </a:endParaRPr>
          </a:p>
        </p:txBody>
      </p:sp>
      <p:pic>
        <p:nvPicPr>
          <p:cNvPr id="3074" name="Picture 2" descr="Removing the Dross">
            <a:extLst>
              <a:ext uri="{FF2B5EF4-FFF2-40B4-BE49-F238E27FC236}">
                <a16:creationId xmlns:a16="http://schemas.microsoft.com/office/drawing/2014/main" id="{D4F9E9E5-A0C3-425C-9A2F-C6C1ED58E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418" y="1224643"/>
            <a:ext cx="2992582" cy="28514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ustice and righteousness - Ethos">
            <a:extLst>
              <a:ext uri="{FF2B5EF4-FFF2-40B4-BE49-F238E27FC236}">
                <a16:creationId xmlns:a16="http://schemas.microsoft.com/office/drawing/2014/main" id="{32F4621E-7897-4D24-AD80-7D0B05B96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419" y="4076054"/>
            <a:ext cx="2992582" cy="278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5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3627"/>
            <a:ext cx="9144000" cy="5750292"/>
          </a:xfrm>
          <a:prstGeom prst="rect">
            <a:avLst/>
          </a:prstGeom>
        </p:spPr>
        <p:txBody>
          <a:bodyPr wrap="square">
            <a:spAutoFit/>
          </a:bodyPr>
          <a:lstStyle/>
          <a:p>
            <a:pPr marL="514350" indent="-514350">
              <a:spcAft>
                <a:spcPts val="700"/>
              </a:spcAft>
              <a:buAutoNum type="alphaUcPeriod"/>
            </a:pPr>
            <a:r>
              <a:rPr lang="en-US" sz="3400" dirty="0">
                <a:solidFill>
                  <a:schemeClr val="accent6">
                    <a:lumMod val="75000"/>
                  </a:schemeClr>
                </a:solidFill>
                <a:latin typeface="Rockwell" panose="02060603020205020403" pitchFamily="18" charset="0"/>
                <a:ea typeface="Calibri" panose="020F0502020204030204" pitchFamily="34" charset="0"/>
                <a:cs typeface="Times New Roman" panose="02020603050405020304" pitchFamily="18" charset="0"/>
              </a:rPr>
              <a:t>Past – Faithful to Faithless (21a)</a:t>
            </a:r>
          </a:p>
          <a:p>
            <a:pPr marL="514350" indent="-514350">
              <a:spcAft>
                <a:spcPts val="700"/>
              </a:spcAft>
              <a:buAutoNum type="alphaUcPeriod"/>
            </a:pPr>
            <a:endParaRPr lang="es-GT" sz="200" dirty="0">
              <a:solidFill>
                <a:schemeClr val="accent6">
                  <a:lumMod val="75000"/>
                </a:schemeClr>
              </a:solidFill>
              <a:latin typeface="Rockwell" panose="02060603020205020403" pitchFamily="18" charset="0"/>
              <a:ea typeface="Calibri" panose="020F0502020204030204" pitchFamily="34" charset="0"/>
              <a:cs typeface="Times New Roman" panose="02020603050405020304" pitchFamily="18" charset="0"/>
            </a:endParaRPr>
          </a:p>
          <a:p>
            <a:pPr>
              <a:spcAft>
                <a:spcPts val="700"/>
              </a:spcAft>
            </a:pPr>
            <a:r>
              <a:rPr lang="en-US" sz="34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a:t>
            </a:r>
            <a:r>
              <a:rPr lang="en-US" sz="3400" dirty="0">
                <a:solidFill>
                  <a:schemeClr val="accent2">
                    <a:lumMod val="75000"/>
                  </a:schemeClr>
                </a:solidFill>
                <a:latin typeface="Rockwell" panose="02060603020205020403" pitchFamily="18" charset="0"/>
                <a:ea typeface="Calibri" panose="020F0502020204030204" pitchFamily="34" charset="0"/>
                <a:cs typeface="Times New Roman" panose="02020603050405020304" pitchFamily="18" charset="0"/>
              </a:rPr>
              <a:t>B. Injustice reigns (21b)</a:t>
            </a:r>
          </a:p>
          <a:p>
            <a:pPr>
              <a:spcAft>
                <a:spcPts val="700"/>
              </a:spcAft>
            </a:pPr>
            <a:endParaRPr lang="en-US" sz="200" dirty="0">
              <a:solidFill>
                <a:schemeClr val="accent2">
                  <a:lumMod val="75000"/>
                </a:schemeClr>
              </a:solidFill>
              <a:latin typeface="Rockwell" panose="02060603020205020403" pitchFamily="18" charset="0"/>
              <a:ea typeface="Calibri" panose="020F0502020204030204" pitchFamily="34" charset="0"/>
              <a:cs typeface="Times New Roman" panose="02020603050405020304" pitchFamily="18" charset="0"/>
            </a:endParaRPr>
          </a:p>
          <a:p>
            <a:pPr>
              <a:spcAft>
                <a:spcPts val="700"/>
              </a:spcAft>
            </a:pPr>
            <a:r>
              <a:rPr lang="en-US" sz="34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a:t>
            </a:r>
            <a:r>
              <a:rPr lang="en-US" sz="3400" dirty="0">
                <a:solidFill>
                  <a:schemeClr val="accent5"/>
                </a:solidFill>
                <a:latin typeface="Rockwell" panose="02060603020205020403" pitchFamily="18" charset="0"/>
                <a:ea typeface="Calibri" panose="020F0502020204030204" pitchFamily="34" charset="0"/>
                <a:cs typeface="Times New Roman" panose="02020603050405020304" pitchFamily="18" charset="0"/>
              </a:rPr>
              <a:t>C. Morality downgraded (22)</a:t>
            </a:r>
          </a:p>
          <a:p>
            <a:pPr>
              <a:spcAft>
                <a:spcPts val="700"/>
              </a:spcAft>
            </a:pPr>
            <a:endParaRPr lang="en-US" sz="200" dirty="0">
              <a:solidFill>
                <a:schemeClr val="accent5"/>
              </a:solidFill>
              <a:latin typeface="Rockwell" panose="02060603020205020403" pitchFamily="18" charset="0"/>
              <a:ea typeface="Calibri" panose="020F0502020204030204" pitchFamily="34" charset="0"/>
              <a:cs typeface="Times New Roman" panose="02020603050405020304" pitchFamily="18" charset="0"/>
            </a:endParaRPr>
          </a:p>
          <a:p>
            <a:pPr>
              <a:spcAft>
                <a:spcPts val="700"/>
              </a:spcAft>
            </a:pPr>
            <a:r>
              <a:rPr lang="en-US" sz="34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a:t>
            </a:r>
            <a:r>
              <a:rPr lang="en-US" sz="3400" dirty="0">
                <a:solidFill>
                  <a:schemeClr val="accent4">
                    <a:lumMod val="75000"/>
                  </a:schemeClr>
                </a:solidFill>
                <a:latin typeface="Rockwell" panose="02060603020205020403" pitchFamily="18" charset="0"/>
                <a:ea typeface="Calibri" panose="020F0502020204030204" pitchFamily="34" charset="0"/>
                <a:cs typeface="Times New Roman" panose="02020603050405020304" pitchFamily="18" charset="0"/>
              </a:rPr>
              <a:t>D. Princes’ injustice toward needy (23)</a:t>
            </a:r>
          </a:p>
          <a:p>
            <a:pPr>
              <a:spcAft>
                <a:spcPts val="700"/>
              </a:spcAft>
            </a:pPr>
            <a:endParaRPr lang="en-US" sz="200" dirty="0">
              <a:solidFill>
                <a:schemeClr val="accent4">
                  <a:lumMod val="75000"/>
                </a:schemeClr>
              </a:solidFill>
              <a:latin typeface="Rockwell" panose="02060603020205020403" pitchFamily="18" charset="0"/>
              <a:ea typeface="Calibri" panose="020F0502020204030204" pitchFamily="34" charset="0"/>
              <a:cs typeface="Times New Roman" panose="02020603050405020304" pitchFamily="18" charset="0"/>
            </a:endParaRPr>
          </a:p>
          <a:p>
            <a:pPr>
              <a:spcAft>
                <a:spcPts val="700"/>
              </a:spcAft>
            </a:pPr>
            <a:r>
              <a:rPr lang="en-US" sz="34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a:t>
            </a:r>
            <a:r>
              <a:rPr lang="en-US" sz="3400" dirty="0">
                <a:solidFill>
                  <a:schemeClr val="accent4">
                    <a:lumMod val="75000"/>
                  </a:schemeClr>
                </a:solidFill>
                <a:latin typeface="Rockwell" panose="02060603020205020403" pitchFamily="18" charset="0"/>
                <a:ea typeface="Calibri" panose="020F0502020204030204" pitchFamily="34" charset="0"/>
                <a:cs typeface="Times New Roman" panose="02020603050405020304" pitchFamily="18" charset="0"/>
              </a:rPr>
              <a:t>D’. King’s justice toward princes (24)</a:t>
            </a:r>
          </a:p>
          <a:p>
            <a:pPr>
              <a:spcAft>
                <a:spcPts val="700"/>
              </a:spcAft>
            </a:pPr>
            <a:endParaRPr lang="en-US" sz="200" dirty="0">
              <a:solidFill>
                <a:schemeClr val="accent4">
                  <a:lumMod val="75000"/>
                </a:schemeClr>
              </a:solidFill>
              <a:latin typeface="Rockwell" panose="02060603020205020403" pitchFamily="18" charset="0"/>
              <a:ea typeface="Calibri" panose="020F0502020204030204" pitchFamily="34" charset="0"/>
              <a:cs typeface="Times New Roman" panose="02020603050405020304" pitchFamily="18" charset="0"/>
            </a:endParaRPr>
          </a:p>
          <a:p>
            <a:pPr>
              <a:spcAft>
                <a:spcPts val="700"/>
              </a:spcAft>
            </a:pPr>
            <a:r>
              <a:rPr lang="en-US" sz="34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a:t>
            </a:r>
            <a:r>
              <a:rPr lang="en-US" sz="3400" dirty="0">
                <a:solidFill>
                  <a:schemeClr val="accent5"/>
                </a:solidFill>
                <a:latin typeface="Rockwell" panose="02060603020205020403" pitchFamily="18" charset="0"/>
                <a:ea typeface="Calibri" panose="020F0502020204030204" pitchFamily="34" charset="0"/>
                <a:cs typeface="Times New Roman" panose="02020603050405020304" pitchFamily="18" charset="0"/>
              </a:rPr>
              <a:t>C’. Morality upgraded (25)</a:t>
            </a:r>
          </a:p>
          <a:p>
            <a:pPr>
              <a:spcAft>
                <a:spcPts val="700"/>
              </a:spcAft>
            </a:pPr>
            <a:endParaRPr lang="en-US" sz="200" dirty="0">
              <a:solidFill>
                <a:schemeClr val="accent5"/>
              </a:solidFill>
              <a:latin typeface="Rockwell" panose="02060603020205020403" pitchFamily="18" charset="0"/>
              <a:ea typeface="Calibri" panose="020F0502020204030204" pitchFamily="34" charset="0"/>
              <a:cs typeface="Times New Roman" panose="02020603050405020304" pitchFamily="18" charset="0"/>
            </a:endParaRPr>
          </a:p>
          <a:p>
            <a:pPr>
              <a:spcAft>
                <a:spcPts val="700"/>
              </a:spcAft>
            </a:pPr>
            <a:r>
              <a:rPr lang="en-US" sz="34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	</a:t>
            </a:r>
            <a:r>
              <a:rPr lang="en-US" sz="3400" dirty="0">
                <a:solidFill>
                  <a:schemeClr val="accent2">
                    <a:lumMod val="75000"/>
                  </a:schemeClr>
                </a:solidFill>
                <a:latin typeface="Rockwell" panose="02060603020205020403" pitchFamily="18" charset="0"/>
                <a:ea typeface="Calibri" panose="020F0502020204030204" pitchFamily="34" charset="0"/>
                <a:cs typeface="Times New Roman" panose="02020603050405020304" pitchFamily="18" charset="0"/>
              </a:rPr>
              <a:t>B’. Justice restored (26a)</a:t>
            </a:r>
          </a:p>
          <a:p>
            <a:pPr>
              <a:spcAft>
                <a:spcPts val="700"/>
              </a:spcAft>
            </a:pPr>
            <a:endParaRPr lang="en-US" sz="200" dirty="0">
              <a:solidFill>
                <a:schemeClr val="accent2">
                  <a:lumMod val="75000"/>
                </a:schemeClr>
              </a:solidFill>
              <a:latin typeface="Rockwell" panose="02060603020205020403" pitchFamily="18" charset="0"/>
              <a:ea typeface="Calibri" panose="020F0502020204030204" pitchFamily="34" charset="0"/>
              <a:cs typeface="Times New Roman" panose="02020603050405020304" pitchFamily="18" charset="0"/>
            </a:endParaRPr>
          </a:p>
          <a:p>
            <a:pPr>
              <a:spcAft>
                <a:spcPts val="700"/>
              </a:spcAft>
            </a:pPr>
            <a:r>
              <a:rPr lang="en-US" sz="3400" dirty="0">
                <a:solidFill>
                  <a:schemeClr val="accent6">
                    <a:lumMod val="75000"/>
                  </a:schemeClr>
                </a:solidFill>
                <a:latin typeface="Rockwell" panose="02060603020205020403" pitchFamily="18" charset="0"/>
                <a:ea typeface="Calibri" panose="020F0502020204030204" pitchFamily="34" charset="0"/>
              </a:rPr>
              <a:t>A’. Future – Faithless to Faithful (26b)</a:t>
            </a:r>
            <a:endParaRPr lang="es-GT" sz="3400" dirty="0">
              <a:solidFill>
                <a:schemeClr val="accent6">
                  <a:lumMod val="75000"/>
                </a:schemeClr>
              </a:solidFill>
              <a:latin typeface="Rockwell" panose="02060603020205020403" pitchFamily="18" charset="0"/>
            </a:endParaRPr>
          </a:p>
        </p:txBody>
      </p:sp>
      <p:sp>
        <p:nvSpPr>
          <p:cNvPr id="4" name="Rectangle 3"/>
          <p:cNvSpPr/>
          <p:nvPr/>
        </p:nvSpPr>
        <p:spPr>
          <a:xfrm>
            <a:off x="79130" y="70339"/>
            <a:ext cx="9003325" cy="1003288"/>
          </a:xfrm>
          <a:prstGeom prst="rect">
            <a:avLst/>
          </a:prstGeom>
          <a:solidFill>
            <a:srgbClr val="0070C0"/>
          </a:solidFill>
        </p:spPr>
        <p:txBody>
          <a:bodyPr wrap="square" anchor="ctr">
            <a:spAutoFit/>
          </a:bodyPr>
          <a:lstStyle/>
          <a:p>
            <a:pPr algn="ctr">
              <a:lnSpc>
                <a:spcPct val="115000"/>
              </a:lnSpc>
            </a:pPr>
            <a:r>
              <a:rPr lang="en-US" sz="5600"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Isa 1:21-26 Chiasm</a:t>
            </a:r>
            <a:endParaRPr lang="es-GT" sz="5600" b="1" dirty="0">
              <a:solidFill>
                <a:schemeClr val="bg1"/>
              </a:solidFill>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18963</TotalTime>
  <Words>5301</Words>
  <Application>Microsoft Office PowerPoint</Application>
  <PresentationFormat>On-screen Show (4:3)</PresentationFormat>
  <Paragraphs>178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Rockwell</vt:lpstr>
      <vt:lpstr>Wingdings</vt:lpstr>
      <vt:lpstr>Office Theme</vt:lpstr>
      <vt:lpstr>PowerPoint Presentation</vt:lpstr>
      <vt:lpstr>Rebuke &amp; Judgment 1</vt:lpstr>
      <vt:lpstr>Rebuke &amp; Judgment 1</vt:lpstr>
      <vt:lpstr>Promise 1</vt:lpstr>
      <vt:lpstr>Promise 1</vt:lpstr>
      <vt:lpstr>Promise 1</vt:lpstr>
      <vt:lpstr>Rebuke &amp; Judgment 2</vt:lpstr>
      <vt:lpstr>Rebuke &amp; Judgment 2</vt:lpstr>
      <vt:lpstr>PowerPoint Presentation</vt:lpstr>
      <vt:lpstr>Promise 2</vt:lpstr>
      <vt:lpstr>Promise 2</vt:lpstr>
      <vt:lpstr>Promise 2</vt:lpstr>
      <vt:lpstr>Promise 2</vt:lpstr>
      <vt:lpstr>Promise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286</cp:revision>
  <cp:lastPrinted>2021-07-07T23:07:42Z</cp:lastPrinted>
  <dcterms:created xsi:type="dcterms:W3CDTF">2020-04-05T21:20:11Z</dcterms:created>
  <dcterms:modified xsi:type="dcterms:W3CDTF">2021-07-08T01:57:51Z</dcterms:modified>
</cp:coreProperties>
</file>