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9" r:id="rId2"/>
    <p:sldId id="286" r:id="rId3"/>
    <p:sldId id="265" r:id="rId4"/>
    <p:sldId id="280" r:id="rId5"/>
    <p:sldId id="287" r:id="rId6"/>
    <p:sldId id="281" r:id="rId7"/>
    <p:sldId id="282" r:id="rId8"/>
    <p:sldId id="285" r:id="rId9"/>
    <p:sldId id="291" r:id="rId10"/>
    <p:sldId id="289"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47709" autoAdjust="0"/>
  </p:normalViewPr>
  <p:slideViewPr>
    <p:cSldViewPr snapToGrid="0">
      <p:cViewPr varScale="1">
        <p:scale>
          <a:sx n="54" d="100"/>
          <a:sy n="54" d="100"/>
        </p:scale>
        <p:origin x="3126" y="102"/>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90258" y="0"/>
            <a:ext cx="1551709" cy="1163782"/>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1188978"/>
            <a:ext cx="9144000" cy="527832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BA08EBF-120C-4EBB-9E87-4F5006531BC2}" type="slidenum">
              <a:rPr lang="es-GT" smtClean="0"/>
              <a:t>‹#›</a:t>
            </a:fld>
            <a:endParaRPr lang="es-GT"/>
          </a:p>
        </p:txBody>
      </p:sp>
    </p:spTree>
    <p:extLst>
      <p:ext uri="{BB962C8B-B14F-4D97-AF65-F5344CB8AC3E}">
        <p14:creationId xmlns:p14="http://schemas.microsoft.com/office/powerpoint/2010/main" val="14629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As we finish chapters 1 – 5, there are a few things we need to remember before we leave it. These chapters describe God’s assessment of Judah’s sinfulness situation. They are a nation given over to hypocritical worship, injustice, idolatry, pride, corruption in leadership, seductive women, and worthless fruit, all of which share the common theme of man trusting in man rather than trusting God. These 7 rebukes are followed by 7 judgments, which share the common theme that God is going to have to remove those things in which they clung to in order to restore trust in Him. But despite how low society had gotten, mingled within the rebukes and judgments are promises of greater things to one day come. God has not forgotten what He promised Abraham, that through His seed all nations of the earth would be blessed. And one day, this seed is going to spring from a stump and become a branch. It will be set on a mountain so great, all nations would climb to it. And through this Branch, forgiveness of sins can be achieved as we repent of those sins.</a:t>
            </a:r>
          </a:p>
          <a:p>
            <a:endParaRPr lang="en-US" noProof="0" dirty="0"/>
          </a:p>
          <a:p>
            <a:r>
              <a:rPr lang="en-US" noProof="0" dirty="0"/>
              <a:t>Remembering these themes are important for the rest of our study as each one of these sins will be addressed again, and God will reveal how He will fix these problems.</a:t>
            </a:r>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301011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0950" y="0"/>
            <a:ext cx="1550988" cy="1163638"/>
          </a:xfrm>
        </p:spPr>
      </p:sp>
      <p:sp>
        <p:nvSpPr>
          <p:cNvPr id="3" name="Notes Placeholder 2"/>
          <p:cNvSpPr>
            <a:spLocks noGrp="1"/>
          </p:cNvSpPr>
          <p:nvPr>
            <p:ph type="body" idx="1"/>
          </p:nvPr>
        </p:nvSpPr>
        <p:spPr/>
        <p:txBody>
          <a:bodyPr/>
          <a:lstStyle/>
          <a:p>
            <a:pPr lvl="0"/>
            <a:r>
              <a:rPr lang="en-US" sz="1200" b="0" i="0" kern="1200" baseline="0" dirty="0">
                <a:solidFill>
                  <a:schemeClr val="tx1"/>
                </a:solidFill>
                <a:effectLst/>
                <a:latin typeface="+mn-lt"/>
                <a:ea typeface="+mn-ea"/>
                <a:cs typeface="+mn-cs"/>
              </a:rPr>
              <a:t>So, then what else does God have in store for them? </a:t>
            </a:r>
            <a:r>
              <a:rPr lang="en-US" sz="1200" b="1" i="0" kern="1200" baseline="0" dirty="0">
                <a:solidFill>
                  <a:schemeClr val="tx1"/>
                </a:solidFill>
                <a:effectLst/>
                <a:latin typeface="+mn-lt"/>
                <a:ea typeface="+mn-ea"/>
                <a:cs typeface="+mn-cs"/>
              </a:rPr>
              <a:t>Isa 5:26-30</a:t>
            </a:r>
            <a:r>
              <a:rPr lang="en-US" sz="1200" b="0" i="0" kern="1200" baseline="0" dirty="0">
                <a:solidFill>
                  <a:schemeClr val="tx1"/>
                </a:solidFill>
                <a:effectLst/>
                <a:latin typeface="+mn-lt"/>
                <a:ea typeface="+mn-ea"/>
                <a:cs typeface="+mn-cs"/>
              </a:rPr>
              <a:t> – What’s he alluding to here? Foreign invasion.</a:t>
            </a:r>
          </a:p>
          <a:p>
            <a:pPr lvl="0"/>
            <a:endParaRPr lang="en-US" sz="1200" b="0" i="0" kern="1200" baseline="0" dirty="0">
              <a:solidFill>
                <a:schemeClr val="tx1"/>
              </a:solidFill>
              <a:effectLst/>
              <a:latin typeface="+mn-lt"/>
              <a:ea typeface="+mn-ea"/>
              <a:cs typeface="+mn-cs"/>
            </a:endParaRPr>
          </a:p>
          <a:p>
            <a:pPr lvl="0"/>
            <a:r>
              <a:rPr lang="en-US" sz="1200" b="0" i="0" kern="1200" baseline="0" dirty="0">
                <a:solidFill>
                  <a:schemeClr val="tx1"/>
                </a:solidFill>
                <a:effectLst/>
                <a:latin typeface="+mn-lt"/>
                <a:ea typeface="+mn-ea"/>
                <a:cs typeface="+mn-cs"/>
              </a:rPr>
              <a:t>1) </a:t>
            </a:r>
            <a:r>
              <a:rPr lang="en-US" sz="1200" b="0" i="0" u="sng" kern="1200" baseline="0" dirty="0">
                <a:solidFill>
                  <a:schemeClr val="tx1"/>
                </a:solidFill>
                <a:effectLst/>
                <a:latin typeface="+mn-lt"/>
                <a:ea typeface="+mn-ea"/>
                <a:cs typeface="+mn-cs"/>
              </a:rPr>
              <a:t>God’s doing</a:t>
            </a:r>
            <a:r>
              <a:rPr lang="en-US" sz="1200" b="0" i="0" kern="1200" baseline="0" dirty="0">
                <a:solidFill>
                  <a:schemeClr val="tx1"/>
                </a:solidFill>
                <a:effectLst/>
                <a:latin typeface="+mn-lt"/>
                <a:ea typeface="+mn-ea"/>
                <a:cs typeface="+mn-cs"/>
              </a:rPr>
              <a:t> – Just as God once used Israel as his instrument of judgment to invade Canaan and destroy the sinful nations, now God is going to allow a foreign nation to come in and destroy them. And he used many nations for these purposes in the past, such as Rome, Greece, Persia, and Babylon, who is the nation reaching the peak of its power now who God is going to use? Assyria, who God calls “the rod of My anger” in Isa 10:5. And we’ll discuss Assyria a bit more when we get to chapter 10. Suffice it to say, this will be no accident. It is all God’s doing. And He doesn’t have to blow a trumpet or beat a drum to call them; He simply has to wave a banner and whistle. They asked in vs. 19 for God to come speedily, and so He is.</a:t>
            </a:r>
          </a:p>
          <a:p>
            <a:pPr lvl="0"/>
            <a:endParaRPr lang="en-US" sz="1200" b="0" i="0" kern="1200" baseline="0" dirty="0">
              <a:solidFill>
                <a:schemeClr val="tx1"/>
              </a:solidFill>
              <a:effectLst/>
              <a:latin typeface="+mn-lt"/>
              <a:ea typeface="+mn-ea"/>
              <a:cs typeface="+mn-cs"/>
            </a:endParaRPr>
          </a:p>
          <a:p>
            <a:pPr lvl="0"/>
            <a:r>
              <a:rPr lang="en-US" sz="1200" b="0" i="0" kern="1200" baseline="0" dirty="0">
                <a:solidFill>
                  <a:schemeClr val="tx1"/>
                </a:solidFill>
                <a:effectLst/>
                <a:latin typeface="+mn-lt"/>
                <a:ea typeface="+mn-ea"/>
                <a:cs typeface="+mn-cs"/>
              </a:rPr>
              <a:t>2) </a:t>
            </a:r>
            <a:r>
              <a:rPr lang="en-US" sz="1200" b="0" i="0" u="sng" kern="1200" baseline="0" dirty="0">
                <a:solidFill>
                  <a:schemeClr val="tx1"/>
                </a:solidFill>
                <a:effectLst/>
                <a:latin typeface="+mn-lt"/>
                <a:ea typeface="+mn-ea"/>
                <a:cs typeface="+mn-cs"/>
              </a:rPr>
              <a:t>Unimpeded</a:t>
            </a:r>
            <a:r>
              <a:rPr lang="en-US" sz="1200" b="0" i="0" kern="1200" baseline="0" dirty="0">
                <a:solidFill>
                  <a:schemeClr val="tx1"/>
                </a:solidFill>
                <a:effectLst/>
                <a:latin typeface="+mn-lt"/>
                <a:ea typeface="+mn-ea"/>
                <a:cs typeface="+mn-cs"/>
              </a:rPr>
              <a:t> – And they’re ready to go. No one’s stumbling, no one’s sleeping, they are bright-eyed and busy tailed, ready and focused. Though the march would be long, rough, and uphill, none will stumble. They won’t unbuckle their belt to relax. Their shoes won’t wear out (remind you of Israel’s wanderings?). Nothing will impede their march. </a:t>
            </a:r>
          </a:p>
          <a:p>
            <a:pPr lvl="0"/>
            <a:endParaRPr lang="en-US" sz="1200" b="0" i="0" kern="1200" baseline="0" dirty="0">
              <a:solidFill>
                <a:schemeClr val="tx1"/>
              </a:solidFill>
              <a:effectLst/>
              <a:latin typeface="+mn-lt"/>
              <a:ea typeface="+mn-ea"/>
              <a:cs typeface="+mn-cs"/>
            </a:endParaRPr>
          </a:p>
          <a:p>
            <a:pPr lvl="0"/>
            <a:r>
              <a:rPr lang="en-US" sz="1200" b="0" i="0" kern="1200" baseline="0" dirty="0">
                <a:solidFill>
                  <a:schemeClr val="tx1"/>
                </a:solidFill>
                <a:effectLst/>
                <a:latin typeface="+mn-lt"/>
                <a:ea typeface="+mn-ea"/>
                <a:cs typeface="+mn-cs"/>
              </a:rPr>
              <a:t>3) </a:t>
            </a:r>
            <a:r>
              <a:rPr lang="en-US" sz="1200" b="0" i="0" u="sng" kern="1200" baseline="0" dirty="0">
                <a:solidFill>
                  <a:schemeClr val="tx1"/>
                </a:solidFill>
                <a:effectLst/>
                <a:latin typeface="+mn-lt"/>
                <a:ea typeface="+mn-ea"/>
                <a:cs typeface="+mn-cs"/>
              </a:rPr>
              <a:t>Prepared</a:t>
            </a:r>
            <a:r>
              <a:rPr lang="en-US" sz="1200" b="0" i="0" kern="1200" baseline="0" dirty="0">
                <a:solidFill>
                  <a:schemeClr val="tx1"/>
                </a:solidFill>
                <a:effectLst/>
                <a:latin typeface="+mn-lt"/>
                <a:ea typeface="+mn-ea"/>
                <a:cs typeface="+mn-cs"/>
              </a:rPr>
              <a:t> – They’re prepared. </a:t>
            </a:r>
            <a:r>
              <a:rPr lang="en-US" sz="1200" dirty="0">
                <a:effectLst/>
                <a:latin typeface="+mn-lt"/>
                <a:ea typeface="Calibri" panose="020F0502020204030204" pitchFamily="34" charset="0"/>
              </a:rPr>
              <a:t>Their ammunition will be sharp enough. Their horses’ hooves will not break, and their chariots will be fit for war. The chariot wheels will need no repair. Their equipment is effective. </a:t>
            </a:r>
          </a:p>
          <a:p>
            <a:pPr lvl="0"/>
            <a:endParaRPr lang="en-US" sz="1200" b="0" i="0" kern="1200" baseline="0" dirty="0">
              <a:solidFill>
                <a:schemeClr val="tx1"/>
              </a:solidFill>
              <a:effectLst/>
              <a:latin typeface="+mn-lt"/>
              <a:ea typeface="+mn-ea"/>
              <a:cs typeface="+mn-cs"/>
            </a:endParaRPr>
          </a:p>
          <a:p>
            <a:pPr lvl="0"/>
            <a:r>
              <a:rPr lang="en-US" sz="1200" b="0" i="0" kern="1200" baseline="0" dirty="0">
                <a:solidFill>
                  <a:schemeClr val="tx1"/>
                </a:solidFill>
                <a:effectLst/>
                <a:latin typeface="+mn-lt"/>
                <a:ea typeface="+mn-ea"/>
                <a:cs typeface="+mn-cs"/>
              </a:rPr>
              <a:t>4) </a:t>
            </a:r>
            <a:r>
              <a:rPr lang="en-US" sz="1200" b="0" i="0" u="sng" kern="1200" baseline="0" dirty="0">
                <a:solidFill>
                  <a:schemeClr val="tx1"/>
                </a:solidFill>
                <a:effectLst/>
                <a:latin typeface="+mn-lt"/>
                <a:ea typeface="+mn-ea"/>
                <a:cs typeface="+mn-cs"/>
              </a:rPr>
              <a:t>In their prime</a:t>
            </a:r>
            <a:r>
              <a:rPr lang="en-US" sz="1200" b="0" i="0" kern="1200" baseline="0" dirty="0">
                <a:solidFill>
                  <a:schemeClr val="tx1"/>
                </a:solidFill>
                <a:effectLst/>
                <a:latin typeface="+mn-lt"/>
                <a:ea typeface="+mn-ea"/>
                <a:cs typeface="+mn-cs"/>
              </a:rPr>
              <a:t> – “young lions” are not cubs, they are lions in their prime. And when a lion in it’s prime decides to attack, no one can do anything about. If we’re not going to heed the loving whisper of God’s word, we’ll be subject to the roar of the lion. </a:t>
            </a:r>
          </a:p>
          <a:p>
            <a:pPr lvl="0"/>
            <a:endParaRPr lang="en-US" sz="1200" b="0" i="0" kern="1200" baseline="0" dirty="0">
              <a:solidFill>
                <a:schemeClr val="tx1"/>
              </a:solidFill>
              <a:effectLst/>
              <a:latin typeface="+mn-lt"/>
              <a:ea typeface="+mn-ea"/>
              <a:cs typeface="+mn-cs"/>
            </a:endParaRPr>
          </a:p>
          <a:p>
            <a:pPr lvl="0"/>
            <a:r>
              <a:rPr lang="en-US" sz="1200" b="0" i="0" kern="1200" baseline="0" dirty="0">
                <a:solidFill>
                  <a:schemeClr val="tx1"/>
                </a:solidFill>
                <a:effectLst/>
                <a:latin typeface="+mn-lt"/>
                <a:ea typeface="+mn-ea"/>
                <a:cs typeface="+mn-cs"/>
              </a:rPr>
              <a:t>5) </a:t>
            </a:r>
            <a:r>
              <a:rPr lang="en-US" sz="1200" b="0" i="0" u="sng" kern="1200" baseline="0" dirty="0">
                <a:solidFill>
                  <a:schemeClr val="tx1"/>
                </a:solidFill>
                <a:effectLst/>
                <a:latin typeface="+mn-lt"/>
                <a:ea typeface="+mn-ea"/>
                <a:cs typeface="+mn-cs"/>
              </a:rPr>
              <a:t>Takes captive</a:t>
            </a:r>
            <a:r>
              <a:rPr lang="en-US" sz="1200" b="0" i="0" kern="1200" baseline="0" dirty="0">
                <a:solidFill>
                  <a:schemeClr val="tx1"/>
                </a:solidFill>
                <a:effectLst/>
                <a:latin typeface="+mn-lt"/>
                <a:ea typeface="+mn-ea"/>
                <a:cs typeface="+mn-cs"/>
              </a:rPr>
              <a:t> – And the lion he is sending is not coming just to destroy, but to take captive it’s prey. And this was the policy of Assyria as we’ll look at in more detail in a couple weeks, to transplant the people into a foreign nation and bring in foreigners to populate your country. </a:t>
            </a:r>
          </a:p>
          <a:p>
            <a:pPr lvl="0"/>
            <a:endParaRPr lang="en-US" sz="1200" b="0" i="0" kern="1200" baseline="0" dirty="0">
              <a:solidFill>
                <a:schemeClr val="tx1"/>
              </a:solidFill>
              <a:effectLst/>
              <a:latin typeface="+mn-lt"/>
              <a:ea typeface="+mn-ea"/>
              <a:cs typeface="+mn-cs"/>
            </a:endParaRPr>
          </a:p>
          <a:p>
            <a:pPr lvl="0"/>
            <a:r>
              <a:rPr lang="en-US" sz="1200" b="0" i="0" kern="1200" baseline="0" dirty="0">
                <a:solidFill>
                  <a:schemeClr val="tx1"/>
                </a:solidFill>
                <a:effectLst/>
                <a:latin typeface="+mn-lt"/>
                <a:ea typeface="+mn-ea"/>
                <a:cs typeface="+mn-cs"/>
              </a:rPr>
              <a:t>6) </a:t>
            </a:r>
            <a:r>
              <a:rPr lang="en-US" sz="1200" b="0" i="0" u="sng" kern="1200" baseline="0" dirty="0">
                <a:solidFill>
                  <a:schemeClr val="tx1"/>
                </a:solidFill>
                <a:effectLst/>
                <a:latin typeface="+mn-lt"/>
                <a:ea typeface="+mn-ea"/>
                <a:cs typeface="+mn-cs"/>
              </a:rPr>
              <a:t>None can help</a:t>
            </a:r>
            <a:r>
              <a:rPr lang="en-US" sz="1200" b="0" i="0" kern="1200" baseline="0" dirty="0">
                <a:solidFill>
                  <a:schemeClr val="tx1"/>
                </a:solidFill>
                <a:effectLst/>
                <a:latin typeface="+mn-lt"/>
                <a:ea typeface="+mn-ea"/>
                <a:cs typeface="+mn-cs"/>
              </a:rPr>
              <a:t> – And when they’re taken captive, there will be none to save them but God alone. They will be completely at the mercy of their captives, forced into a new language, new customs, new traditions, new religions, forced to start over in an unfamiliar land. </a:t>
            </a:r>
          </a:p>
          <a:p>
            <a:pPr lvl="0"/>
            <a:endParaRPr lang="en-US" sz="1200" b="0" i="0" kern="1200" baseline="0" dirty="0">
              <a:solidFill>
                <a:schemeClr val="tx1"/>
              </a:solidFill>
              <a:effectLst/>
              <a:latin typeface="+mn-lt"/>
              <a:ea typeface="+mn-ea"/>
              <a:cs typeface="+mn-cs"/>
            </a:endParaRPr>
          </a:p>
          <a:p>
            <a:pPr lvl="0"/>
            <a:r>
              <a:rPr lang="en-US" sz="1200" b="0" i="0" kern="1200" baseline="0" dirty="0">
                <a:solidFill>
                  <a:schemeClr val="tx1"/>
                </a:solidFill>
                <a:effectLst/>
                <a:latin typeface="+mn-lt"/>
                <a:ea typeface="+mn-ea"/>
                <a:cs typeface="+mn-cs"/>
              </a:rPr>
              <a:t>7) </a:t>
            </a:r>
            <a:r>
              <a:rPr lang="en-US" sz="1200" b="0" i="0" u="sng" kern="1200" baseline="0" dirty="0">
                <a:solidFill>
                  <a:schemeClr val="tx1"/>
                </a:solidFill>
                <a:effectLst/>
                <a:latin typeface="+mn-lt"/>
                <a:ea typeface="+mn-ea"/>
                <a:cs typeface="+mn-cs"/>
              </a:rPr>
              <a:t>Destruction</a:t>
            </a:r>
            <a:r>
              <a:rPr lang="en-US" sz="1200" b="0" i="0" kern="1200" baseline="0" dirty="0">
                <a:solidFill>
                  <a:schemeClr val="tx1"/>
                </a:solidFill>
                <a:effectLst/>
                <a:latin typeface="+mn-lt"/>
                <a:ea typeface="+mn-ea"/>
                <a:cs typeface="+mn-cs"/>
              </a:rPr>
              <a:t> – It’s like the sailor who is trying to escape the roaring of the sea only to approach land and see it on fire. There is no escape. It’s possible the clouds is actually smoke from the devastation left by the Assyrians, which is darkening the sun, making it turn red. Contrast this nation who is streaming to bring disaster w/Isa 2:2-4. </a:t>
            </a:r>
          </a:p>
        </p:txBody>
      </p:sp>
      <p:sp>
        <p:nvSpPr>
          <p:cNvPr id="4" name="Slide Number Placeholder 3"/>
          <p:cNvSpPr>
            <a:spLocks noGrp="1"/>
          </p:cNvSpPr>
          <p:nvPr>
            <p:ph type="sldNum" sz="quarter" idx="10"/>
          </p:nvPr>
        </p:nvSpPr>
        <p:spPr/>
        <p:txBody>
          <a:bodyPr/>
          <a:lstStyle/>
          <a:p>
            <a:fld id="{0BA08EBF-120C-4EBB-9E87-4F5006531BC2}" type="slidenum">
              <a:rPr lang="es-GT" smtClean="0"/>
              <a:t>10</a:t>
            </a:fld>
            <a:endParaRPr lang="es-GT"/>
          </a:p>
        </p:txBody>
      </p:sp>
    </p:spTree>
    <p:extLst>
      <p:ext uri="{BB962C8B-B14F-4D97-AF65-F5344CB8AC3E}">
        <p14:creationId xmlns:p14="http://schemas.microsoft.com/office/powerpoint/2010/main" val="270357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After the 7 judgments of Isa 1 – 5, we find in Isa 5:8-23 a list of 6 woes. What is a “woe”? Most of the more literal translations we use translate it as “woe”, but when you look at some of the paraphrased bibles, they show some interesting takes on what it really means:</a:t>
            </a:r>
          </a:p>
          <a:p>
            <a:endParaRPr lang="en-US" dirty="0">
              <a:latin typeface="+mn-lt"/>
            </a:endParaRPr>
          </a:p>
          <a:p>
            <a:r>
              <a:rPr lang="en-US" b="1" dirty="0">
                <a:latin typeface="+mn-lt"/>
              </a:rPr>
              <a:t>New Living Translation</a:t>
            </a:r>
            <a:r>
              <a:rPr lang="en-US" dirty="0">
                <a:latin typeface="+mn-lt"/>
              </a:rPr>
              <a:t> – “What sorrow for you…”</a:t>
            </a:r>
          </a:p>
          <a:p>
            <a:endParaRPr lang="en-US" dirty="0">
              <a:latin typeface="+mn-lt"/>
            </a:endParaRPr>
          </a:p>
          <a:p>
            <a:r>
              <a:rPr lang="en-US" b="1" dirty="0">
                <a:latin typeface="+mn-lt"/>
              </a:rPr>
              <a:t>Contemporary English Version</a:t>
            </a:r>
            <a:r>
              <a:rPr lang="en-US" dirty="0">
                <a:latin typeface="+mn-lt"/>
              </a:rPr>
              <a:t> – “</a:t>
            </a:r>
            <a:r>
              <a:rPr lang="en-US" b="0" i="0" dirty="0">
                <a:solidFill>
                  <a:srgbClr val="001320"/>
                </a:solidFill>
                <a:effectLst/>
                <a:latin typeface="+mn-lt"/>
              </a:rPr>
              <a:t>You are in for trouble!</a:t>
            </a:r>
            <a:r>
              <a:rPr lang="en-US" dirty="0">
                <a:latin typeface="+mn-lt"/>
              </a:rPr>
              <a:t>”</a:t>
            </a:r>
          </a:p>
          <a:p>
            <a:endParaRPr lang="en-US" dirty="0">
              <a:latin typeface="+mn-lt"/>
            </a:endParaRPr>
          </a:p>
          <a:p>
            <a:r>
              <a:rPr lang="en-US" b="1" dirty="0">
                <a:latin typeface="+mn-lt"/>
              </a:rPr>
              <a:t>Good News Translation</a:t>
            </a:r>
            <a:r>
              <a:rPr lang="en-US" dirty="0">
                <a:latin typeface="+mn-lt"/>
              </a:rPr>
              <a:t> – “You are doomed!”</a:t>
            </a:r>
          </a:p>
          <a:p>
            <a:endParaRPr lang="en-US" dirty="0">
              <a:latin typeface="+mn-lt"/>
            </a:endParaRPr>
          </a:p>
          <a:p>
            <a:r>
              <a:rPr lang="en-US" b="1" dirty="0">
                <a:latin typeface="+mn-lt"/>
              </a:rPr>
              <a:t>Good Word Translation</a:t>
            </a:r>
            <a:r>
              <a:rPr lang="en-US" dirty="0">
                <a:latin typeface="+mn-lt"/>
              </a:rPr>
              <a:t> – “How horrible it will be for you…”</a:t>
            </a:r>
          </a:p>
          <a:p>
            <a:endParaRPr lang="en-US" dirty="0">
              <a:latin typeface="+mn-lt"/>
            </a:endParaRPr>
          </a:p>
          <a:p>
            <a:r>
              <a:rPr lang="en-US" b="1" dirty="0">
                <a:latin typeface="+mn-lt"/>
              </a:rPr>
              <a:t>International Standard Version</a:t>
            </a:r>
            <a:r>
              <a:rPr lang="en-US" dirty="0">
                <a:latin typeface="+mn-lt"/>
              </a:rPr>
              <a:t> – “How terrible it will be for you…”</a:t>
            </a:r>
          </a:p>
          <a:p>
            <a:endParaRPr lang="en-US" dirty="0">
              <a:latin typeface="+mn-lt"/>
            </a:endParaRPr>
          </a:p>
          <a:p>
            <a:r>
              <a:rPr lang="en-US" b="1" dirty="0">
                <a:latin typeface="+mn-lt"/>
              </a:rPr>
              <a:t>NET Bible</a:t>
            </a:r>
            <a:r>
              <a:rPr lang="en-US" dirty="0">
                <a:latin typeface="+mn-lt"/>
              </a:rPr>
              <a:t> – “[You] are as good as dead…”</a:t>
            </a:r>
          </a:p>
          <a:p>
            <a:endParaRPr lang="en-US" dirty="0">
              <a:latin typeface="+mn-lt"/>
            </a:endParaRPr>
          </a:p>
          <a:p>
            <a:r>
              <a:rPr lang="en-US" dirty="0">
                <a:latin typeface="+mn-lt"/>
              </a:rPr>
              <a:t>These are all great renderings of the idea that is behind the concept of “woe”, because it is the idea of “impending doom”, an upcoming sorrow of such magnitude that escaping judgment is seemingly impossible. And so, because words fail us, all that can be said is “woe”. The NET bible’s rendering of “you are as good as dead” is very accurate, and in modern days terms we would express this as “oh no”. The idea is that God’s cup of wrath has almost reached to the top and He’s ready to pour it out. In fact, in Rev 8, when those 7 trumpet judgments are announced that precede Judgment Day, the Apostle John refers to the last 3 of those trumpets as “woes”, and he announces them in Rev 8:13 by saying “woe, woe, woe”, which is only one of 3 instances in scripture where a word is repeated 3 times. One is in Rev 4:8. What is the other time? Isa 6:3 = “holy, holy, holy”. There’s a connection – stay tuned for next week. Suffice it to say, these 6 woes are pronounced against Judah due to the bitter, offensive crop produced, some of the worthless, sour grapes from Isa 5:1-7 that they have rendered as a nation. What are these sour grapes?</a:t>
            </a:r>
          </a:p>
        </p:txBody>
      </p:sp>
      <p:sp>
        <p:nvSpPr>
          <p:cNvPr id="4" name="Slide Number Placeholder 3"/>
          <p:cNvSpPr>
            <a:spLocks noGrp="1"/>
          </p:cNvSpPr>
          <p:nvPr>
            <p:ph type="sldNum" sz="quarter" idx="5"/>
          </p:nvPr>
        </p:nvSpPr>
        <p:spPr/>
        <p:txBody>
          <a:bodyPr/>
          <a:lstStyle/>
          <a:p>
            <a:fld id="{0BA08EBF-120C-4EBB-9E87-4F5006531BC2}" type="slidenum">
              <a:rPr lang="es-GT" smtClean="0"/>
              <a:t>2</a:t>
            </a:fld>
            <a:endParaRPr lang="es-GT"/>
          </a:p>
        </p:txBody>
      </p:sp>
    </p:spTree>
    <p:extLst>
      <p:ext uri="{BB962C8B-B14F-4D97-AF65-F5344CB8AC3E}">
        <p14:creationId xmlns:p14="http://schemas.microsoft.com/office/powerpoint/2010/main" val="342509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Woe #1 is against the covetous, the greedy – </a:t>
            </a:r>
            <a:r>
              <a:rPr lang="en-US" sz="1200" b="1" i="0" kern="1200" baseline="0" dirty="0">
                <a:solidFill>
                  <a:schemeClr val="tx1"/>
                </a:solidFill>
                <a:effectLst/>
                <a:latin typeface="+mn-lt"/>
                <a:ea typeface="+mn-ea"/>
                <a:cs typeface="+mn-cs"/>
              </a:rPr>
              <a:t>Isa 5:8</a:t>
            </a:r>
            <a:r>
              <a:rPr lang="en-US" sz="1200" b="0" i="0" kern="1200" baseline="0" dirty="0">
                <a:solidFill>
                  <a:schemeClr val="tx1"/>
                </a:solidFill>
                <a:effectLst/>
                <a:latin typeface="+mn-lt"/>
                <a:ea typeface="+mn-ea"/>
                <a:cs typeface="+mn-cs"/>
              </a:rPr>
              <a:t> – Now, what’s so wrong w/being an enterprising land developer? Nothing in and of itself. But </a:t>
            </a:r>
            <a:r>
              <a:rPr lang="en-US" sz="1200" b="0" i="0" u="sng" kern="1200" baseline="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land belonged to God, not the people, and it was allocated to tribes and families within those tribes as a gift from God. But if you were a Jew who found themselves in extreme poverty, you could sell your land to someone else, a rich person who could snatch it up and add “house to house”, which literally means “causing house to touch house”, implying that when they would buy a house, they would continue to add to create this large estate from which the prior occupants had been evicted. And so, the owner would become a “squire”, living alone in the midst of the land at the expense of other people. To use the language of the vineyard, these people were a greedy vine sapping up all nourishment for themselves, but giving nothing back in return. Nothing was ever enough, they had to have more and more. Now, just because a Jew in extreme poverty could sell his land didn’t mean that sale was permanent. There was another law of Moses that required someone to purchase it back from the buyers. What was he called? </a:t>
            </a:r>
            <a:r>
              <a:rPr lang="en-US" sz="1200" b="1" i="0" kern="1200" baseline="0" dirty="0">
                <a:solidFill>
                  <a:schemeClr val="tx1"/>
                </a:solidFill>
                <a:effectLst/>
                <a:latin typeface="+mn-lt"/>
                <a:ea typeface="+mn-ea"/>
                <a:cs typeface="+mn-cs"/>
              </a:rPr>
              <a:t>Lev 25:23-25</a:t>
            </a:r>
            <a:r>
              <a:rPr lang="en-US" sz="1200" b="0" i="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What is this nearest relative called? </a:t>
            </a:r>
            <a:r>
              <a:rPr lang="en-US" sz="1200" b="0" i="0" u="sng" kern="1200" baseline="0" dirty="0">
                <a:solidFill>
                  <a:schemeClr val="tx1"/>
                </a:solidFill>
                <a:effectLst/>
                <a:latin typeface="+mn-lt"/>
                <a:ea typeface="+mn-ea"/>
                <a:cs typeface="+mn-cs"/>
              </a:rPr>
              <a:t>The redeemer</a:t>
            </a:r>
            <a:r>
              <a:rPr lang="en-US" sz="1200" b="0" i="0" kern="1200" baseline="0" dirty="0">
                <a:solidFill>
                  <a:schemeClr val="tx1"/>
                </a:solidFill>
                <a:effectLst/>
                <a:latin typeface="+mn-lt"/>
                <a:ea typeface="+mn-ea"/>
                <a:cs typeface="+mn-cs"/>
              </a:rPr>
              <a:t>. And if there was no kinsman-redeemer, Lev 25 also teaches that at the Jubilee, all debts were to be forgiven and the land returned to its original owner. This was one of the laws God designed to prevent both intergenerational poverty and covetousness. But during this time, there was no redeemer stepping up and putting a stop to this behavior. So what will God do to fix this? Is there a Redeemer to do something about this? Rather than saying “stay tuned”, here is something to look forward to later in Isaiah. When the people eventually go into captivity because God allows Babylon to take their land from them, one of their kinsmen is going to buy that land back from them in a sense. Who is it going to be? Jesus. And what is He called? The Redeemer, a word that appears 23 times in 40 – 66. Their punishment? – </a:t>
            </a:r>
            <a:r>
              <a:rPr lang="en-US" sz="1200" b="1" i="0" kern="1200" baseline="0" dirty="0">
                <a:solidFill>
                  <a:schemeClr val="tx1"/>
                </a:solidFill>
                <a:effectLst/>
                <a:latin typeface="+mn-lt"/>
                <a:ea typeface="+mn-ea"/>
                <a:cs typeface="+mn-cs"/>
              </a:rPr>
              <a:t>Isa 5:9-10</a:t>
            </a:r>
            <a:r>
              <a:rPr lang="en-US" sz="1200" b="0" i="0" kern="1200" baseline="0" dirty="0">
                <a:solidFill>
                  <a:schemeClr val="tx1"/>
                </a:solidFill>
                <a:effectLst/>
                <a:latin typeface="+mn-lt"/>
                <a:ea typeface="+mn-ea"/>
                <a:cs typeface="+mn-cs"/>
              </a:rPr>
              <a:t> – Meaning, by the time God gets done w/them, </a:t>
            </a:r>
            <a:r>
              <a:rPr lang="en-US" sz="1200" b="0" i="0" u="sng" kern="1200" baseline="0" dirty="0">
                <a:solidFill>
                  <a:schemeClr val="tx1"/>
                </a:solidFill>
                <a:effectLst/>
                <a:latin typeface="+mn-lt"/>
                <a:ea typeface="+mn-ea"/>
                <a:cs typeface="+mn-cs"/>
              </a:rPr>
              <a:t>none</a:t>
            </a:r>
            <a:r>
              <a:rPr lang="en-US" sz="1200" b="0" i="0" kern="1200" baseline="0" dirty="0">
                <a:solidFill>
                  <a:schemeClr val="tx1"/>
                </a:solidFill>
                <a:effectLst/>
                <a:latin typeface="+mn-lt"/>
                <a:ea typeface="+mn-ea"/>
                <a:cs typeface="+mn-cs"/>
              </a:rPr>
              <a:t> of those houses or fields will be occupied. He’ll bring a curse on their land and possessions, as Moses said would happen in Lev 26 and Deut 28. And in the meantime, their land would not yield the fruit they expected. The measurements in vs. 10 work out to a tenth. I like how vs. 9 says “In my ears the Lord of hosts has sworn” – I may be making too much of this, but in my mind’s eye, I imagine Isaiah looking out on these grand estates while God is whispering in His ear, “They’re </a:t>
            </a:r>
            <a:r>
              <a:rPr lang="en-US" sz="1200" b="0" i="0" kern="1200" baseline="0" dirty="0" err="1">
                <a:solidFill>
                  <a:schemeClr val="tx1"/>
                </a:solidFill>
                <a:effectLst/>
                <a:latin typeface="+mn-lt"/>
                <a:ea typeface="+mn-ea"/>
                <a:cs typeface="+mn-cs"/>
              </a:rPr>
              <a:t>gonna</a:t>
            </a:r>
            <a:r>
              <a:rPr lang="en-US" sz="1200" b="0" i="0" kern="1200" baseline="0" dirty="0">
                <a:solidFill>
                  <a:schemeClr val="tx1"/>
                </a:solidFill>
                <a:effectLst/>
                <a:latin typeface="+mn-lt"/>
                <a:ea typeface="+mn-ea"/>
                <a:cs typeface="+mn-cs"/>
              </a:rPr>
              <a:t> get it.”</a:t>
            </a:r>
          </a:p>
        </p:txBody>
      </p:sp>
      <p:sp>
        <p:nvSpPr>
          <p:cNvPr id="4" name="Slide Number Placeholder 3"/>
          <p:cNvSpPr>
            <a:spLocks noGrp="1"/>
          </p:cNvSpPr>
          <p:nvPr>
            <p:ph type="sldNum" sz="quarter" idx="10"/>
          </p:nvPr>
        </p:nvSpPr>
        <p:spPr/>
        <p:txBody>
          <a:bodyPr/>
          <a:lstStyle/>
          <a:p>
            <a:fld id="{0BA08EBF-120C-4EBB-9E87-4F5006531BC2}" type="slidenum">
              <a:rPr lang="es-GT" smtClean="0"/>
              <a:t>3</a:t>
            </a:fld>
            <a:endParaRPr lang="es-GT"/>
          </a:p>
        </p:txBody>
      </p:sp>
    </p:spTree>
    <p:extLst>
      <p:ext uri="{BB962C8B-B14F-4D97-AF65-F5344CB8AC3E}">
        <p14:creationId xmlns:p14="http://schemas.microsoft.com/office/powerpoint/2010/main" val="413246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baseline="0" dirty="0">
                <a:solidFill>
                  <a:schemeClr val="tx1"/>
                </a:solidFill>
                <a:effectLst/>
                <a:latin typeface="+mn-lt"/>
                <a:ea typeface="+mn-ea"/>
                <a:cs typeface="+mn-cs"/>
              </a:rPr>
              <a:t>Woe #2 is against their drunkenness – </a:t>
            </a:r>
            <a:r>
              <a:rPr lang="en-US" sz="1200" b="1" i="0" kern="1200" baseline="0" dirty="0">
                <a:solidFill>
                  <a:schemeClr val="tx1"/>
                </a:solidFill>
                <a:effectLst/>
                <a:latin typeface="+mn-lt"/>
                <a:ea typeface="+mn-ea"/>
                <a:cs typeface="+mn-cs"/>
              </a:rPr>
              <a:t>Isa 5:11-12</a:t>
            </a:r>
            <a:r>
              <a:rPr lang="en-US" sz="1200" b="0" i="0" kern="1200" baseline="0" dirty="0">
                <a:solidFill>
                  <a:schemeClr val="tx1"/>
                </a:solidFill>
                <a:effectLst/>
                <a:latin typeface="+mn-lt"/>
                <a:ea typeface="+mn-ea"/>
                <a:cs typeface="+mn-cs"/>
              </a:rPr>
              <a:t> – Here is some irony: in Acts 2, after the Apostles are baptized with the Holy Spirit, and they’re speaking w/other tongues, Acts 2:13 says that some of onlookers were mocking the Apostles saying, “They are full of sweet wine.” And Peter’s reply in </a:t>
            </a:r>
            <a:r>
              <a:rPr lang="en-US" sz="1200" b="1" i="0" kern="1200" baseline="0" dirty="0">
                <a:solidFill>
                  <a:schemeClr val="tx1"/>
                </a:solidFill>
                <a:effectLst/>
                <a:latin typeface="+mn-lt"/>
                <a:ea typeface="+mn-ea"/>
                <a:cs typeface="+mn-cs"/>
              </a:rPr>
              <a:t>Acts 2:15</a:t>
            </a:r>
            <a:r>
              <a:rPr lang="en-US" sz="1200" b="0" i="0" kern="1200" baseline="0" dirty="0">
                <a:solidFill>
                  <a:schemeClr val="tx1"/>
                </a:solidFill>
                <a:effectLst/>
                <a:latin typeface="+mn-lt"/>
                <a:ea typeface="+mn-ea"/>
                <a:cs typeface="+mn-cs"/>
              </a:rPr>
              <a:t> – “</a:t>
            </a:r>
            <a:r>
              <a:rPr lang="en-US" sz="1200" b="0" i="0" kern="1200" baseline="0" dirty="0">
                <a:solidFill>
                  <a:srgbClr val="000000"/>
                </a:solidFill>
                <a:effectLst/>
                <a:latin typeface="+mn-lt"/>
                <a:ea typeface="+mn-ea"/>
                <a:cs typeface="+mn-cs"/>
              </a:rPr>
              <a:t>…</a:t>
            </a:r>
            <a:r>
              <a:rPr lang="en-US" b="0" i="0" dirty="0">
                <a:solidFill>
                  <a:srgbClr val="000000"/>
                </a:solidFill>
                <a:effectLst/>
                <a:latin typeface="+mn-lt"/>
              </a:rPr>
              <a:t>these men are not drunk, as you suppose, for it is only the third hour of the day</a:t>
            </a:r>
            <a:r>
              <a:rPr lang="en-US" sz="1200" b="0" i="0" kern="1200" baseline="0" dirty="0">
                <a:solidFill>
                  <a:schemeClr val="tx1"/>
                </a:solidFill>
                <a:effectLst/>
                <a:latin typeface="+mn-lt"/>
                <a:ea typeface="+mn-ea"/>
                <a:cs typeface="+mn-cs"/>
              </a:rPr>
              <a:t>” which would be 9am. But if he had made that argument to this generation, it wouldn’t have made much sense to them because the first thing these guys do when they get up is start sucking back on grandpa’s ole cough medicine. Alcohol has completely taken over their life to the point that it’s the #1 reason for getting them out of bed in the morning and the #1 reason for keeping them from going to bed at night – they want as much time to drink as they can. And since music is typically an emotional experience, you often find the two together seeing as how one can more easily surrender to the emotions given alcohol’s ability to depress your inhibitions.</a:t>
            </a:r>
          </a:p>
          <a:p>
            <a:pPr lvl="0"/>
            <a:endParaRPr lang="en-US" sz="1200" b="0" i="0" kern="1200" baseline="0" dirty="0">
              <a:solidFill>
                <a:schemeClr val="tx1"/>
              </a:solidFill>
              <a:effectLst/>
              <a:latin typeface="+mn-lt"/>
              <a:ea typeface="+mn-ea"/>
              <a:cs typeface="+mn-cs"/>
            </a:endParaRPr>
          </a:p>
          <a:p>
            <a:pPr lvl="0"/>
            <a:r>
              <a:rPr lang="en-US" sz="1200" b="0" i="0" kern="1200" baseline="0" dirty="0">
                <a:solidFill>
                  <a:schemeClr val="tx1"/>
                </a:solidFill>
                <a:effectLst/>
                <a:latin typeface="+mn-lt"/>
                <a:ea typeface="+mn-ea"/>
                <a:cs typeface="+mn-cs"/>
              </a:rPr>
              <a:t>Notice vs. 12 – “But they do not pay attention…to the Lord”. Have you ever been in a restaurant where people are drinking? You can tell they’re drinking even if you don’t see the glass. Why? Because they’re talking so loud and they’re clueless to it. There is no discretion whatsoever because alcohol dulls the senses. So how could they ever expect to have the spiritual perception to the Lord’s deeds and the works of His hands?</a:t>
            </a:r>
          </a:p>
          <a:p>
            <a:pPr lvl="0"/>
            <a:endParaRPr lang="en-US" sz="1200" b="0" i="0" kern="1200" baseline="0" dirty="0">
              <a:solidFill>
                <a:schemeClr val="tx1"/>
              </a:solidFill>
              <a:effectLst/>
              <a:latin typeface="+mn-lt"/>
              <a:ea typeface="+mn-ea"/>
              <a:cs typeface="+mn-cs"/>
            </a:endParaRPr>
          </a:p>
          <a:p>
            <a:pPr lvl="0"/>
            <a:endParaRPr lang="en-US" sz="1200" b="0" i="0" kern="1200" baseline="0" dirty="0">
              <a:solidFill>
                <a:schemeClr val="tx1"/>
              </a:solidFill>
              <a:effectLst/>
              <a:latin typeface="+mn-lt"/>
              <a:ea typeface="+mn-ea"/>
              <a:cs typeface="+mn-cs"/>
            </a:endParaRPr>
          </a:p>
          <a:p>
            <a:pPr lvl="0"/>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4</a:t>
            </a:fld>
            <a:endParaRPr lang="es-GT"/>
          </a:p>
        </p:txBody>
      </p:sp>
    </p:spTree>
    <p:extLst>
      <p:ext uri="{BB962C8B-B14F-4D97-AF65-F5344CB8AC3E}">
        <p14:creationId xmlns:p14="http://schemas.microsoft.com/office/powerpoint/2010/main" val="412044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Isaiah extends this woe through the few verses – </a:t>
            </a:r>
            <a:r>
              <a:rPr lang="en-US" sz="1200" b="1" i="0" kern="1200" baseline="0" dirty="0">
                <a:solidFill>
                  <a:schemeClr val="tx1"/>
                </a:solidFill>
                <a:effectLst/>
                <a:latin typeface="+mn-lt"/>
                <a:ea typeface="+mn-ea"/>
                <a:cs typeface="+mn-cs"/>
              </a:rPr>
              <a:t>Isa 5:13</a:t>
            </a:r>
            <a:r>
              <a:rPr lang="en-US" sz="1200" b="0" i="0" kern="1200" baseline="0" dirty="0">
                <a:solidFill>
                  <a:schemeClr val="tx1"/>
                </a:solidFill>
                <a:effectLst/>
                <a:latin typeface="+mn-lt"/>
                <a:ea typeface="+mn-ea"/>
                <a:cs typeface="+mn-cs"/>
              </a:rPr>
              <a:t> – So having been robbed of their senses and unable to consider the Lord and His ways, God has no choice but to send them into exile, despite the fact He is still calling them “My people”. Don’t jump too far ahead to the Babylonian captivity just yet, because as we’ll discuss more in chapter 7, when Ahaz became king, exile became a reality for many who lived in Judah. 2 Chron 28 mentions many nations who were allowed to come into Judah and take its people captive because of Ahaz’s sinfulness. They needed knowledge of God’s works, but it’s hard to gain the knowledge we need when our only desire is to satisfy the senses.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Isa 5:14 </a:t>
            </a:r>
            <a:r>
              <a:rPr lang="en-US" sz="1200" b="0" i="0" kern="1200" baseline="0" dirty="0">
                <a:solidFill>
                  <a:schemeClr val="tx1"/>
                </a:solidFill>
                <a:effectLst/>
                <a:latin typeface="+mn-lt"/>
                <a:ea typeface="+mn-ea"/>
                <a:cs typeface="+mn-cs"/>
              </a:rPr>
              <a:t>– In other words, “the party’s over”. Notice the irony w/vs. 14 – these people only lived to satisfy their appetites, but in the end, there will be only one appetite that is met, only one mouth filled: </a:t>
            </a:r>
            <a:r>
              <a:rPr lang="en-US" sz="1200" b="0" i="0" kern="1200" baseline="0" dirty="0" err="1">
                <a:solidFill>
                  <a:schemeClr val="tx1"/>
                </a:solidFill>
                <a:effectLst/>
                <a:latin typeface="+mn-lt"/>
                <a:ea typeface="+mn-ea"/>
                <a:cs typeface="+mn-cs"/>
              </a:rPr>
              <a:t>Sheol</a:t>
            </a:r>
            <a:r>
              <a:rPr lang="en-US" sz="1200" b="0" i="0" kern="1200" baseline="0" dirty="0">
                <a:solidFill>
                  <a:schemeClr val="tx1"/>
                </a:solidFill>
                <a:effectLst/>
                <a:latin typeface="+mn-lt"/>
                <a:ea typeface="+mn-ea"/>
                <a:cs typeface="+mn-cs"/>
              </a:rPr>
              <a:t>, the abode of the dead. As has been the pattern in these first 5 chapters, they will lose the very things they lived for. Their feasting and drinking ironically leads to hunger and thirst. We sin because of the “good” we think it brings, but it only brings the opposite. Hell will be full of people who gave into sensuality and revelry.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Isa 5:15-16 </a:t>
            </a:r>
            <a:r>
              <a:rPr lang="en-US" sz="1200" b="0" i="0" kern="1200" baseline="0" dirty="0">
                <a:solidFill>
                  <a:schemeClr val="tx1"/>
                </a:solidFill>
                <a:effectLst/>
                <a:latin typeface="+mn-lt"/>
                <a:ea typeface="+mn-ea"/>
                <a:cs typeface="+mn-cs"/>
              </a:rPr>
              <a:t>–We’ve already seen these verses 3 other times, in 2:9,11,17, and it forms an inclusio to emphasize what is behind this revelry they’re engaged in: pride; and there’s hardly a sin that can’t be traced back to this. Pride causes us to want to possess more than we need. Pride causes us to seek more pleasure. And notice too how vs. 15 says “the eyes of the proud”, meaning this is coming about due to the lust of the flesh, the lust of the eyes, and the pride of life, that which the Apostle John refers to in 1 John 2:16 as “of the world”. God will not only humble the prideful, He will also reveal His holiness through His righteous judgments. </a:t>
            </a:r>
          </a:p>
          <a:p>
            <a:pPr lvl="0"/>
            <a:endParaRPr lang="en-US" sz="1200" b="0" i="0" kern="1200" baseline="0" dirty="0">
              <a:solidFill>
                <a:schemeClr val="tx1"/>
              </a:solidFill>
              <a:effectLst/>
              <a:latin typeface="+mn-lt"/>
              <a:ea typeface="+mn-ea"/>
              <a:cs typeface="+mn-cs"/>
            </a:endParaRPr>
          </a:p>
          <a:p>
            <a:pPr lvl="0"/>
            <a:r>
              <a:rPr lang="en-US" sz="1200" b="1" i="0" kern="1200" baseline="0" dirty="0">
                <a:solidFill>
                  <a:schemeClr val="tx1"/>
                </a:solidFill>
                <a:effectLst/>
                <a:latin typeface="+mn-lt"/>
                <a:ea typeface="+mn-ea"/>
                <a:cs typeface="+mn-cs"/>
              </a:rPr>
              <a:t>Isa 5:17</a:t>
            </a:r>
            <a:r>
              <a:rPr lang="en-US" sz="1200" b="0" i="0" kern="1200" baseline="0" dirty="0">
                <a:solidFill>
                  <a:schemeClr val="tx1"/>
                </a:solidFill>
                <a:effectLst/>
                <a:latin typeface="+mn-lt"/>
                <a:ea typeface="+mn-ea"/>
                <a:cs typeface="+mn-cs"/>
              </a:rPr>
              <a:t> – Lambs likely not literal, but figurative of the meek, who Jesus says in Matt 5:5 will inherit the earth. The prideful will be removed from the earth, the meek will inherit it. Strangers could be alluding to Gentiles, who will inherit the blessings that so many of the Jews squandered. How is that going to happen? Stay tuned.</a:t>
            </a:r>
          </a:p>
        </p:txBody>
      </p:sp>
      <p:sp>
        <p:nvSpPr>
          <p:cNvPr id="4" name="Slide Number Placeholder 3"/>
          <p:cNvSpPr>
            <a:spLocks noGrp="1"/>
          </p:cNvSpPr>
          <p:nvPr>
            <p:ph type="sldNum" sz="quarter" idx="10"/>
          </p:nvPr>
        </p:nvSpPr>
        <p:spPr/>
        <p:txBody>
          <a:bodyPr/>
          <a:lstStyle/>
          <a:p>
            <a:fld id="{0BA08EBF-120C-4EBB-9E87-4F5006531BC2}" type="slidenum">
              <a:rPr lang="es-GT" smtClean="0"/>
              <a:t>5</a:t>
            </a:fld>
            <a:endParaRPr lang="es-GT"/>
          </a:p>
        </p:txBody>
      </p:sp>
    </p:spTree>
    <p:extLst>
      <p:ext uri="{BB962C8B-B14F-4D97-AF65-F5344CB8AC3E}">
        <p14:creationId xmlns:p14="http://schemas.microsoft.com/office/powerpoint/2010/main" val="255221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baseline="0" dirty="0">
                <a:solidFill>
                  <a:schemeClr val="tx1"/>
                </a:solidFill>
                <a:effectLst/>
                <a:latin typeface="+mn-lt"/>
                <a:ea typeface="+mn-ea"/>
                <a:cs typeface="+mn-cs"/>
              </a:rPr>
              <a:t>Woe #3 mentions the defiant, the confidently corrupt – </a:t>
            </a:r>
            <a:r>
              <a:rPr lang="en-US" sz="1200" b="1" i="0" kern="1200" baseline="0" dirty="0">
                <a:solidFill>
                  <a:schemeClr val="tx1"/>
                </a:solidFill>
                <a:effectLst/>
                <a:latin typeface="+mn-lt"/>
                <a:ea typeface="+mn-ea"/>
                <a:cs typeface="+mn-cs"/>
              </a:rPr>
              <a:t>Isa 5:18-19</a:t>
            </a:r>
            <a:r>
              <a:rPr lang="en-US" sz="1200" b="0" i="0" kern="1200" baseline="0" dirty="0">
                <a:solidFill>
                  <a:schemeClr val="tx1"/>
                </a:solidFill>
                <a:effectLst/>
                <a:latin typeface="+mn-lt"/>
                <a:ea typeface="+mn-ea"/>
                <a:cs typeface="+mn-cs"/>
              </a:rPr>
              <a:t> – The idea is that they have harnessed themselves to sin, hitched their wagon to sin, and it is no accident, it is intentional. These aren’t people who have “fallen” into sin, they’re like a yoked beast dragging their sins behind them, holding on desperately to it, and taking great pains to do so. It’s making them slaves to corruption, and they don’t mind that one bit. And as they do so, they’re boastfully challenging and defying God to do His worse, in essence denying that He is really there. And the fact they are brazenly using the phrase “Holy One of Israel” to refer to Him may be a personal taunt to Isaiah himself for God to show Himself if He is in fact there. But they have no idea what they’re asking. With people such as this, it doesn’t matter that their arguments against the existence of God have no strength as long as they are able to lie to themselves. They walk by sight, not by faith. Such cynicism is high-handed sin of the Levitical sacrifices could not atone for. </a:t>
            </a:r>
          </a:p>
          <a:p>
            <a:pPr lvl="0"/>
            <a:endParaRPr lang="en-US" sz="1200" b="0" i="0" kern="1200" baseline="0" dirty="0">
              <a:solidFill>
                <a:schemeClr val="tx1"/>
              </a:solidFill>
              <a:effectLst/>
              <a:latin typeface="+mn-lt"/>
              <a:ea typeface="+mn-ea"/>
              <a:cs typeface="+mn-cs"/>
            </a:endParaRPr>
          </a:p>
          <a:p>
            <a:pPr marL="0" marR="0" lvl="0" indent="0">
              <a:spcBef>
                <a:spcPts val="0"/>
              </a:spcBef>
              <a:spcAft>
                <a:spcPts val="0"/>
              </a:spcAft>
              <a:buFont typeface="+mj-lt"/>
              <a:buNone/>
              <a:tabLst>
                <a:tab pos="685800" algn="l"/>
              </a:tabLst>
            </a:pPr>
            <a:r>
              <a:rPr lang="en-US" sz="1200" b="0" i="0" kern="1200" baseline="0" dirty="0">
                <a:solidFill>
                  <a:schemeClr val="tx1"/>
                </a:solidFill>
                <a:effectLst/>
                <a:latin typeface="+mn-lt"/>
                <a:ea typeface="+mn-ea"/>
                <a:cs typeface="+mn-cs"/>
              </a:rPr>
              <a:t>When we get to vs. 20, we’re going to see 3 uninterrupted woes, very reminiscent of Rev 8:13. It’s almost as if to suggest that God’s cup of wrath is almost filled to the brink. Woe #4 addresses the upside-down morals of that day – </a:t>
            </a:r>
            <a:r>
              <a:rPr lang="en-US" sz="1200" b="1" i="0" kern="1200" baseline="0" dirty="0">
                <a:solidFill>
                  <a:schemeClr val="tx1"/>
                </a:solidFill>
                <a:effectLst/>
                <a:latin typeface="+mn-lt"/>
                <a:ea typeface="+mn-ea"/>
                <a:cs typeface="+mn-cs"/>
              </a:rPr>
              <a:t>Isa 5:20</a:t>
            </a:r>
            <a:r>
              <a:rPr lang="en-US" sz="1200" b="0" i="0" kern="1200" baseline="0" dirty="0">
                <a:solidFill>
                  <a:schemeClr val="tx1"/>
                </a:solidFill>
                <a:effectLst/>
                <a:latin typeface="+mn-lt"/>
                <a:ea typeface="+mn-ea"/>
                <a:cs typeface="+mn-cs"/>
              </a:rPr>
              <a:t> – These are people so defiantly sinful, they naturally want to overthrow distinctions between good and evil, not only calling certain sins “good”, but sugarcoating what is bad in order to make certain sins seem respectable and dignified, and creating prejudice toward those who say otherwise. How might one do this? Oh I don’t know, how about a</a:t>
            </a:r>
            <a:r>
              <a:rPr lang="en-US" sz="1200" dirty="0">
                <a:effectLst/>
                <a:latin typeface="+mn-lt"/>
                <a:ea typeface="Times New Roman" panose="02020603050405020304" pitchFamily="18" charset="0"/>
              </a:rPr>
              <a:t>bortion, which is nothing short of murder, being given the pleasant-sounding phrase “termination of pregnancy”. Drunkenness, of which the bible says in no uncertain terms will condemn a person, is now referred to as “alcoholism”. Fornication and adultery are now referred to as “pre-marital” and “extra-marital” affairs, respectively. More eloquent right? Takes some of the sting off doesn’t it? Homosexuality, or as the bible refers to it “sodomy”, is called an “alternative lifestyle”. The world ridicules the absolute, irreversible truth of the bible and gives it the intellectual label called “pluralism”. We’ve exploited the poor and called it “lottery” and rewarded the laziness of some and called it “welfare”. We’ve neglected to discipline our children and called it “building self-esteem”. We’ve relentlessly abused our power and have called it “politics”. We’ve coveted our neighbors’ possessions and called it “ambition”. We’ve polluted the air with profanity and pornography and called it “freedom of expression”. And lest </a:t>
            </a:r>
            <a:r>
              <a:rPr lang="en-US" sz="1200" b="0" i="0" kern="1200" baseline="0" dirty="0">
                <a:solidFill>
                  <a:schemeClr val="tx1"/>
                </a:solidFill>
                <a:effectLst/>
                <a:latin typeface="+mn-lt"/>
                <a:ea typeface="+mn-ea"/>
                <a:cs typeface="+mn-cs"/>
              </a:rPr>
              <a:t>we shake our head at the world, we need to remember that this was something going on in in Judah among God’s people, “My people.”</a:t>
            </a:r>
          </a:p>
        </p:txBody>
      </p:sp>
      <p:sp>
        <p:nvSpPr>
          <p:cNvPr id="4" name="Slide Number Placeholder 3"/>
          <p:cNvSpPr>
            <a:spLocks noGrp="1"/>
          </p:cNvSpPr>
          <p:nvPr>
            <p:ph type="sldNum" sz="quarter" idx="10"/>
          </p:nvPr>
        </p:nvSpPr>
        <p:spPr/>
        <p:txBody>
          <a:bodyPr/>
          <a:lstStyle/>
          <a:p>
            <a:fld id="{0BA08EBF-120C-4EBB-9E87-4F5006531BC2}" type="slidenum">
              <a:rPr lang="es-GT" smtClean="0"/>
              <a:t>6</a:t>
            </a:fld>
            <a:endParaRPr lang="es-GT"/>
          </a:p>
        </p:txBody>
      </p:sp>
    </p:spTree>
    <p:extLst>
      <p:ext uri="{BB962C8B-B14F-4D97-AF65-F5344CB8AC3E}">
        <p14:creationId xmlns:p14="http://schemas.microsoft.com/office/powerpoint/2010/main" val="3280845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baseline="0" dirty="0">
                <a:solidFill>
                  <a:schemeClr val="tx1"/>
                </a:solidFill>
                <a:effectLst/>
                <a:latin typeface="+mn-lt"/>
                <a:ea typeface="+mn-ea"/>
                <a:cs typeface="+mn-cs"/>
              </a:rPr>
              <a:t>Woe #5 is toward the arrogant and self-conceited, which we’ve already seen in chapter 2, only magnified here – </a:t>
            </a:r>
            <a:r>
              <a:rPr lang="en-US" sz="1200" b="1" i="0" kern="1200" baseline="0" dirty="0">
                <a:solidFill>
                  <a:schemeClr val="tx1"/>
                </a:solidFill>
                <a:effectLst/>
                <a:latin typeface="+mn-lt"/>
                <a:ea typeface="+mn-ea"/>
                <a:cs typeface="+mn-cs"/>
              </a:rPr>
              <a:t>Isa 5:21</a:t>
            </a:r>
            <a:r>
              <a:rPr lang="en-US" sz="1200" b="0" i="0" kern="1200" baseline="0" dirty="0">
                <a:solidFill>
                  <a:schemeClr val="tx1"/>
                </a:solidFill>
                <a:effectLst/>
                <a:latin typeface="+mn-lt"/>
                <a:ea typeface="+mn-ea"/>
                <a:cs typeface="+mn-cs"/>
              </a:rPr>
              <a:t> – Whenever God is dismissed from one’s life, we will inevitably make ourselves the standard. And they were making huge mistakes in their reasoning, but because they held their opinions in such high regard, they were unable to see just how wrong they were, and the consequences that it was leading to. </a:t>
            </a:r>
            <a:r>
              <a:rPr lang="en-US" sz="1200" b="1" i="0" kern="1200" baseline="0" dirty="0">
                <a:solidFill>
                  <a:schemeClr val="tx1"/>
                </a:solidFill>
                <a:effectLst/>
                <a:latin typeface="+mn-lt"/>
                <a:ea typeface="+mn-ea"/>
                <a:cs typeface="+mn-cs"/>
              </a:rPr>
              <a:t>Prov 3:7</a:t>
            </a:r>
            <a:r>
              <a:rPr lang="en-US" sz="1200" b="0" i="0" kern="1200" baseline="0" dirty="0">
                <a:solidFill>
                  <a:schemeClr val="tx1"/>
                </a:solidFill>
                <a:effectLst/>
                <a:latin typeface="+mn-lt"/>
                <a:ea typeface="+mn-ea"/>
                <a:cs typeface="+mn-cs"/>
              </a:rPr>
              <a:t> – “</a:t>
            </a:r>
            <a:r>
              <a:rPr lang="en-US" b="0" i="0" dirty="0">
                <a:solidFill>
                  <a:srgbClr val="000000"/>
                </a:solidFill>
                <a:effectLst/>
                <a:latin typeface="+mn-lt"/>
              </a:rPr>
              <a:t>Do not be wise in your own eyes; fear the </a:t>
            </a:r>
            <a:r>
              <a:rPr lang="en-US" b="0" i="0" cap="small" dirty="0">
                <a:solidFill>
                  <a:srgbClr val="000000"/>
                </a:solidFill>
                <a:effectLst/>
                <a:latin typeface="+mn-lt"/>
              </a:rPr>
              <a:t>Lord</a:t>
            </a:r>
            <a:r>
              <a:rPr lang="en-US" b="0" i="0" dirty="0">
                <a:solidFill>
                  <a:srgbClr val="000000"/>
                </a:solidFill>
                <a:effectLst/>
                <a:latin typeface="+mn-lt"/>
              </a:rPr>
              <a:t> and turn away from evil.</a:t>
            </a:r>
            <a:r>
              <a:rPr lang="en-US" sz="1200" b="0" i="0" kern="1200" baseline="0" dirty="0">
                <a:solidFill>
                  <a:schemeClr val="tx1"/>
                </a:solidFill>
                <a:effectLst/>
                <a:latin typeface="+mn-lt"/>
                <a:ea typeface="+mn-ea"/>
                <a:cs typeface="+mn-cs"/>
              </a:rPr>
              <a:t>” There’s a connection between this and the prior woe. Anytime self-interest causes one’s moral compass to turn upside down, great pains will be taken by the offender to justify their behavior, leading to dishonest conversation. They’re too wise in their own eyes, too clever in their own sight.</a:t>
            </a:r>
          </a:p>
          <a:p>
            <a:pPr lvl="0"/>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And then woe #6 refers to drunken justice – </a:t>
            </a:r>
            <a:r>
              <a:rPr lang="en-US" sz="1200" b="1" i="0" kern="1200" dirty="0">
                <a:solidFill>
                  <a:schemeClr val="tx1"/>
                </a:solidFill>
                <a:effectLst/>
                <a:latin typeface="+mn-lt"/>
                <a:ea typeface="+mn-ea"/>
                <a:cs typeface="+mn-cs"/>
              </a:rPr>
              <a:t>Isa 5:22-23</a:t>
            </a: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first glance, this woe</a:t>
            </a:r>
            <a:r>
              <a:rPr lang="en-US" sz="1200" b="0" i="0" kern="1200" baseline="0" dirty="0">
                <a:solidFill>
                  <a:schemeClr val="tx1"/>
                </a:solidFill>
                <a:effectLst/>
                <a:latin typeface="+mn-lt"/>
                <a:ea typeface="+mn-ea"/>
                <a:cs typeface="+mn-cs"/>
              </a:rPr>
              <a:t> looks like </a:t>
            </a:r>
            <a:r>
              <a:rPr lang="en-US" sz="1200" b="0" i="0" kern="1200" dirty="0">
                <a:solidFill>
                  <a:schemeClr val="tx1"/>
                </a:solidFill>
                <a:effectLst/>
                <a:latin typeface="+mn-lt"/>
                <a:ea typeface="+mn-ea"/>
                <a:cs typeface="+mn-cs"/>
              </a:rPr>
              <a:t>a repetition of the second. But there is this difference: the drinkers in the present verse do not remain at the banquet all day, but proceed to the business of their lives, attend courts and judge cases, but with their minds muddied and their moral vision obscured. And so, they are easily persuaded to pervert justice on receipt of a bribe. They’re glorying in their ability to hold their liquor, boasting in their power to resist its usual influence and go about normal business. Their strength comes in serving heir lusts, not the Lord and His people. They’re defining “courage” as someone who can drink a lot w/o becoming intoxicated. See the upset down morals from woe #4? How does our society define courage? Stepping out of the closest, etc. These legislators then proceed to justify the wicked while denying the rights of the right – </a:t>
            </a:r>
            <a:r>
              <a:rPr lang="en-US" sz="1200" b="1" i="0" kern="1200" dirty="0">
                <a:solidFill>
                  <a:schemeClr val="tx1"/>
                </a:solidFill>
                <a:effectLst/>
                <a:latin typeface="+mn-lt"/>
                <a:ea typeface="+mn-ea"/>
                <a:cs typeface="+mn-cs"/>
              </a:rPr>
              <a:t>Prov 17:15</a:t>
            </a:r>
            <a:r>
              <a:rPr lang="en-US" sz="1200" b="0" i="0" kern="1200" dirty="0">
                <a:solidFill>
                  <a:schemeClr val="tx1"/>
                </a:solidFill>
                <a:effectLst/>
                <a:latin typeface="+mn-lt"/>
                <a:ea typeface="+mn-ea"/>
                <a:cs typeface="+mn-cs"/>
              </a:rPr>
              <a:t> – “</a:t>
            </a:r>
            <a:r>
              <a:rPr lang="en-US" b="0" i="0" dirty="0">
                <a:solidFill>
                  <a:srgbClr val="000000"/>
                </a:solidFill>
                <a:effectLst/>
                <a:latin typeface="+mn-lt"/>
              </a:rPr>
              <a:t>He who justifies the wicked and he who condemns the righteous, both of them alike are an abomination to the </a:t>
            </a:r>
            <a:r>
              <a:rPr lang="en-US" b="0" i="0" cap="small" dirty="0">
                <a:solidFill>
                  <a:srgbClr val="000000"/>
                </a:solidFill>
                <a:effectLst/>
                <a:latin typeface="+mn-lt"/>
              </a:rPr>
              <a:t>Lord</a:t>
            </a:r>
            <a:r>
              <a:rPr lang="en-US" b="0" i="0" dirty="0">
                <a:solidFill>
                  <a:srgbClr val="000000"/>
                </a:solidFill>
                <a:effectLst/>
                <a:latin typeface="+mn-lt"/>
              </a:rPr>
              <a:t>.</a:t>
            </a:r>
            <a:r>
              <a:rPr lang="en-US" sz="1200" b="0" i="0" kern="1200" dirty="0">
                <a:solidFill>
                  <a:schemeClr val="tx1"/>
                </a:solidFill>
                <a:effectLst/>
                <a:latin typeface="+mn-lt"/>
                <a:ea typeface="+mn-ea"/>
                <a:cs typeface="+mn-cs"/>
              </a:rPr>
              <a:t>” So here is the great men of the nation, but they’re only great behind a bar. These grapes are so bitter, so spoiled, no amount of human sophistry can make them sweet, and it’s easy to now see why God was planning to completely destroy the vineyard.</a:t>
            </a:r>
          </a:p>
          <a:p>
            <a:pPr lvl="0"/>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7</a:t>
            </a:fld>
            <a:endParaRPr lang="es-GT"/>
          </a:p>
        </p:txBody>
      </p:sp>
    </p:spTree>
    <p:extLst>
      <p:ext uri="{BB962C8B-B14F-4D97-AF65-F5344CB8AC3E}">
        <p14:creationId xmlns:p14="http://schemas.microsoft.com/office/powerpoint/2010/main" val="105749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mn-lt"/>
                <a:ea typeface="+mn-ea"/>
                <a:cs typeface="+mn-cs"/>
              </a:rPr>
              <a:t>Now, in scripture the #6 is incomplete. 7 represents completeness. And rather</a:t>
            </a:r>
            <a:r>
              <a:rPr lang="en-US" sz="1200" b="0" i="0" kern="1200" baseline="0" dirty="0">
                <a:solidFill>
                  <a:schemeClr val="tx1"/>
                </a:solidFill>
                <a:effectLst/>
                <a:latin typeface="+mn-lt"/>
                <a:ea typeface="+mn-ea"/>
                <a:cs typeface="+mn-cs"/>
              </a:rPr>
              <a:t> than pronouncing a 7</a:t>
            </a:r>
            <a:r>
              <a:rPr lang="en-US" sz="1200" b="0" i="0" kern="1200" baseline="30000" dirty="0">
                <a:solidFill>
                  <a:schemeClr val="tx1"/>
                </a:solidFill>
                <a:effectLst/>
                <a:latin typeface="+mn-lt"/>
                <a:ea typeface="+mn-ea"/>
                <a:cs typeface="+mn-cs"/>
              </a:rPr>
              <a:t>th</a:t>
            </a:r>
            <a:r>
              <a:rPr lang="en-US" sz="1200" b="0" i="0" kern="1200" baseline="0" dirty="0">
                <a:solidFill>
                  <a:schemeClr val="tx1"/>
                </a:solidFill>
                <a:effectLst/>
                <a:latin typeface="+mn-lt"/>
                <a:ea typeface="+mn-ea"/>
                <a:cs typeface="+mn-cs"/>
              </a:rPr>
              <a:t> woe, Isaiah goes right into pronouncing judgment over these sins – </a:t>
            </a:r>
            <a:r>
              <a:rPr lang="en-US" sz="1200" b="1" i="0" kern="1200" baseline="0" dirty="0">
                <a:solidFill>
                  <a:schemeClr val="tx1"/>
                </a:solidFill>
                <a:effectLst/>
                <a:latin typeface="+mn-lt"/>
                <a:ea typeface="+mn-ea"/>
                <a:cs typeface="+mn-cs"/>
              </a:rPr>
              <a:t>Isa 5:24</a:t>
            </a:r>
            <a:r>
              <a:rPr lang="en-US" sz="1200" b="0" i="0" kern="1200" baseline="0" dirty="0">
                <a:solidFill>
                  <a:schemeClr val="tx1"/>
                </a:solidFill>
                <a:effectLst/>
                <a:latin typeface="+mn-lt"/>
                <a:ea typeface="+mn-ea"/>
                <a:cs typeface="+mn-cs"/>
              </a:rPr>
              <a:t> – Don’t think of this as a literal fire. Fire is a figure of speech for God’s wrath. There is nothing to be done to the vineyard except to destroy it. No plant is self-sustaining. If the conditions for life are not met for it, destruction and decay are all that’s left. And so, the punishment fits the crime. They invited God in vs. 19 to hasten and make speed. And they were doing this while possessing the very word of God, and this is the reason for their condemnation at its basic level. Their coveting, lusting, revamped moral code, and their arrogance were just symptoms of a greater problem. What we see in this verse and back in vs. 13 is that root of their problem is they rejected God’s word, rejected His law. That word “law” means the actual speech of God Himself, and they had despised it to go their own way. So, like a forest fire, God will destroy all their works in proportion to their sin. </a:t>
            </a:r>
          </a:p>
        </p:txBody>
      </p:sp>
      <p:sp>
        <p:nvSpPr>
          <p:cNvPr id="4" name="Slide Number Placeholder 3"/>
          <p:cNvSpPr>
            <a:spLocks noGrp="1"/>
          </p:cNvSpPr>
          <p:nvPr>
            <p:ph type="sldNum" sz="quarter" idx="10"/>
          </p:nvPr>
        </p:nvSpPr>
        <p:spPr/>
        <p:txBody>
          <a:bodyPr/>
          <a:lstStyle/>
          <a:p>
            <a:fld id="{0BA08EBF-120C-4EBB-9E87-4F5006531BC2}" type="slidenum">
              <a:rPr lang="es-GT" smtClean="0"/>
              <a:t>8</a:t>
            </a:fld>
            <a:endParaRPr lang="es-GT"/>
          </a:p>
        </p:txBody>
      </p:sp>
    </p:spTree>
    <p:extLst>
      <p:ext uri="{BB962C8B-B14F-4D97-AF65-F5344CB8AC3E}">
        <p14:creationId xmlns:p14="http://schemas.microsoft.com/office/powerpoint/2010/main" val="3720966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kern="1200" baseline="0" dirty="0">
                <a:solidFill>
                  <a:schemeClr val="tx1"/>
                </a:solidFill>
                <a:effectLst/>
                <a:latin typeface="+mn-lt"/>
                <a:ea typeface="+mn-ea"/>
                <a:cs typeface="+mn-cs"/>
              </a:rPr>
              <a:t>Isa 5:25</a:t>
            </a:r>
            <a:r>
              <a:rPr lang="en-US" sz="1200" b="0" i="0" kern="1200" baseline="0" dirty="0">
                <a:solidFill>
                  <a:schemeClr val="tx1"/>
                </a:solidFill>
                <a:effectLst/>
                <a:latin typeface="+mn-lt"/>
                <a:ea typeface="+mn-ea"/>
                <a:cs typeface="+mn-cs"/>
              </a:rPr>
              <a:t> – (Amos 1) Amos was a prophet to the northern kingdom of Israel, and he was a contemporary of Isaiah’s and he mentions an earthquake in </a:t>
            </a:r>
            <a:r>
              <a:rPr lang="en-US" sz="1200" b="1" i="0" kern="1200" baseline="0" dirty="0">
                <a:solidFill>
                  <a:schemeClr val="tx1"/>
                </a:solidFill>
                <a:effectLst/>
                <a:latin typeface="+mn-lt"/>
                <a:ea typeface="+mn-ea"/>
                <a:cs typeface="+mn-cs"/>
              </a:rPr>
              <a:t>Amos 1:1</a:t>
            </a:r>
            <a:r>
              <a:rPr lang="en-US" sz="1200" b="0" i="0" kern="1200" baseline="0" dirty="0">
                <a:solidFill>
                  <a:schemeClr val="tx1"/>
                </a:solidFill>
                <a:effectLst/>
                <a:latin typeface="+mn-lt"/>
                <a:ea typeface="+mn-ea"/>
                <a:cs typeface="+mn-cs"/>
              </a:rPr>
              <a:t> – “</a:t>
            </a:r>
            <a:r>
              <a:rPr lang="en-US" b="0" i="0" dirty="0">
                <a:solidFill>
                  <a:srgbClr val="000000"/>
                </a:solidFill>
                <a:effectLst/>
                <a:latin typeface="+mn-lt"/>
              </a:rPr>
              <a:t>The words of Amos, who was among the sheepherders from Tekoa, which he envisioned in visions concerning Israel in the days of Uzziah king of Judah, and in the days of Jeroboam son of Joash, king of Israel, two years before </a:t>
            </a:r>
            <a:r>
              <a:rPr lang="en-US" b="0" i="0" u="sng" dirty="0">
                <a:solidFill>
                  <a:srgbClr val="000000"/>
                </a:solidFill>
                <a:effectLst/>
                <a:latin typeface="+mn-lt"/>
              </a:rPr>
              <a:t>the earthquake</a:t>
            </a:r>
            <a:r>
              <a:rPr lang="en-US" b="0" i="0" dirty="0">
                <a:solidFill>
                  <a:srgbClr val="000000"/>
                </a:solidFill>
                <a:effectLst/>
                <a:latin typeface="+mn-lt"/>
              </a:rPr>
              <a:t>.</a:t>
            </a:r>
            <a:r>
              <a:rPr lang="en-US" sz="1200" b="0" i="0" kern="1200" baseline="0" dirty="0">
                <a:solidFill>
                  <a:schemeClr val="tx1"/>
                </a:solidFill>
                <a:effectLst/>
                <a:latin typeface="+mn-lt"/>
                <a:ea typeface="+mn-ea"/>
                <a:cs typeface="+mn-cs"/>
              </a:rPr>
              <a:t>” (Zech) Many years later, the prophet Zechariah describes the same earthquake – </a:t>
            </a:r>
            <a:r>
              <a:rPr lang="en-US" sz="1200" b="1" i="0" kern="1200" baseline="0" dirty="0">
                <a:solidFill>
                  <a:schemeClr val="tx1"/>
                </a:solidFill>
                <a:effectLst/>
                <a:latin typeface="+mn-lt"/>
                <a:ea typeface="+mn-ea"/>
                <a:cs typeface="+mn-cs"/>
              </a:rPr>
              <a:t>Zech 14:5</a:t>
            </a:r>
            <a:r>
              <a:rPr lang="en-US" sz="1200" b="0" i="0" kern="1200" baseline="0" dirty="0">
                <a:solidFill>
                  <a:schemeClr val="tx1"/>
                </a:solidFill>
                <a:effectLst/>
                <a:latin typeface="+mn-lt"/>
                <a:ea typeface="+mn-ea"/>
                <a:cs typeface="+mn-cs"/>
              </a:rPr>
              <a:t> – “</a:t>
            </a:r>
            <a:r>
              <a:rPr lang="en-US" b="0" i="0" dirty="0">
                <a:solidFill>
                  <a:srgbClr val="000000"/>
                </a:solidFill>
                <a:effectLst/>
                <a:latin typeface="+mn-lt"/>
              </a:rPr>
              <a:t>You will flee by the valley of My mountains, for the valley of the mountains will reach to </a:t>
            </a:r>
            <a:r>
              <a:rPr lang="en-US" b="0" i="0" dirty="0" err="1">
                <a:solidFill>
                  <a:srgbClr val="000000"/>
                </a:solidFill>
                <a:effectLst/>
                <a:latin typeface="+mn-lt"/>
              </a:rPr>
              <a:t>Azel</a:t>
            </a:r>
            <a:r>
              <a:rPr lang="en-US" b="0" i="0" dirty="0">
                <a:solidFill>
                  <a:srgbClr val="000000"/>
                </a:solidFill>
                <a:effectLst/>
                <a:latin typeface="+mn-lt"/>
              </a:rPr>
              <a:t>; yes, you will flee just as you fled before the earthquake in the days of Uzziah king of Judah. Then the </a:t>
            </a:r>
            <a:r>
              <a:rPr lang="en-US" b="0" i="0" cap="small" dirty="0">
                <a:solidFill>
                  <a:srgbClr val="000000"/>
                </a:solidFill>
                <a:effectLst/>
                <a:latin typeface="+mn-lt"/>
              </a:rPr>
              <a:t>Lord</a:t>
            </a:r>
            <a:r>
              <a:rPr lang="en-US" b="0" i="0" dirty="0">
                <a:solidFill>
                  <a:srgbClr val="000000"/>
                </a:solidFill>
                <a:effectLst/>
                <a:latin typeface="+mn-lt"/>
              </a:rPr>
              <a:t>, my God, will come, and all the holy ones with Him!</a:t>
            </a:r>
            <a:r>
              <a:rPr lang="en-US" sz="1200" b="0" i="0" kern="1200" baseline="0" dirty="0">
                <a:solidFill>
                  <a:schemeClr val="tx1"/>
                </a:solidFill>
                <a:effectLst/>
                <a:latin typeface="+mn-lt"/>
                <a:ea typeface="+mn-ea"/>
                <a:cs typeface="+mn-cs"/>
              </a:rPr>
              <a:t>” Well, there are a lot of earthquakes that happen in the Levant region, but this one during Uzziah’s day appears to have been a big one that everyone knew about, seeing as how two prophets allude to it, Zechariah many years after the fact. </a:t>
            </a:r>
          </a:p>
          <a:p>
            <a:pPr lvl="0"/>
            <a:endParaRPr lang="en-US" sz="1200" b="0" i="0" kern="1200" baseline="0" dirty="0">
              <a:solidFill>
                <a:schemeClr val="tx1"/>
              </a:solidFill>
              <a:effectLst/>
              <a:latin typeface="+mn-lt"/>
              <a:ea typeface="+mn-ea"/>
              <a:cs typeface="+mn-cs"/>
            </a:endParaRPr>
          </a:p>
          <a:p>
            <a:pPr lvl="0"/>
            <a:r>
              <a:rPr lang="en-US" sz="1200" b="0" i="0" kern="1200" baseline="0" dirty="0">
                <a:solidFill>
                  <a:schemeClr val="tx1"/>
                </a:solidFill>
                <a:effectLst/>
                <a:latin typeface="+mn-lt"/>
                <a:ea typeface="+mn-ea"/>
                <a:cs typeface="+mn-cs"/>
              </a:rPr>
              <a:t>Well, in Josephus’ “Antiquity of the Jews”, he describes this same earthquake – “</a:t>
            </a:r>
            <a:r>
              <a:rPr lang="en-US" sz="1200" b="0" dirty="0">
                <a:solidFill>
                  <a:srgbClr val="2D2D2D"/>
                </a:solidFill>
                <a:effectLst/>
                <a:latin typeface="+mn-lt"/>
              </a:rPr>
              <a:t>a great earthquake shook the ground, and a rent was made in the temple, and the bright rays of the sun shone through it; and fell upon the King’s face; insomuch that the leprosy seized upon him immediately. And before the city, at a place called Eroge, half the mountain broke off from the rest on the west</a:t>
            </a:r>
            <a:r>
              <a:rPr lang="en-US" sz="1200" b="0" i="0" kern="1200" baseline="0" dirty="0">
                <a:solidFill>
                  <a:schemeClr val="tx1"/>
                </a:solidFill>
                <a:effectLst/>
                <a:latin typeface="+mn-lt"/>
                <a:ea typeface="+mn-ea"/>
                <a:cs typeface="+mn-cs"/>
              </a:rPr>
              <a:t>” (</a:t>
            </a:r>
            <a:r>
              <a:rPr lang="en-US" sz="1200" b="0" dirty="0">
                <a:solidFill>
                  <a:srgbClr val="2D2D2D"/>
                </a:solidFill>
                <a:effectLst/>
                <a:latin typeface="+mn-lt"/>
              </a:rPr>
              <a:t>“Antiquities of the Jews, Book IX 10:4). What he’s saying is that when Uzziah’s pride got the best of him and he went into the temple to offer incense, in addition to God striking Uzziah w/leprosy, in God’s anger over the people’s sin infecting one of Judah’s greatest kings, He sent a large earthquake on the land. According to Josephus, this earthquake cracked Solomon’s temple, broke half a mountain, and killed a ton of people. And a</a:t>
            </a:r>
            <a:r>
              <a:rPr lang="en-US" sz="1200" b="0" i="0" kern="1200" baseline="0" dirty="0">
                <a:solidFill>
                  <a:srgbClr val="2D2D2D"/>
                </a:solidFill>
                <a:effectLst/>
                <a:latin typeface="+mn-lt"/>
                <a:ea typeface="+mn-ea"/>
                <a:cs typeface="+mn-cs"/>
              </a:rPr>
              <a:t>rcheologists have found indeed found evidence of a destruction level event from that same time period whose evidence points toward destruction by an earthquake before external invasion came. Now, while Josephus’ testimony is extra-biblical in origin, Amos and Zechariah’s mention of a notable earthquake is not. But if Josephus is correct, God sent this earthquake out of anger and as a warning hoping deter Judah from sin. </a:t>
            </a:r>
          </a:p>
          <a:p>
            <a:pPr lvl="0"/>
            <a:endParaRPr lang="en-US" sz="1200" b="0" i="0" kern="1200" baseline="0" dirty="0">
              <a:solidFill>
                <a:srgbClr val="2D2D2D"/>
              </a:solidFill>
              <a:effectLst/>
              <a:latin typeface="+mn-lt"/>
              <a:ea typeface="+mn-ea"/>
              <a:cs typeface="+mn-cs"/>
            </a:endParaRPr>
          </a:p>
          <a:p>
            <a:pPr lvl="0"/>
            <a:r>
              <a:rPr lang="en-US" sz="1200" b="0" i="0" kern="1200" baseline="0" dirty="0">
                <a:solidFill>
                  <a:srgbClr val="2D2D2D"/>
                </a:solidFill>
                <a:effectLst/>
                <a:latin typeface="+mn-lt"/>
                <a:ea typeface="+mn-ea"/>
                <a:cs typeface="+mn-cs"/>
              </a:rPr>
              <a:t>But did it work? Nope. And so, “His anger is not spent but His hand is still stretched out.” This statement is going to appear again in chapters 9 and 10 in a section on judgment against the northern kingdom of Israel, and it will form an inclusio in those chapters. But this substantiates what we’ve already read in 1:5a – “</a:t>
            </a:r>
            <a:r>
              <a:rPr lang="en-US" b="0" i="0" dirty="0">
                <a:solidFill>
                  <a:srgbClr val="000000"/>
                </a:solidFill>
                <a:effectLst/>
                <a:latin typeface="+mn-lt"/>
              </a:rPr>
              <a:t>Where will you be stricken again, as you continue in your rebellion?</a:t>
            </a:r>
            <a:r>
              <a:rPr lang="en-US" sz="1200" b="0" i="0" kern="1200" baseline="0" dirty="0">
                <a:solidFill>
                  <a:srgbClr val="2D2D2D"/>
                </a:solidFill>
                <a:effectLst/>
                <a:latin typeface="+mn-lt"/>
                <a:ea typeface="+mn-ea"/>
                <a:cs typeface="+mn-cs"/>
              </a:rPr>
              <a:t>” = “How harder do I have to spank you to persuade you to rise from ashes of your sin?”</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9</a:t>
            </a:fld>
            <a:endParaRPr lang="es-GT"/>
          </a:p>
        </p:txBody>
      </p:sp>
    </p:spTree>
    <p:extLst>
      <p:ext uri="{BB962C8B-B14F-4D97-AF65-F5344CB8AC3E}">
        <p14:creationId xmlns:p14="http://schemas.microsoft.com/office/powerpoint/2010/main" val="140891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24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87758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48188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3ED571-1F28-478B-B9A7-A7BDD4F9A584}" type="datetimeFigureOut">
              <a:rPr lang="es-GT" smtClean="0"/>
              <a:t>17/07/2021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91124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3ED571-1F28-478B-B9A7-A7BDD4F9A584}" type="datetimeFigureOut">
              <a:rPr lang="es-GT" smtClean="0"/>
              <a:t>17/07/2021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48295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ED571-1F28-478B-B9A7-A7BDD4F9A584}" type="datetimeFigureOut">
              <a:rPr lang="es-GT" smtClean="0"/>
              <a:t>17/07/2021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8826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3ED571-1F28-478B-B9A7-A7BDD4F9A584}" type="datetimeFigureOut">
              <a:rPr lang="es-GT" smtClean="0"/>
              <a:t>17/07/2021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523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3ED571-1F28-478B-B9A7-A7BDD4F9A584}" type="datetimeFigureOut">
              <a:rPr lang="es-GT" smtClean="0"/>
              <a:t>17/07/2021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79387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ED571-1F28-478B-B9A7-A7BDD4F9A584}" type="datetimeFigureOut">
              <a:rPr lang="es-GT" smtClean="0"/>
              <a:t>17/07/2021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230595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17/07/2021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11586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ED571-1F28-478B-B9A7-A7BDD4F9A584}" type="datetimeFigureOut">
              <a:rPr lang="es-GT" smtClean="0"/>
              <a:t>17/07/2021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20857796-0920-4FF9-8046-7A90211FD587}" type="slidenum">
              <a:rPr lang="es-GT" smtClean="0"/>
              <a:t>‹#›</a:t>
            </a:fld>
            <a:endParaRPr lang="es-GT"/>
          </a:p>
        </p:txBody>
      </p:sp>
    </p:spTree>
    <p:extLst>
      <p:ext uri="{BB962C8B-B14F-4D97-AF65-F5344CB8AC3E}">
        <p14:creationId xmlns:p14="http://schemas.microsoft.com/office/powerpoint/2010/main" val="316107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D571-1F28-478B-B9A7-A7BDD4F9A584}" type="datetimeFigureOut">
              <a:rPr lang="es-GT" smtClean="0"/>
              <a:t>17/07/2021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7796-0920-4FF9-8046-7A90211FD587}" type="slidenum">
              <a:rPr lang="es-GT" smtClean="0"/>
              <a:t>‹#›</a:t>
            </a:fld>
            <a:endParaRPr lang="es-GT"/>
          </a:p>
        </p:txBody>
      </p:sp>
    </p:spTree>
    <p:extLst>
      <p:ext uri="{BB962C8B-B14F-4D97-AF65-F5344CB8AC3E}">
        <p14:creationId xmlns:p14="http://schemas.microsoft.com/office/powerpoint/2010/main" val="190215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7F6A1EC-4F2F-4EBA-8E17-159BD61BE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612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30CF659-2B99-487F-BDAB-012448637535}"/>
              </a:ext>
            </a:extLst>
          </p:cNvPr>
          <p:cNvGrpSpPr/>
          <p:nvPr/>
        </p:nvGrpSpPr>
        <p:grpSpPr>
          <a:xfrm>
            <a:off x="777240" y="5242560"/>
            <a:ext cx="4846320" cy="1386840"/>
            <a:chOff x="777240" y="5242560"/>
            <a:chExt cx="4846320" cy="1386840"/>
          </a:xfrm>
        </p:grpSpPr>
        <p:sp>
          <p:nvSpPr>
            <p:cNvPr id="57" name="Rectangle 56">
              <a:extLst>
                <a:ext uri="{FF2B5EF4-FFF2-40B4-BE49-F238E27FC236}">
                  <a16:creationId xmlns:a16="http://schemas.microsoft.com/office/drawing/2014/main" id="{3B594BDA-BCA5-482E-BE88-D52542099135}"/>
                </a:ext>
              </a:extLst>
            </p:cNvPr>
            <p:cNvSpPr/>
            <p:nvPr/>
          </p:nvSpPr>
          <p:spPr>
            <a:xfrm>
              <a:off x="777240" y="5242560"/>
              <a:ext cx="4587240" cy="32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862A588-A803-4EDE-B404-6409BC239A10}"/>
                </a:ext>
              </a:extLst>
            </p:cNvPr>
            <p:cNvSpPr/>
            <p:nvPr/>
          </p:nvSpPr>
          <p:spPr>
            <a:xfrm>
              <a:off x="777240" y="5486400"/>
              <a:ext cx="4099560" cy="350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07DFD7E-5AF7-4831-A0AA-6547D42AE04A}"/>
                </a:ext>
              </a:extLst>
            </p:cNvPr>
            <p:cNvSpPr/>
            <p:nvPr/>
          </p:nvSpPr>
          <p:spPr>
            <a:xfrm>
              <a:off x="792480" y="6004560"/>
              <a:ext cx="4632960"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8C71818-8AA3-434E-B423-BF5194038595}"/>
                </a:ext>
              </a:extLst>
            </p:cNvPr>
            <p:cNvSpPr/>
            <p:nvPr/>
          </p:nvSpPr>
          <p:spPr>
            <a:xfrm>
              <a:off x="792480" y="6278880"/>
              <a:ext cx="3276600" cy="350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F7BFC17-2E23-448C-BEA9-E4813E0B1F2F}"/>
                </a:ext>
              </a:extLst>
            </p:cNvPr>
            <p:cNvCxnSpPr>
              <a:cxnSpLocks/>
              <a:stCxn id="59" idx="3"/>
            </p:cNvCxnSpPr>
            <p:nvPr/>
          </p:nvCxnSpPr>
          <p:spPr>
            <a:xfrm>
              <a:off x="5425440" y="6187440"/>
              <a:ext cx="198120" cy="19812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9CF3E82D-B429-4B68-A791-89246A2B2FB1}"/>
                </a:ext>
              </a:extLst>
            </p:cNvPr>
            <p:cNvSpPr/>
            <p:nvPr/>
          </p:nvSpPr>
          <p:spPr>
            <a:xfrm>
              <a:off x="777240" y="5791200"/>
              <a:ext cx="425196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A466BE50-514C-4068-B377-6A916A45589B}"/>
              </a:ext>
            </a:extLst>
          </p:cNvPr>
          <p:cNvGrpSpPr/>
          <p:nvPr/>
        </p:nvGrpSpPr>
        <p:grpSpPr>
          <a:xfrm>
            <a:off x="2316480" y="5029200"/>
            <a:ext cx="3307080" cy="518160"/>
            <a:chOff x="2316480" y="5029200"/>
            <a:chExt cx="3307080" cy="518160"/>
          </a:xfrm>
        </p:grpSpPr>
        <p:sp>
          <p:nvSpPr>
            <p:cNvPr id="43" name="Rectangle 42">
              <a:extLst>
                <a:ext uri="{FF2B5EF4-FFF2-40B4-BE49-F238E27FC236}">
                  <a16:creationId xmlns:a16="http://schemas.microsoft.com/office/drawing/2014/main" id="{1CA4DB1F-C0B1-424D-AF28-89A3282A2923}"/>
                </a:ext>
              </a:extLst>
            </p:cNvPr>
            <p:cNvSpPr/>
            <p:nvPr/>
          </p:nvSpPr>
          <p:spPr>
            <a:xfrm>
              <a:off x="2316480" y="5029200"/>
              <a:ext cx="3139440" cy="213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31439F96-9191-4605-A97D-4049F4B3AB2E}"/>
                </a:ext>
              </a:extLst>
            </p:cNvPr>
            <p:cNvCxnSpPr/>
            <p:nvPr/>
          </p:nvCxnSpPr>
          <p:spPr>
            <a:xfrm>
              <a:off x="5455920" y="5120640"/>
              <a:ext cx="167640" cy="42672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DF5A55E-C327-4C95-8D09-E4762941CD1E}"/>
              </a:ext>
            </a:extLst>
          </p:cNvPr>
          <p:cNvGrpSpPr/>
          <p:nvPr/>
        </p:nvGrpSpPr>
        <p:grpSpPr>
          <a:xfrm>
            <a:off x="777240" y="4709160"/>
            <a:ext cx="4815840" cy="579120"/>
            <a:chOff x="777240" y="4709160"/>
            <a:chExt cx="4815840" cy="579120"/>
          </a:xfrm>
        </p:grpSpPr>
        <p:sp>
          <p:nvSpPr>
            <p:cNvPr id="38" name="Rectangle 37">
              <a:extLst>
                <a:ext uri="{FF2B5EF4-FFF2-40B4-BE49-F238E27FC236}">
                  <a16:creationId xmlns:a16="http://schemas.microsoft.com/office/drawing/2014/main" id="{7CCCA291-3B42-4EEF-AA90-4023AE103EA4}"/>
                </a:ext>
              </a:extLst>
            </p:cNvPr>
            <p:cNvSpPr/>
            <p:nvPr/>
          </p:nvSpPr>
          <p:spPr>
            <a:xfrm>
              <a:off x="1935480" y="4709160"/>
              <a:ext cx="3032760" cy="32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9DFA0BB-8245-4AD5-A443-0CF28DA63AD9}"/>
                </a:ext>
              </a:extLst>
            </p:cNvPr>
            <p:cNvSpPr/>
            <p:nvPr/>
          </p:nvSpPr>
          <p:spPr>
            <a:xfrm>
              <a:off x="777240" y="5029200"/>
              <a:ext cx="1554480" cy="259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F48AFDDB-83FD-47AF-84DD-93223C51221F}"/>
                </a:ext>
              </a:extLst>
            </p:cNvPr>
            <p:cNvCxnSpPr/>
            <p:nvPr/>
          </p:nvCxnSpPr>
          <p:spPr>
            <a:xfrm flipV="1">
              <a:off x="4968240" y="4724400"/>
              <a:ext cx="624840" cy="13716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F31EC51B-7BA7-47F8-A6E5-6E2666BEE3AA}"/>
              </a:ext>
            </a:extLst>
          </p:cNvPr>
          <p:cNvGrpSpPr/>
          <p:nvPr/>
        </p:nvGrpSpPr>
        <p:grpSpPr>
          <a:xfrm>
            <a:off x="777240" y="3890110"/>
            <a:ext cx="4829930" cy="1139090"/>
            <a:chOff x="777240" y="3890110"/>
            <a:chExt cx="4829930" cy="1139090"/>
          </a:xfrm>
        </p:grpSpPr>
        <p:sp>
          <p:nvSpPr>
            <p:cNvPr id="31" name="Rectangle 30">
              <a:extLst>
                <a:ext uri="{FF2B5EF4-FFF2-40B4-BE49-F238E27FC236}">
                  <a16:creationId xmlns:a16="http://schemas.microsoft.com/office/drawing/2014/main" id="{84C7E6E0-3BF2-40AE-B1B1-E21264D10828}"/>
                </a:ext>
              </a:extLst>
            </p:cNvPr>
            <p:cNvSpPr/>
            <p:nvPr/>
          </p:nvSpPr>
          <p:spPr>
            <a:xfrm>
              <a:off x="2926080" y="4160520"/>
              <a:ext cx="2590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0D2EB01-817B-4932-A625-B7AE8C77F5C4}"/>
                </a:ext>
              </a:extLst>
            </p:cNvPr>
            <p:cNvSpPr/>
            <p:nvPr/>
          </p:nvSpPr>
          <p:spPr>
            <a:xfrm>
              <a:off x="777240" y="4450080"/>
              <a:ext cx="461772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1A4051C-0C98-4DC6-89E2-4A359A8FF5E2}"/>
                </a:ext>
              </a:extLst>
            </p:cNvPr>
            <p:cNvSpPr/>
            <p:nvPr/>
          </p:nvSpPr>
          <p:spPr>
            <a:xfrm>
              <a:off x="777240" y="4724400"/>
              <a:ext cx="11430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D7E2D57D-1BEA-4A83-98A3-C7BB03B0C897}"/>
                </a:ext>
              </a:extLst>
            </p:cNvPr>
            <p:cNvCxnSpPr>
              <a:cxnSpLocks/>
              <a:stCxn id="31" idx="3"/>
              <a:endCxn id="5" idx="1"/>
            </p:cNvCxnSpPr>
            <p:nvPr/>
          </p:nvCxnSpPr>
          <p:spPr>
            <a:xfrm flipV="1">
              <a:off x="5516880" y="3890110"/>
              <a:ext cx="90290" cy="4228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3E7A9BF3-933E-4547-9A60-0456E9065993}"/>
              </a:ext>
            </a:extLst>
          </p:cNvPr>
          <p:cNvGrpSpPr/>
          <p:nvPr/>
        </p:nvGrpSpPr>
        <p:grpSpPr>
          <a:xfrm>
            <a:off x="746760" y="3017520"/>
            <a:ext cx="4861560" cy="1463040"/>
            <a:chOff x="746760" y="3017520"/>
            <a:chExt cx="4861560" cy="1463040"/>
          </a:xfrm>
        </p:grpSpPr>
        <p:sp>
          <p:nvSpPr>
            <p:cNvPr id="24" name="Rectangle 23">
              <a:extLst>
                <a:ext uri="{FF2B5EF4-FFF2-40B4-BE49-F238E27FC236}">
                  <a16:creationId xmlns:a16="http://schemas.microsoft.com/office/drawing/2014/main" id="{8334E532-C5EA-46CD-BBA2-BCA27EF5AA83}"/>
                </a:ext>
              </a:extLst>
            </p:cNvPr>
            <p:cNvSpPr/>
            <p:nvPr/>
          </p:nvSpPr>
          <p:spPr>
            <a:xfrm>
              <a:off x="746760" y="3383280"/>
              <a:ext cx="4099560" cy="259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69A9617-F8FA-4BD2-8A06-274B046E3E5E}"/>
                </a:ext>
              </a:extLst>
            </p:cNvPr>
            <p:cNvSpPr/>
            <p:nvPr/>
          </p:nvSpPr>
          <p:spPr>
            <a:xfrm>
              <a:off x="777240" y="3642360"/>
              <a:ext cx="469392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5F2067-D23C-4016-BA67-C048F6C20DBD}"/>
                </a:ext>
              </a:extLst>
            </p:cNvPr>
            <p:cNvSpPr/>
            <p:nvPr/>
          </p:nvSpPr>
          <p:spPr>
            <a:xfrm>
              <a:off x="762000" y="3886200"/>
              <a:ext cx="469392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AC908E7-020E-4EB9-BB90-67B261281629}"/>
                </a:ext>
              </a:extLst>
            </p:cNvPr>
            <p:cNvSpPr/>
            <p:nvPr/>
          </p:nvSpPr>
          <p:spPr>
            <a:xfrm>
              <a:off x="777240" y="4160520"/>
              <a:ext cx="2164080" cy="320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FB2C1CA6-6984-4C03-8CBB-741836E3EFA1}"/>
                </a:ext>
              </a:extLst>
            </p:cNvPr>
            <p:cNvCxnSpPr/>
            <p:nvPr/>
          </p:nvCxnSpPr>
          <p:spPr>
            <a:xfrm flipV="1">
              <a:off x="5486400" y="3017520"/>
              <a:ext cx="121920" cy="89916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990809E2-94EA-46D1-AB5E-CAC19F36BAB8}"/>
              </a:ext>
            </a:extLst>
          </p:cNvPr>
          <p:cNvGrpSpPr/>
          <p:nvPr/>
        </p:nvGrpSpPr>
        <p:grpSpPr>
          <a:xfrm>
            <a:off x="762000" y="2072640"/>
            <a:ext cx="4846320" cy="1310640"/>
            <a:chOff x="762000" y="2072640"/>
            <a:chExt cx="4846320" cy="1310640"/>
          </a:xfrm>
        </p:grpSpPr>
        <p:sp>
          <p:nvSpPr>
            <p:cNvPr id="13" name="Rectangle 12">
              <a:extLst>
                <a:ext uri="{FF2B5EF4-FFF2-40B4-BE49-F238E27FC236}">
                  <a16:creationId xmlns:a16="http://schemas.microsoft.com/office/drawing/2014/main" id="{03B1CDBC-08BC-4800-9B5D-41A4FF0D246A}"/>
                </a:ext>
              </a:extLst>
            </p:cNvPr>
            <p:cNvSpPr/>
            <p:nvPr/>
          </p:nvSpPr>
          <p:spPr>
            <a:xfrm>
              <a:off x="1569720" y="2072640"/>
              <a:ext cx="3703320" cy="2438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6FFD0A-190B-449F-955A-D9AE2A297980}"/>
                </a:ext>
              </a:extLst>
            </p:cNvPr>
            <p:cNvSpPr/>
            <p:nvPr/>
          </p:nvSpPr>
          <p:spPr>
            <a:xfrm>
              <a:off x="792480" y="2331720"/>
              <a:ext cx="4602480" cy="259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1A4BF81-45CA-4092-9BD2-4CBE2CC7071C}"/>
                </a:ext>
              </a:extLst>
            </p:cNvPr>
            <p:cNvSpPr/>
            <p:nvPr/>
          </p:nvSpPr>
          <p:spPr>
            <a:xfrm>
              <a:off x="762000" y="2590800"/>
              <a:ext cx="4602480" cy="259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62448D8-382D-4147-942A-232B403503B9}"/>
                </a:ext>
              </a:extLst>
            </p:cNvPr>
            <p:cNvSpPr/>
            <p:nvPr/>
          </p:nvSpPr>
          <p:spPr>
            <a:xfrm>
              <a:off x="777240" y="2849880"/>
              <a:ext cx="4099560" cy="2590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8E97AB1-C968-469D-A478-235A3798FD6F}"/>
                </a:ext>
              </a:extLst>
            </p:cNvPr>
            <p:cNvSpPr/>
            <p:nvPr/>
          </p:nvSpPr>
          <p:spPr>
            <a:xfrm>
              <a:off x="762000" y="3108960"/>
              <a:ext cx="4587240" cy="2743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4508611-43B8-41C9-82BE-CF47C16C0A40}"/>
                </a:ext>
              </a:extLst>
            </p:cNvPr>
            <p:cNvCxnSpPr>
              <a:stCxn id="16" idx="3"/>
            </p:cNvCxnSpPr>
            <p:nvPr/>
          </p:nvCxnSpPr>
          <p:spPr>
            <a:xfrm flipV="1">
              <a:off x="5364480" y="2209800"/>
              <a:ext cx="243840" cy="51054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95B282E-67B8-4AE3-9695-8BD331A69D92}"/>
              </a:ext>
            </a:extLst>
          </p:cNvPr>
          <p:cNvGrpSpPr/>
          <p:nvPr/>
        </p:nvGrpSpPr>
        <p:grpSpPr>
          <a:xfrm>
            <a:off x="772330" y="1239864"/>
            <a:ext cx="4820750" cy="1109955"/>
            <a:chOff x="772330" y="1239864"/>
            <a:chExt cx="4820750" cy="1109955"/>
          </a:xfrm>
        </p:grpSpPr>
        <p:sp>
          <p:nvSpPr>
            <p:cNvPr id="4" name="Rectangle 3">
              <a:extLst>
                <a:ext uri="{FF2B5EF4-FFF2-40B4-BE49-F238E27FC236}">
                  <a16:creationId xmlns:a16="http://schemas.microsoft.com/office/drawing/2014/main" id="{026A7CF6-687E-48A0-8D8C-E2F1E76941B7}"/>
                </a:ext>
              </a:extLst>
            </p:cNvPr>
            <p:cNvSpPr/>
            <p:nvPr/>
          </p:nvSpPr>
          <p:spPr>
            <a:xfrm>
              <a:off x="2650210" y="1239864"/>
              <a:ext cx="2743200" cy="263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169688-866C-4FF8-8168-17CF5ADD194A}"/>
                </a:ext>
              </a:extLst>
            </p:cNvPr>
            <p:cNvSpPr/>
            <p:nvPr/>
          </p:nvSpPr>
          <p:spPr>
            <a:xfrm>
              <a:off x="772331" y="1499166"/>
              <a:ext cx="4342109" cy="263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7F3B79-BD12-45E7-AF2D-426BF78AFB40}"/>
                </a:ext>
              </a:extLst>
            </p:cNvPr>
            <p:cNvSpPr/>
            <p:nvPr/>
          </p:nvSpPr>
          <p:spPr>
            <a:xfrm>
              <a:off x="772330" y="1762638"/>
              <a:ext cx="4714069" cy="3077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296171D-4878-4C51-B087-CA6EE193A936}"/>
                </a:ext>
              </a:extLst>
            </p:cNvPr>
            <p:cNvSpPr/>
            <p:nvPr/>
          </p:nvSpPr>
          <p:spPr>
            <a:xfrm>
              <a:off x="772331" y="2086347"/>
              <a:ext cx="762001" cy="263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5A8FD00-33AF-4181-827D-C7E3364D6CF1}"/>
                </a:ext>
              </a:extLst>
            </p:cNvPr>
            <p:cNvCxnSpPr/>
            <p:nvPr/>
          </p:nvCxnSpPr>
          <p:spPr>
            <a:xfrm flipV="1">
              <a:off x="5486400" y="1341120"/>
              <a:ext cx="106680" cy="6096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Judgment</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 y="876056"/>
            <a:ext cx="5607169" cy="5981943"/>
          </a:xfrm>
        </p:spPr>
        <p:txBody>
          <a:bodyPr>
            <a:normAutofit lnSpcReduction="10000"/>
          </a:bodyPr>
          <a:lstStyle/>
          <a:p>
            <a:pPr algn="l">
              <a:buFont typeface="Wingdings" panose="05000000000000000000" pitchFamily="2" charset="2"/>
              <a:buChar char="q"/>
            </a:pPr>
            <a:r>
              <a:rPr lang="en-US" sz="2400" dirty="0">
                <a:latin typeface="Rockwell" panose="02060603020205020403" pitchFamily="18" charset="0"/>
              </a:rPr>
              <a:t>Invasion</a:t>
            </a:r>
          </a:p>
          <a:p>
            <a:pPr lvl="1"/>
            <a:r>
              <a:rPr lang="en-US" sz="2200" b="1" dirty="0">
                <a:latin typeface="Rockwell" panose="02060603020205020403" pitchFamily="18" charset="0"/>
              </a:rPr>
              <a:t>Isa 5:26-30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26</a:t>
            </a:r>
            <a:r>
              <a:rPr lang="en-US" sz="2200" b="0" dirty="0">
                <a:solidFill>
                  <a:srgbClr val="000000"/>
                </a:solidFill>
                <a:effectLst/>
                <a:latin typeface="Rockwell" panose="02060603020205020403" pitchFamily="18" charset="0"/>
              </a:rPr>
              <a:t>He will also lift up a standard to the distant nation, and will whistle for it from the ends of the earth; and behold, it will come with speed swiftly. </a:t>
            </a:r>
            <a:r>
              <a:rPr lang="en-US" sz="2200" b="1" baseline="30000" dirty="0">
                <a:solidFill>
                  <a:srgbClr val="000000"/>
                </a:solidFill>
                <a:effectLst/>
                <a:latin typeface="Rockwell" panose="02060603020205020403" pitchFamily="18" charset="0"/>
              </a:rPr>
              <a:t>27</a:t>
            </a:r>
            <a:r>
              <a:rPr lang="en-US" sz="2200" b="0" dirty="0">
                <a:solidFill>
                  <a:srgbClr val="000000"/>
                </a:solidFill>
                <a:effectLst/>
                <a:latin typeface="Rockwell" panose="02060603020205020403" pitchFamily="18" charset="0"/>
              </a:rPr>
              <a:t>No one in it is weary or stumbles, none slumbers or sleeps; nor is the belt at its waist undone, nor its sandal strap broken. </a:t>
            </a:r>
            <a:r>
              <a:rPr lang="en-US" sz="2200" b="1" baseline="30000" dirty="0">
                <a:solidFill>
                  <a:srgbClr val="000000"/>
                </a:solidFill>
                <a:effectLst/>
                <a:latin typeface="Rockwell" panose="02060603020205020403" pitchFamily="18" charset="0"/>
              </a:rPr>
              <a:t>28</a:t>
            </a:r>
            <a:r>
              <a:rPr lang="en-US" sz="2200" b="0" dirty="0">
                <a:solidFill>
                  <a:srgbClr val="000000"/>
                </a:solidFill>
                <a:effectLst/>
                <a:latin typeface="Rockwell" panose="02060603020205020403" pitchFamily="18" charset="0"/>
              </a:rPr>
              <a:t>Its arrows are sharp and all its bows are bent; the hoofs of its horses seem like flint and its chariot wheels like a whirlwind. </a:t>
            </a:r>
            <a:r>
              <a:rPr lang="en-US" sz="2200" b="1" baseline="30000" dirty="0">
                <a:solidFill>
                  <a:srgbClr val="000000"/>
                </a:solidFill>
                <a:effectLst/>
                <a:latin typeface="Rockwell" panose="02060603020205020403" pitchFamily="18" charset="0"/>
              </a:rPr>
              <a:t>29</a:t>
            </a:r>
            <a:r>
              <a:rPr lang="en-US" sz="2200" b="0" dirty="0">
                <a:solidFill>
                  <a:srgbClr val="000000"/>
                </a:solidFill>
                <a:effectLst/>
                <a:latin typeface="Rockwell" panose="02060603020205020403" pitchFamily="18" charset="0"/>
              </a:rPr>
              <a:t>Its roaring is like a lioness, and it roars like young lions; it growls as it seizes the prey and carries it off with no one to deliver it. </a:t>
            </a:r>
            <a:r>
              <a:rPr lang="en-US" sz="2200" b="1" baseline="30000" dirty="0">
                <a:solidFill>
                  <a:srgbClr val="000000"/>
                </a:solidFill>
                <a:effectLst/>
                <a:latin typeface="Rockwell" panose="02060603020205020403" pitchFamily="18" charset="0"/>
              </a:rPr>
              <a:t>30</a:t>
            </a:r>
            <a:r>
              <a:rPr lang="en-US" sz="2200" b="0" dirty="0">
                <a:solidFill>
                  <a:srgbClr val="000000"/>
                </a:solidFill>
                <a:effectLst/>
                <a:latin typeface="Rockwell" panose="02060603020205020403" pitchFamily="18" charset="0"/>
              </a:rPr>
              <a:t>And it will growl over it in that day like the roaring of the sea. If one looks to the land, behold, there is darkness and distress; even the light is darkened by its clouds.</a:t>
            </a:r>
            <a:endParaRPr lang="en-US" sz="2200" b="1" dirty="0">
              <a:latin typeface="Rockwell" panose="02060603020205020403" pitchFamily="18" charset="0"/>
            </a:endParaRPr>
          </a:p>
          <a:p>
            <a:pPr lvl="1"/>
            <a:endParaRPr lang="en-US" sz="2000" b="1" dirty="0">
              <a:latin typeface="Rockwell" panose="02060603020205020403" pitchFamily="18" charset="0"/>
            </a:endParaRPr>
          </a:p>
        </p:txBody>
      </p:sp>
      <p:sp>
        <p:nvSpPr>
          <p:cNvPr id="5" name="TextBox 4">
            <a:extLst>
              <a:ext uri="{FF2B5EF4-FFF2-40B4-BE49-F238E27FC236}">
                <a16:creationId xmlns:a16="http://schemas.microsoft.com/office/drawing/2014/main" id="{8F95F423-F059-4EE9-B9A0-816A7DCD5C3A}"/>
              </a:ext>
            </a:extLst>
          </p:cNvPr>
          <p:cNvSpPr txBox="1"/>
          <p:nvPr/>
        </p:nvSpPr>
        <p:spPr>
          <a:xfrm>
            <a:off x="5607170" y="1073954"/>
            <a:ext cx="3399670" cy="5632311"/>
          </a:xfrm>
          <a:prstGeom prst="rect">
            <a:avLst/>
          </a:prstGeom>
          <a:noFill/>
          <a:ln w="28575">
            <a:solidFill>
              <a:schemeClr val="tx1"/>
            </a:solidFill>
          </a:ln>
        </p:spPr>
        <p:txBody>
          <a:bodyPr wrap="square">
            <a:spAutoFit/>
          </a:bodyPr>
          <a:lstStyle/>
          <a:p>
            <a:pPr marL="342900" indent="-342900">
              <a:buAutoNum type="arabicPeriod"/>
            </a:pPr>
            <a:r>
              <a:rPr lang="en-US" sz="3000" dirty="0">
                <a:latin typeface="Rockwell" panose="02060603020205020403" pitchFamily="18" charset="0"/>
              </a:rPr>
              <a:t>God’s doing</a:t>
            </a:r>
          </a:p>
          <a:p>
            <a:pPr marL="342900" indent="-342900">
              <a:buAutoNum type="arabicPeriod"/>
            </a:pPr>
            <a:endParaRPr lang="en-US" sz="2500" dirty="0">
              <a:latin typeface="Rockwell" panose="02060603020205020403" pitchFamily="18" charset="0"/>
            </a:endParaRPr>
          </a:p>
          <a:p>
            <a:pPr marL="342900" indent="-342900">
              <a:buAutoNum type="arabicPeriod"/>
            </a:pPr>
            <a:r>
              <a:rPr lang="en-US" sz="3000" dirty="0">
                <a:latin typeface="Rockwell" panose="02060603020205020403" pitchFamily="18" charset="0"/>
              </a:rPr>
              <a:t>Unimpeded</a:t>
            </a:r>
          </a:p>
          <a:p>
            <a:pPr marL="342900" indent="-342900">
              <a:buAutoNum type="arabicPeriod"/>
            </a:pPr>
            <a:endParaRPr lang="en-US" sz="2500" dirty="0">
              <a:latin typeface="Rockwell" panose="02060603020205020403" pitchFamily="18" charset="0"/>
            </a:endParaRPr>
          </a:p>
          <a:p>
            <a:pPr marL="342900" indent="-342900">
              <a:buAutoNum type="arabicPeriod"/>
            </a:pPr>
            <a:r>
              <a:rPr lang="en-US" sz="3000" dirty="0">
                <a:latin typeface="Rockwell" panose="02060603020205020403" pitchFamily="18" charset="0"/>
              </a:rPr>
              <a:t>Prepared</a:t>
            </a:r>
          </a:p>
          <a:p>
            <a:pPr marL="342900" indent="-342900">
              <a:buAutoNum type="arabicPeriod"/>
            </a:pPr>
            <a:endParaRPr lang="en-US" sz="2500" dirty="0">
              <a:latin typeface="Rockwell" panose="02060603020205020403" pitchFamily="18" charset="0"/>
            </a:endParaRPr>
          </a:p>
          <a:p>
            <a:pPr marL="342900" indent="-342900">
              <a:buAutoNum type="arabicPeriod"/>
            </a:pPr>
            <a:r>
              <a:rPr lang="en-US" sz="3000" dirty="0">
                <a:latin typeface="Rockwell" panose="02060603020205020403" pitchFamily="18" charset="0"/>
              </a:rPr>
              <a:t>In their prime</a:t>
            </a:r>
          </a:p>
          <a:p>
            <a:pPr marL="342900" indent="-342900">
              <a:buAutoNum type="arabicPeriod"/>
            </a:pPr>
            <a:endParaRPr lang="en-US" sz="2500" dirty="0">
              <a:latin typeface="Rockwell" panose="02060603020205020403" pitchFamily="18" charset="0"/>
            </a:endParaRPr>
          </a:p>
          <a:p>
            <a:pPr marL="342900" indent="-342900">
              <a:buAutoNum type="arabicPeriod"/>
            </a:pPr>
            <a:r>
              <a:rPr lang="en-US" sz="3000" dirty="0">
                <a:latin typeface="Rockwell" panose="02060603020205020403" pitchFamily="18" charset="0"/>
              </a:rPr>
              <a:t>Takes captive</a:t>
            </a:r>
          </a:p>
          <a:p>
            <a:pPr marL="342900" indent="-342900">
              <a:buAutoNum type="arabicPeriod"/>
            </a:pPr>
            <a:endParaRPr lang="en-US" sz="2500" dirty="0">
              <a:latin typeface="Rockwell" panose="02060603020205020403" pitchFamily="18" charset="0"/>
            </a:endParaRPr>
          </a:p>
          <a:p>
            <a:pPr marL="342900" indent="-342900">
              <a:buAutoNum type="arabicPeriod"/>
            </a:pPr>
            <a:r>
              <a:rPr lang="en-US" sz="3000" dirty="0">
                <a:latin typeface="Rockwell" panose="02060603020205020403" pitchFamily="18" charset="0"/>
              </a:rPr>
              <a:t>None can help</a:t>
            </a:r>
          </a:p>
          <a:p>
            <a:pPr marL="342900" indent="-342900">
              <a:buAutoNum type="arabicPeriod"/>
            </a:pPr>
            <a:endParaRPr lang="en-US" sz="2500" dirty="0">
              <a:latin typeface="Rockwell" panose="02060603020205020403" pitchFamily="18" charset="0"/>
            </a:endParaRPr>
          </a:p>
          <a:p>
            <a:pPr marL="342900" indent="-342900">
              <a:buAutoNum type="arabicPeriod"/>
            </a:pPr>
            <a:r>
              <a:rPr lang="en-US" sz="3000" dirty="0">
                <a:latin typeface="Rockwell" panose="02060603020205020403" pitchFamily="18" charset="0"/>
              </a:rPr>
              <a:t>Destruction</a:t>
            </a:r>
          </a:p>
        </p:txBody>
      </p:sp>
    </p:spTree>
    <p:extLst>
      <p:ext uri="{BB962C8B-B14F-4D97-AF65-F5344CB8AC3E}">
        <p14:creationId xmlns:p14="http://schemas.microsoft.com/office/powerpoint/2010/main" val="371387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0"/>
                                        </p:tgtEl>
                                      </p:cBhvr>
                                    </p:animEffect>
                                    <p:set>
                                      <p:cBhvr>
                                        <p:cTn id="40" dur="1" fill="hold">
                                          <p:stCondLst>
                                            <p:cond delay="499"/>
                                          </p:stCondLst>
                                        </p:cTn>
                                        <p:tgtEl>
                                          <p:spTgt spid="30"/>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7"/>
                                        </p:tgtEl>
                                      </p:cBhvr>
                                    </p:animEffect>
                                    <p:set>
                                      <p:cBhvr>
                                        <p:cTn id="51" dur="1" fill="hold">
                                          <p:stCondLst>
                                            <p:cond delay="499"/>
                                          </p:stCondLst>
                                        </p:cTn>
                                        <p:tgtEl>
                                          <p:spTgt spid="37"/>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Effect transition="in" filter="fade">
                                      <p:cBhvr>
                                        <p:cTn id="54" dur="500"/>
                                        <p:tgtEl>
                                          <p:spTgt spid="5">
                                            <p:txEl>
                                              <p:pRg st="8" end="8"/>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42"/>
                                        </p:tgtEl>
                                      </p:cBhvr>
                                    </p:animEffect>
                                    <p:set>
                                      <p:cBhvr>
                                        <p:cTn id="62" dur="1" fill="hold">
                                          <p:stCondLst>
                                            <p:cond delay="499"/>
                                          </p:stCondLst>
                                        </p:cTn>
                                        <p:tgtEl>
                                          <p:spTgt spid="42"/>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fade">
                                      <p:cBhvr>
                                        <p:cTn id="65" dur="500"/>
                                        <p:tgtEl>
                                          <p:spTgt spid="5">
                                            <p:txEl>
                                              <p:pRg st="10" end="1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46"/>
                                        </p:tgtEl>
                                      </p:cBhvr>
                                    </p:animEffect>
                                    <p:set>
                                      <p:cBhvr>
                                        <p:cTn id="73" dur="1" fill="hold">
                                          <p:stCondLst>
                                            <p:cond delay="499"/>
                                          </p:stCondLst>
                                        </p:cTn>
                                        <p:tgtEl>
                                          <p:spTgt spid="46"/>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5">
                                            <p:txEl>
                                              <p:pRg st="12" end="12"/>
                                            </p:txEl>
                                          </p:spTgt>
                                        </p:tgtEl>
                                        <p:attrNameLst>
                                          <p:attrName>style.visibility</p:attrName>
                                        </p:attrNameLst>
                                      </p:cBhvr>
                                      <p:to>
                                        <p:strVal val="visible"/>
                                      </p:to>
                                    </p:set>
                                    <p:animEffect transition="in" filter="fade">
                                      <p:cBhvr>
                                        <p:cTn id="76" dur="500"/>
                                        <p:tgtEl>
                                          <p:spTgt spid="5">
                                            <p:txEl>
                                              <p:pRg st="12" end="12"/>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e – Davin Greenwell">
            <a:extLst>
              <a:ext uri="{FF2B5EF4-FFF2-40B4-BE49-F238E27FC236}">
                <a16:creationId xmlns:a16="http://schemas.microsoft.com/office/drawing/2014/main" id="{8A57A8E4-9651-485F-8607-3464A5E843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22" t="15418" b="-1"/>
          <a:stretch/>
        </p:blipFill>
        <p:spPr bwMode="auto">
          <a:xfrm>
            <a:off x="0" y="0"/>
            <a:ext cx="9144000" cy="47396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98A532-0673-472A-B65B-BB3F30E81AF3}"/>
              </a:ext>
            </a:extLst>
          </p:cNvPr>
          <p:cNvSpPr txBox="1"/>
          <p:nvPr/>
        </p:nvSpPr>
        <p:spPr>
          <a:xfrm>
            <a:off x="0" y="4734342"/>
            <a:ext cx="9144000" cy="2123658"/>
          </a:xfrm>
          <a:prstGeom prst="rect">
            <a:avLst/>
          </a:prstGeom>
          <a:noFill/>
        </p:spPr>
        <p:txBody>
          <a:bodyPr wrap="square">
            <a:spAutoFit/>
          </a:bodyPr>
          <a:lstStyle/>
          <a:p>
            <a:pPr marL="285750" indent="-285750">
              <a:buFont typeface="Wingdings" panose="05000000000000000000" pitchFamily="2" charset="2"/>
              <a:buChar char="q"/>
            </a:pPr>
            <a:r>
              <a:rPr lang="en-US" sz="2200" b="1" i="0" dirty="0">
                <a:solidFill>
                  <a:srgbClr val="001320"/>
                </a:solidFill>
                <a:effectLst/>
                <a:latin typeface="Rockwell" panose="02060603020205020403" pitchFamily="18" charset="0"/>
              </a:rPr>
              <a:t>New Living Translation</a:t>
            </a:r>
            <a:r>
              <a:rPr lang="en-US" sz="2200" b="0" i="0" dirty="0">
                <a:solidFill>
                  <a:srgbClr val="001320"/>
                </a:solidFill>
                <a:effectLst/>
                <a:latin typeface="Rockwell" panose="02060603020205020403" pitchFamily="18" charset="0"/>
              </a:rPr>
              <a:t> – “What sorrow for you…”</a:t>
            </a:r>
          </a:p>
          <a:p>
            <a:pPr marL="285750" indent="-285750">
              <a:buFont typeface="Wingdings" panose="05000000000000000000" pitchFamily="2" charset="2"/>
              <a:buChar char="q"/>
            </a:pPr>
            <a:r>
              <a:rPr lang="en-US" sz="2200" b="1" dirty="0">
                <a:solidFill>
                  <a:srgbClr val="001320"/>
                </a:solidFill>
                <a:latin typeface="Rockwell" panose="02060603020205020403" pitchFamily="18" charset="0"/>
              </a:rPr>
              <a:t>Contemporary English Version</a:t>
            </a:r>
            <a:r>
              <a:rPr lang="en-US" sz="2200" dirty="0">
                <a:solidFill>
                  <a:srgbClr val="001320"/>
                </a:solidFill>
                <a:latin typeface="Rockwell" panose="02060603020205020403" pitchFamily="18" charset="0"/>
              </a:rPr>
              <a:t> – “</a:t>
            </a:r>
            <a:r>
              <a:rPr lang="en-US" sz="2200" b="0" i="0" dirty="0">
                <a:solidFill>
                  <a:srgbClr val="001320"/>
                </a:solidFill>
                <a:effectLst/>
                <a:latin typeface="Rockwell" panose="02060603020205020403" pitchFamily="18" charset="0"/>
              </a:rPr>
              <a:t>You are in for trouble!</a:t>
            </a:r>
            <a:r>
              <a:rPr lang="en-US" sz="2200" dirty="0">
                <a:solidFill>
                  <a:srgbClr val="001320"/>
                </a:solidFill>
                <a:latin typeface="Rockwell" panose="02060603020205020403" pitchFamily="18" charset="0"/>
              </a:rPr>
              <a:t>”</a:t>
            </a:r>
          </a:p>
          <a:p>
            <a:pPr marL="285750" indent="-285750">
              <a:buFont typeface="Wingdings" panose="05000000000000000000" pitchFamily="2" charset="2"/>
              <a:buChar char="q"/>
            </a:pPr>
            <a:r>
              <a:rPr lang="en-US" sz="2200" b="1" dirty="0">
                <a:latin typeface="Rockwell" panose="02060603020205020403" pitchFamily="18" charset="0"/>
              </a:rPr>
              <a:t>Good News Translation</a:t>
            </a:r>
            <a:r>
              <a:rPr lang="en-US" sz="2200" dirty="0">
                <a:latin typeface="Rockwell" panose="02060603020205020403" pitchFamily="18" charset="0"/>
              </a:rPr>
              <a:t> – “</a:t>
            </a:r>
            <a:r>
              <a:rPr lang="en-US" sz="2200" b="0" i="0" dirty="0">
                <a:solidFill>
                  <a:srgbClr val="001320"/>
                </a:solidFill>
                <a:effectLst/>
                <a:latin typeface="Rockwell" panose="02060603020205020403" pitchFamily="18" charset="0"/>
              </a:rPr>
              <a:t>You are doomed!</a:t>
            </a:r>
            <a:r>
              <a:rPr lang="en-US" sz="2200" dirty="0">
                <a:latin typeface="Rockwell" panose="02060603020205020403" pitchFamily="18" charset="0"/>
              </a:rPr>
              <a:t>”</a:t>
            </a:r>
          </a:p>
          <a:p>
            <a:pPr marL="285750" indent="-285750">
              <a:buFont typeface="Wingdings" panose="05000000000000000000" pitchFamily="2" charset="2"/>
              <a:buChar char="q"/>
            </a:pPr>
            <a:r>
              <a:rPr lang="en-US" sz="2200" b="1" dirty="0">
                <a:latin typeface="Rockwell" panose="02060603020205020403" pitchFamily="18" charset="0"/>
              </a:rPr>
              <a:t>Good Word Translation</a:t>
            </a:r>
            <a:r>
              <a:rPr lang="en-US" sz="2200" dirty="0">
                <a:latin typeface="Rockwell" panose="02060603020205020403" pitchFamily="18" charset="0"/>
              </a:rPr>
              <a:t> – “</a:t>
            </a:r>
            <a:r>
              <a:rPr lang="en-US" sz="2200" b="0" i="0" dirty="0">
                <a:solidFill>
                  <a:srgbClr val="001320"/>
                </a:solidFill>
                <a:effectLst/>
                <a:latin typeface="Rockwell" panose="02060603020205020403" pitchFamily="18" charset="0"/>
              </a:rPr>
              <a:t>How horrible it will be for you…</a:t>
            </a:r>
            <a:r>
              <a:rPr lang="en-US" sz="2200" dirty="0">
                <a:latin typeface="Rockwell" panose="02060603020205020403" pitchFamily="18" charset="0"/>
              </a:rPr>
              <a:t>”</a:t>
            </a:r>
          </a:p>
          <a:p>
            <a:pPr marL="285750" indent="-285750">
              <a:buFont typeface="Wingdings" panose="05000000000000000000" pitchFamily="2" charset="2"/>
              <a:buChar char="q"/>
            </a:pPr>
            <a:r>
              <a:rPr lang="en-US" sz="2200" b="1" dirty="0">
                <a:latin typeface="Rockwell" panose="02060603020205020403" pitchFamily="18" charset="0"/>
              </a:rPr>
              <a:t>International Standard Bible</a:t>
            </a:r>
            <a:r>
              <a:rPr lang="en-US" sz="2200" dirty="0">
                <a:latin typeface="Rockwell" panose="02060603020205020403" pitchFamily="18" charset="0"/>
              </a:rPr>
              <a:t> – “</a:t>
            </a:r>
            <a:r>
              <a:rPr lang="en-US" sz="2200" b="0" i="0" dirty="0">
                <a:solidFill>
                  <a:srgbClr val="001320"/>
                </a:solidFill>
                <a:effectLst/>
                <a:latin typeface="Rockwell" panose="02060603020205020403" pitchFamily="18" charset="0"/>
              </a:rPr>
              <a:t>How terrible it will be for you…</a:t>
            </a:r>
            <a:r>
              <a:rPr lang="en-US" sz="2200" dirty="0">
                <a:latin typeface="Rockwell" panose="02060603020205020403" pitchFamily="18" charset="0"/>
              </a:rPr>
              <a:t>”</a:t>
            </a:r>
          </a:p>
          <a:p>
            <a:pPr marL="285750" indent="-285750">
              <a:buFont typeface="Wingdings" panose="05000000000000000000" pitchFamily="2" charset="2"/>
              <a:buChar char="q"/>
            </a:pPr>
            <a:r>
              <a:rPr lang="en-US" sz="2200" b="1" dirty="0">
                <a:latin typeface="Rockwell" panose="02060603020205020403" pitchFamily="18" charset="0"/>
              </a:rPr>
              <a:t>NET Bible</a:t>
            </a:r>
            <a:r>
              <a:rPr lang="en-US" sz="2200" dirty="0">
                <a:latin typeface="Rockwell" panose="02060603020205020403" pitchFamily="18" charset="0"/>
              </a:rPr>
              <a:t> – “[You] </a:t>
            </a:r>
            <a:r>
              <a:rPr lang="en-US" sz="2200" b="0" i="0" dirty="0">
                <a:solidFill>
                  <a:srgbClr val="001320"/>
                </a:solidFill>
                <a:effectLst/>
                <a:latin typeface="Rockwell" panose="02060603020205020403" pitchFamily="18" charset="0"/>
              </a:rPr>
              <a:t>are as good as dead…</a:t>
            </a:r>
            <a:r>
              <a:rPr lang="en-US" sz="2200" dirty="0">
                <a:latin typeface="Rockwell" panose="02060603020205020403" pitchFamily="18" charset="0"/>
              </a:rPr>
              <a:t>”</a:t>
            </a:r>
          </a:p>
        </p:txBody>
      </p:sp>
    </p:spTree>
    <p:extLst>
      <p:ext uri="{BB962C8B-B14F-4D97-AF65-F5344CB8AC3E}">
        <p14:creationId xmlns:p14="http://schemas.microsoft.com/office/powerpoint/2010/main" val="350265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6 Woes</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06680" y="876056"/>
            <a:ext cx="4328160" cy="5875263"/>
          </a:xfrm>
          <a:ln w="28575">
            <a:solidFill>
              <a:schemeClr val="tx1"/>
            </a:solidFill>
          </a:ln>
        </p:spPr>
        <p:txBody>
          <a:bodyPr>
            <a:normAutofit/>
          </a:bodyPr>
          <a:lstStyle/>
          <a:p>
            <a:pPr marL="514350" indent="-514350">
              <a:buFont typeface="+mj-lt"/>
              <a:buAutoNum type="arabicPeriod"/>
            </a:pPr>
            <a:r>
              <a:rPr lang="en-US" sz="2400" u="sng" dirty="0">
                <a:latin typeface="Rockwell" panose="02060603020205020403" pitchFamily="18" charset="0"/>
              </a:rPr>
              <a:t>Covetousness</a:t>
            </a:r>
            <a:endParaRPr lang="es-GT" sz="2400" b="1" u="sng" dirty="0">
              <a:latin typeface="Rockwell" panose="02060603020205020403" pitchFamily="18" charset="0"/>
            </a:endParaRPr>
          </a:p>
          <a:p>
            <a:pPr lvl="1"/>
            <a:r>
              <a:rPr lang="en-US" sz="2200" b="1" dirty="0">
                <a:latin typeface="Rockwell" panose="02060603020205020403" pitchFamily="18" charset="0"/>
              </a:rPr>
              <a:t>Isa 5:8-10</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8</a:t>
            </a:r>
            <a:r>
              <a:rPr lang="en-US" sz="2200" b="0" dirty="0">
                <a:solidFill>
                  <a:srgbClr val="000000"/>
                </a:solidFill>
                <a:effectLst/>
                <a:latin typeface="Rockwell" panose="02060603020205020403" pitchFamily="18" charset="0"/>
              </a:rPr>
              <a:t>Woe to those who add house to house and join field to field, until there is no more room, so that you have to live alone in the midst of the land!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In my ears the Lord of hosts has sworn, ‘Surely many houses shall become desolate, even great and fine ones, without occupants. </a:t>
            </a:r>
            <a:r>
              <a:rPr lang="en-US" sz="2200" b="1" baseline="30000" dirty="0">
                <a:solidFill>
                  <a:srgbClr val="000000"/>
                </a:solidFill>
                <a:latin typeface="Rockwell" panose="02060603020205020403" pitchFamily="18" charset="0"/>
              </a:rPr>
              <a:t>10</a:t>
            </a:r>
            <a:r>
              <a:rPr lang="en-US" sz="2200" b="0" dirty="0">
                <a:solidFill>
                  <a:srgbClr val="000000"/>
                </a:solidFill>
                <a:effectLst/>
                <a:latin typeface="Rockwell" panose="02060603020205020403" pitchFamily="18" charset="0"/>
              </a:rPr>
              <a:t>For ten acres of vineyard will yield only one bath of wine, and a homer of seed will yield but an ephah of grain.’”</a:t>
            </a:r>
            <a:endParaRPr lang="es-GT" sz="2200" dirty="0">
              <a:latin typeface="Rockwell" panose="02060603020205020403" pitchFamily="18" charset="0"/>
            </a:endParaRPr>
          </a:p>
        </p:txBody>
      </p:sp>
      <p:pic>
        <p:nvPicPr>
          <p:cNvPr id="1028" name="Picture 4" descr="Kinsman-Redeemer ~ Part 1 ~ A Brief Introduction | Faith Bible Ministries  Blog ~ An Online Study of the Bible">
            <a:extLst>
              <a:ext uri="{FF2B5EF4-FFF2-40B4-BE49-F238E27FC236}">
                <a16:creationId xmlns:a16="http://schemas.microsoft.com/office/drawing/2014/main" id="{392357AA-A996-4925-82DF-B5243B595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760" y="844063"/>
            <a:ext cx="4509748" cy="586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3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6 Woes</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23986" y="876057"/>
            <a:ext cx="4324028" cy="5850208"/>
          </a:xfrm>
          <a:ln w="28575">
            <a:solidFill>
              <a:schemeClr val="tx1"/>
            </a:solidFill>
          </a:ln>
        </p:spPr>
        <p:txBody>
          <a:bodyPr>
            <a:noAutofit/>
          </a:bodyPr>
          <a:lstStyle/>
          <a:p>
            <a:pPr marL="514350" indent="-514350">
              <a:buFont typeface="+mj-lt"/>
              <a:buAutoNum type="arabicPeriod" startAt="2"/>
            </a:pPr>
            <a:r>
              <a:rPr lang="en-US" sz="2400" u="sng" dirty="0">
                <a:latin typeface="Rockwell" panose="02060603020205020403" pitchFamily="18" charset="0"/>
              </a:rPr>
              <a:t>Drunkenness</a:t>
            </a:r>
          </a:p>
          <a:p>
            <a:pPr lvl="1"/>
            <a:r>
              <a:rPr lang="en-US" sz="2200" b="1" dirty="0">
                <a:latin typeface="Rockwell" panose="02060603020205020403" pitchFamily="18" charset="0"/>
              </a:rPr>
              <a:t>Isa 5:11-12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Woe to those who rise early in the morning that they may pursue strong drink, who stay up late in the evening that wine may inflame them!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Their banquets are accompanied by lyre and harp, by tambourine and flute, and by wine; but they do not pay attention to the deeds of the Lord, nor do they consider the work of His hands.”</a:t>
            </a:r>
            <a:endParaRPr lang="es-GT" sz="2200" b="1" dirty="0">
              <a:latin typeface="Rockwell" panose="02060603020205020403" pitchFamily="18" charset="0"/>
            </a:endParaRPr>
          </a:p>
        </p:txBody>
      </p:sp>
      <p:pic>
        <p:nvPicPr>
          <p:cNvPr id="2050" name="Picture 2" descr="Why bars are hotspots for COVID-19 transmission">
            <a:extLst>
              <a:ext uri="{FF2B5EF4-FFF2-40B4-BE49-F238E27FC236}">
                <a16:creationId xmlns:a16="http://schemas.microsoft.com/office/drawing/2014/main" id="{84B069DE-66B5-4998-ADA9-D2E8E340A6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5" b="3974"/>
          <a:stretch/>
        </p:blipFill>
        <p:spPr bwMode="auto">
          <a:xfrm>
            <a:off x="4573142" y="876057"/>
            <a:ext cx="4570858" cy="585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8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6 Woes</a:t>
            </a:r>
            <a:endParaRPr lang="es-GT" sz="6600" b="1" u="sng" dirty="0">
              <a:latin typeface="Rockwell" panose="02060603020205020403" pitchFamily="18" charset="0"/>
            </a:endParaRPr>
          </a:p>
        </p:txBody>
      </p:sp>
      <p:pic>
        <p:nvPicPr>
          <p:cNvPr id="3074" name="Picture 2" descr="The Party&amp;#39;s Over">
            <a:extLst>
              <a:ext uri="{FF2B5EF4-FFF2-40B4-BE49-F238E27FC236}">
                <a16:creationId xmlns:a16="http://schemas.microsoft.com/office/drawing/2014/main" id="{4EC5A4AE-418A-4E2D-A62F-56048034C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889" y="876057"/>
            <a:ext cx="3549112" cy="5981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FDDE577-4AB8-4EAD-8C13-B0B968ED7102}"/>
              </a:ext>
            </a:extLst>
          </p:cNvPr>
          <p:cNvSpPr/>
          <p:nvPr/>
        </p:nvSpPr>
        <p:spPr>
          <a:xfrm>
            <a:off x="836908" y="1596325"/>
            <a:ext cx="1580828" cy="247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282C4E-EE4B-409E-AEFC-DC03748927E4}"/>
              </a:ext>
            </a:extLst>
          </p:cNvPr>
          <p:cNvSpPr/>
          <p:nvPr/>
        </p:nvSpPr>
        <p:spPr>
          <a:xfrm>
            <a:off x="1376767" y="2134597"/>
            <a:ext cx="1164956" cy="247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B448C7-A542-4D88-9613-3C676FC88B82}"/>
              </a:ext>
            </a:extLst>
          </p:cNvPr>
          <p:cNvSpPr/>
          <p:nvPr/>
        </p:nvSpPr>
        <p:spPr>
          <a:xfrm>
            <a:off x="836908" y="2414564"/>
            <a:ext cx="2324746" cy="247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7144D6-2B3D-4F04-88A2-B28789A9A5F5}"/>
              </a:ext>
            </a:extLst>
          </p:cNvPr>
          <p:cNvSpPr/>
          <p:nvPr/>
        </p:nvSpPr>
        <p:spPr>
          <a:xfrm>
            <a:off x="1376766" y="2692939"/>
            <a:ext cx="2187843" cy="247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BD451A-70FB-4D62-A910-094B7EFC48AD}"/>
              </a:ext>
            </a:extLst>
          </p:cNvPr>
          <p:cNvSpPr/>
          <p:nvPr/>
        </p:nvSpPr>
        <p:spPr>
          <a:xfrm>
            <a:off x="4076053" y="2692939"/>
            <a:ext cx="1239865" cy="247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964317-49E4-45AE-B969-D01F951ED775}"/>
              </a:ext>
            </a:extLst>
          </p:cNvPr>
          <p:cNvSpPr/>
          <p:nvPr/>
        </p:nvSpPr>
        <p:spPr>
          <a:xfrm>
            <a:off x="865321" y="2952836"/>
            <a:ext cx="2823275" cy="247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363597-0D07-4F7C-B45F-6C2B85813AAF}"/>
              </a:ext>
            </a:extLst>
          </p:cNvPr>
          <p:cNvSpPr/>
          <p:nvPr/>
        </p:nvSpPr>
        <p:spPr>
          <a:xfrm>
            <a:off x="3890074" y="3271542"/>
            <a:ext cx="1239865" cy="247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F3BC888-C5A4-4823-B61D-D18D87612FC7}"/>
              </a:ext>
            </a:extLst>
          </p:cNvPr>
          <p:cNvSpPr/>
          <p:nvPr/>
        </p:nvSpPr>
        <p:spPr>
          <a:xfrm>
            <a:off x="865320" y="4050537"/>
            <a:ext cx="4125134" cy="5382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327B9E-2950-44E0-A8B2-FA020805C7D0}"/>
              </a:ext>
            </a:extLst>
          </p:cNvPr>
          <p:cNvSpPr/>
          <p:nvPr/>
        </p:nvSpPr>
        <p:spPr>
          <a:xfrm>
            <a:off x="4231295" y="3786568"/>
            <a:ext cx="759159" cy="2319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7AA701-0A66-415B-8F97-E584340856F8}"/>
              </a:ext>
            </a:extLst>
          </p:cNvPr>
          <p:cNvSpPr/>
          <p:nvPr/>
        </p:nvSpPr>
        <p:spPr>
          <a:xfrm>
            <a:off x="883402" y="4588809"/>
            <a:ext cx="4432516" cy="8271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2699120-FD17-45FE-8F98-C7D554401BE8}"/>
              </a:ext>
            </a:extLst>
          </p:cNvPr>
          <p:cNvSpPr/>
          <p:nvPr/>
        </p:nvSpPr>
        <p:spPr>
          <a:xfrm>
            <a:off x="883402" y="5415111"/>
            <a:ext cx="4246537" cy="2513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823FFB2-024B-4D73-BDF6-75AA5144EBD5}"/>
              </a:ext>
            </a:extLst>
          </p:cNvPr>
          <p:cNvSpPr/>
          <p:nvPr/>
        </p:nvSpPr>
        <p:spPr>
          <a:xfrm>
            <a:off x="2191847" y="5700948"/>
            <a:ext cx="1884206" cy="2513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91240AD-D95C-4FBF-8ED2-D55BADA3454A}"/>
              </a:ext>
            </a:extLst>
          </p:cNvPr>
          <p:cNvSpPr/>
          <p:nvPr/>
        </p:nvSpPr>
        <p:spPr>
          <a:xfrm>
            <a:off x="2417735" y="5995338"/>
            <a:ext cx="2014779" cy="2513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876057"/>
            <a:ext cx="5318760" cy="5829544"/>
          </a:xfrm>
          <a:ln w="28575">
            <a:solidFill>
              <a:schemeClr val="tx1"/>
            </a:solidFill>
          </a:ln>
        </p:spPr>
        <p:txBody>
          <a:bodyPr>
            <a:noAutofit/>
          </a:bodyPr>
          <a:lstStyle/>
          <a:p>
            <a:pPr marL="514350" indent="-514350">
              <a:buFont typeface="+mj-lt"/>
              <a:buAutoNum type="arabicPeriod" startAt="2"/>
            </a:pPr>
            <a:r>
              <a:rPr lang="en-US" sz="2400" u="sng" dirty="0">
                <a:latin typeface="Rockwell" panose="02060603020205020403" pitchFamily="18" charset="0"/>
              </a:rPr>
              <a:t>Drunkenness</a:t>
            </a:r>
          </a:p>
          <a:p>
            <a:pPr lvl="1"/>
            <a:r>
              <a:rPr lang="en-US" sz="2000" b="1" dirty="0">
                <a:latin typeface="Rockwell" panose="02060603020205020403" pitchFamily="18" charset="0"/>
              </a:rPr>
              <a:t>Isa 5:13-17</a:t>
            </a:r>
            <a:r>
              <a:rPr lang="en-US" sz="2000" dirty="0">
                <a:latin typeface="Rockwell" panose="02060603020205020403" pitchFamily="18" charset="0"/>
              </a:rPr>
              <a:t> – “</a:t>
            </a:r>
            <a:r>
              <a:rPr lang="en-US" sz="2000" b="1" baseline="30000" dirty="0">
                <a:solidFill>
                  <a:srgbClr val="000000"/>
                </a:solidFill>
                <a:effectLst/>
                <a:latin typeface="Rockwell" panose="02060603020205020403" pitchFamily="18" charset="0"/>
              </a:rPr>
              <a:t>13</a:t>
            </a:r>
            <a:r>
              <a:rPr lang="en-US" sz="2000" b="0" dirty="0">
                <a:solidFill>
                  <a:srgbClr val="000000"/>
                </a:solidFill>
                <a:effectLst/>
                <a:latin typeface="Rockwell" panose="02060603020205020403" pitchFamily="18" charset="0"/>
              </a:rPr>
              <a:t>Therefore My people go into exile for their lack of knowledge; and their honorable men are famished, and their multitude is parched with thirst.</a:t>
            </a:r>
            <a:r>
              <a:rPr lang="en-US" sz="2000" b="1" baseline="30000" dirty="0">
                <a:solidFill>
                  <a:srgbClr val="000000"/>
                </a:solidFill>
                <a:effectLst/>
                <a:latin typeface="Rockwell" panose="02060603020205020403" pitchFamily="18" charset="0"/>
              </a:rPr>
              <a:t>14</a:t>
            </a:r>
            <a:r>
              <a:rPr lang="en-US" sz="2000" b="0" dirty="0">
                <a:solidFill>
                  <a:srgbClr val="000000"/>
                </a:solidFill>
                <a:effectLst/>
                <a:latin typeface="Rockwell" panose="02060603020205020403" pitchFamily="18" charset="0"/>
              </a:rPr>
              <a:t>Therefore </a:t>
            </a:r>
            <a:r>
              <a:rPr lang="en-US" sz="2000" b="0" dirty="0" err="1">
                <a:solidFill>
                  <a:srgbClr val="000000"/>
                </a:solidFill>
                <a:effectLst/>
                <a:latin typeface="Rockwell" panose="02060603020205020403" pitchFamily="18" charset="0"/>
              </a:rPr>
              <a:t>Sheol</a:t>
            </a:r>
            <a:r>
              <a:rPr lang="en-US" sz="2000" b="0" dirty="0">
                <a:solidFill>
                  <a:srgbClr val="000000"/>
                </a:solidFill>
                <a:effectLst/>
                <a:latin typeface="Rockwell" panose="02060603020205020403" pitchFamily="18" charset="0"/>
              </a:rPr>
              <a:t> has enlarged its throat and opened its mouth without measure; and Jerusalem’s splendor, her multitude, her din of revelry and the jubilant within her, descend into it. </a:t>
            </a:r>
            <a:r>
              <a:rPr lang="en-US" sz="2000" b="1" baseline="30000" dirty="0">
                <a:solidFill>
                  <a:srgbClr val="000000"/>
                </a:solidFill>
                <a:effectLst/>
                <a:latin typeface="Rockwell" panose="02060603020205020403" pitchFamily="18" charset="0"/>
              </a:rPr>
              <a:t>15</a:t>
            </a:r>
            <a:r>
              <a:rPr lang="en-US" sz="2000" b="0" dirty="0">
                <a:solidFill>
                  <a:srgbClr val="000000"/>
                </a:solidFill>
                <a:effectLst/>
                <a:latin typeface="Rockwell" panose="02060603020205020403" pitchFamily="18" charset="0"/>
              </a:rPr>
              <a:t>So the common man will be humbled and the man of importance abased, the eyes of the proud also will be abased. </a:t>
            </a:r>
            <a:r>
              <a:rPr lang="en-US" sz="2000" b="1" baseline="30000" dirty="0">
                <a:solidFill>
                  <a:srgbClr val="000000"/>
                </a:solidFill>
                <a:effectLst/>
                <a:latin typeface="Rockwell" panose="02060603020205020403" pitchFamily="18" charset="0"/>
              </a:rPr>
              <a:t>16</a:t>
            </a:r>
            <a:r>
              <a:rPr lang="en-US" sz="2000" b="0" dirty="0">
                <a:solidFill>
                  <a:srgbClr val="000000"/>
                </a:solidFill>
                <a:effectLst/>
                <a:latin typeface="Rockwell" panose="02060603020205020403" pitchFamily="18" charset="0"/>
              </a:rPr>
              <a:t>But the Lord of hosts will be exalted in judgment, and the holy God will show Himself holy in righteousness. </a:t>
            </a:r>
            <a:r>
              <a:rPr lang="en-US" sz="2000" b="1" baseline="30000" dirty="0">
                <a:solidFill>
                  <a:srgbClr val="000000"/>
                </a:solidFill>
                <a:effectLst/>
                <a:latin typeface="Rockwell" panose="02060603020205020403" pitchFamily="18" charset="0"/>
              </a:rPr>
              <a:t>17</a:t>
            </a:r>
            <a:r>
              <a:rPr lang="en-US" sz="2000" b="0" dirty="0">
                <a:solidFill>
                  <a:srgbClr val="000000"/>
                </a:solidFill>
                <a:effectLst/>
                <a:latin typeface="Rockwell" panose="02060603020205020403" pitchFamily="18" charset="0"/>
              </a:rPr>
              <a:t>Then the lambs will graze as in their pasture, and strangers will eat in the waste places of the wealthy.</a:t>
            </a:r>
            <a:r>
              <a:rPr lang="en-US" sz="2000" dirty="0">
                <a:latin typeface="Rockwell" panose="02060603020205020403" pitchFamily="18" charset="0"/>
              </a:rPr>
              <a:t>”</a:t>
            </a:r>
            <a:endParaRPr lang="es-GT" sz="2000" b="1" dirty="0">
              <a:latin typeface="Rockwell" panose="02060603020205020403" pitchFamily="18" charset="0"/>
            </a:endParaRPr>
          </a:p>
        </p:txBody>
      </p:sp>
    </p:spTree>
    <p:extLst>
      <p:ext uri="{BB962C8B-B14F-4D97-AF65-F5344CB8AC3E}">
        <p14:creationId xmlns:p14="http://schemas.microsoft.com/office/powerpoint/2010/main" val="396722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7" grpId="0" animBg="1"/>
      <p:bldP spid="17" grpId="1" animBg="1"/>
      <p:bldP spid="18" grpId="0" animBg="1"/>
      <p:bldP spid="18" grpId="1"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6 Woes</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52400" y="876057"/>
            <a:ext cx="4602480" cy="5860024"/>
          </a:xfrm>
          <a:ln w="28575">
            <a:solidFill>
              <a:schemeClr val="tx1"/>
            </a:solidFill>
          </a:ln>
        </p:spPr>
        <p:txBody>
          <a:bodyPr>
            <a:normAutofit lnSpcReduction="10000"/>
          </a:bodyPr>
          <a:lstStyle/>
          <a:p>
            <a:pPr marL="514350" indent="-514350">
              <a:buFont typeface="+mj-lt"/>
              <a:buAutoNum type="arabicPeriod" startAt="3"/>
            </a:pPr>
            <a:r>
              <a:rPr lang="en-US" sz="2400" u="sng" dirty="0">
                <a:latin typeface="Rockwell" panose="02060603020205020403" pitchFamily="18" charset="0"/>
              </a:rPr>
              <a:t>Defiant</a:t>
            </a:r>
          </a:p>
          <a:p>
            <a:pPr lvl="1"/>
            <a:r>
              <a:rPr lang="en-US" sz="2200" b="1" dirty="0">
                <a:latin typeface="Rockwell" panose="02060603020205020403" pitchFamily="18" charset="0"/>
              </a:rPr>
              <a:t>Isa 5:18-19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Woe to those who drag iniquity with the cords of falsehood, and sin as if with cart ropes;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Who say, “Let Him make speed, let Him hasten His work, that we may see it; and let the purpose of the Holy One of Israel draw near and come to pass, that we may know it!”</a:t>
            </a:r>
            <a:r>
              <a:rPr lang="en-US" sz="2200" dirty="0">
                <a:latin typeface="Rockwell" panose="02060603020205020403" pitchFamily="18" charset="0"/>
              </a:rPr>
              <a:t>”</a:t>
            </a:r>
          </a:p>
          <a:p>
            <a:pPr lvl="1"/>
            <a:endParaRPr lang="en-US" sz="2200" dirty="0">
              <a:latin typeface="Rockwell" panose="02060603020205020403" pitchFamily="18" charset="0"/>
            </a:endParaRPr>
          </a:p>
          <a:p>
            <a:pPr marL="514350" indent="-514350">
              <a:buFont typeface="+mj-lt"/>
              <a:buAutoNum type="arabicPeriod" startAt="4"/>
            </a:pPr>
            <a:r>
              <a:rPr lang="en-US" sz="2400" u="sng" dirty="0">
                <a:latin typeface="Rockwell" panose="02060603020205020403" pitchFamily="18" charset="0"/>
              </a:rPr>
              <a:t>Upside-down morals</a:t>
            </a:r>
          </a:p>
          <a:p>
            <a:pPr lvl="1"/>
            <a:r>
              <a:rPr lang="en-US" sz="2200" b="1" dirty="0">
                <a:latin typeface="Rockwell" panose="02060603020205020403" pitchFamily="18" charset="0"/>
              </a:rPr>
              <a:t>Isa 5:20</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20</a:t>
            </a:r>
            <a:r>
              <a:rPr lang="en-US" sz="2200" b="0" i="0" dirty="0">
                <a:solidFill>
                  <a:srgbClr val="000000"/>
                </a:solidFill>
                <a:effectLst/>
                <a:latin typeface="Rockwell" panose="02060603020205020403" pitchFamily="18" charset="0"/>
              </a:rPr>
              <a:t>Woe to those who call evil good, and good evil; who substitute darkness for light and light for darkness; who substitute bitter for sweet and sweet for bitter!</a:t>
            </a:r>
            <a:r>
              <a:rPr lang="en-US" sz="2200" dirty="0">
                <a:latin typeface="Rockwell" panose="02060603020205020403" pitchFamily="18" charset="0"/>
              </a:rPr>
              <a:t>”</a:t>
            </a:r>
          </a:p>
          <a:p>
            <a:pPr lvl="1"/>
            <a:endParaRPr lang="es-GT" sz="2200" b="1" dirty="0">
              <a:latin typeface="Rockwell" panose="02060603020205020403" pitchFamily="18" charset="0"/>
            </a:endParaRPr>
          </a:p>
        </p:txBody>
      </p:sp>
      <p:pic>
        <p:nvPicPr>
          <p:cNvPr id="4098" name="Picture 2" descr="Pin on The Beloved Donkey">
            <a:extLst>
              <a:ext uri="{FF2B5EF4-FFF2-40B4-BE49-F238E27FC236}">
                <a16:creationId xmlns:a16="http://schemas.microsoft.com/office/drawing/2014/main" id="{16528894-540D-4692-B744-76A47A73F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76057"/>
            <a:ext cx="4267200" cy="30915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three wise monkeys, Art Print | Barewalls Posters &amp;amp; Prints | bwc31348111">
            <a:extLst>
              <a:ext uri="{FF2B5EF4-FFF2-40B4-BE49-F238E27FC236}">
                <a16:creationId xmlns:a16="http://schemas.microsoft.com/office/drawing/2014/main" id="{A0B9FC00-6D18-4638-8AB8-3E9155AC1B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58" t="6072" r="7163" b="17191"/>
          <a:stretch/>
        </p:blipFill>
        <p:spPr bwMode="auto">
          <a:xfrm>
            <a:off x="4876800" y="3967565"/>
            <a:ext cx="4267200" cy="276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72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6 Woes</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06681" y="876057"/>
            <a:ext cx="4846319" cy="5860024"/>
          </a:xfrm>
          <a:ln w="28575">
            <a:solidFill>
              <a:schemeClr val="tx1"/>
            </a:solidFill>
          </a:ln>
        </p:spPr>
        <p:txBody>
          <a:bodyPr>
            <a:normAutofit/>
          </a:bodyPr>
          <a:lstStyle/>
          <a:p>
            <a:pPr marL="514350" indent="-514350">
              <a:buFont typeface="+mj-lt"/>
              <a:buAutoNum type="arabicPeriod" startAt="5"/>
            </a:pPr>
            <a:r>
              <a:rPr lang="en-US" sz="2400" u="sng" dirty="0">
                <a:latin typeface="Rockwell" panose="02060603020205020403" pitchFamily="18" charset="0"/>
              </a:rPr>
              <a:t>Arrogance</a:t>
            </a:r>
          </a:p>
          <a:p>
            <a:pPr lvl="1"/>
            <a:r>
              <a:rPr lang="en-US" sz="2200" b="1" dirty="0">
                <a:latin typeface="Rockwell" panose="02060603020205020403" pitchFamily="18" charset="0"/>
              </a:rPr>
              <a:t>Isa 5:21</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21</a:t>
            </a:r>
            <a:r>
              <a:rPr lang="en-US" sz="2200" b="0" i="0" dirty="0">
                <a:solidFill>
                  <a:srgbClr val="000000"/>
                </a:solidFill>
                <a:effectLst/>
                <a:latin typeface="Rockwell" panose="02060603020205020403" pitchFamily="18" charset="0"/>
              </a:rPr>
              <a:t>Woe to those who are wise in their own eyes and clever in their own sight!</a:t>
            </a:r>
            <a:r>
              <a:rPr lang="en-US" sz="2200" dirty="0">
                <a:latin typeface="Rockwell" panose="02060603020205020403" pitchFamily="18" charset="0"/>
              </a:rPr>
              <a:t>”</a:t>
            </a:r>
          </a:p>
          <a:p>
            <a:pPr marL="514350" indent="-514350">
              <a:buFont typeface="+mj-lt"/>
              <a:buAutoNum type="arabicPeriod" startAt="6"/>
            </a:pPr>
            <a:endParaRPr lang="es-GT" sz="2400" dirty="0">
              <a:latin typeface="Rockwell" panose="02060603020205020403" pitchFamily="18" charset="0"/>
            </a:endParaRPr>
          </a:p>
          <a:p>
            <a:pPr marL="514350" indent="-514350">
              <a:buFont typeface="+mj-lt"/>
              <a:buAutoNum type="arabicPeriod" startAt="6"/>
            </a:pPr>
            <a:endParaRPr lang="es-GT" sz="2400" dirty="0">
              <a:latin typeface="Rockwell" panose="02060603020205020403" pitchFamily="18" charset="0"/>
            </a:endParaRPr>
          </a:p>
          <a:p>
            <a:pPr marL="514350" indent="-514350">
              <a:buFont typeface="+mj-lt"/>
              <a:buAutoNum type="arabicPeriod" startAt="6"/>
            </a:pPr>
            <a:endParaRPr lang="es-GT" sz="2400" dirty="0">
              <a:latin typeface="Rockwell" panose="02060603020205020403" pitchFamily="18" charset="0"/>
            </a:endParaRPr>
          </a:p>
          <a:p>
            <a:pPr marL="514350" indent="-514350">
              <a:buFont typeface="+mj-lt"/>
              <a:buAutoNum type="arabicPeriod" startAt="6"/>
            </a:pPr>
            <a:r>
              <a:rPr lang="es-GT" sz="2400" u="sng" dirty="0">
                <a:latin typeface="Rockwell" panose="02060603020205020403" pitchFamily="18" charset="0"/>
              </a:rPr>
              <a:t>Drunken justice</a:t>
            </a:r>
          </a:p>
          <a:p>
            <a:pPr lvl="1"/>
            <a:r>
              <a:rPr lang="es-GT" sz="2200" b="1" dirty="0">
                <a:latin typeface="Rockwell" panose="02060603020205020403" pitchFamily="18" charset="0"/>
              </a:rPr>
              <a:t>Isa 5:22-23</a:t>
            </a:r>
            <a:r>
              <a:rPr lang="es-GT"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22</a:t>
            </a:r>
            <a:r>
              <a:rPr lang="en-US" sz="2200" b="0" dirty="0">
                <a:solidFill>
                  <a:srgbClr val="000000"/>
                </a:solidFill>
                <a:effectLst/>
                <a:latin typeface="Rockwell" panose="02060603020205020403" pitchFamily="18" charset="0"/>
              </a:rPr>
              <a:t>Woe to those who are heroes in drinking wine and valiant men in mixing strong drink, </a:t>
            </a:r>
            <a:r>
              <a:rPr lang="en-US" sz="2200" b="1" baseline="30000" dirty="0">
                <a:solidFill>
                  <a:srgbClr val="000000"/>
                </a:solidFill>
                <a:effectLst/>
                <a:latin typeface="Rockwell" panose="02060603020205020403" pitchFamily="18" charset="0"/>
              </a:rPr>
              <a:t>23</a:t>
            </a:r>
            <a:r>
              <a:rPr lang="en-US" sz="2200" b="0" dirty="0">
                <a:solidFill>
                  <a:srgbClr val="000000"/>
                </a:solidFill>
                <a:effectLst/>
                <a:latin typeface="Rockwell" panose="02060603020205020403" pitchFamily="18" charset="0"/>
              </a:rPr>
              <a:t>who justify the wicked for a bribe,</a:t>
            </a:r>
            <a:br>
              <a:rPr lang="en-US" sz="2200" dirty="0">
                <a:latin typeface="Rockwell" panose="02060603020205020403" pitchFamily="18" charset="0"/>
              </a:rPr>
            </a:b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take away the rights of the ones who are in the right!</a:t>
            </a:r>
            <a:r>
              <a:rPr lang="es-GT" sz="2200" dirty="0">
                <a:latin typeface="Rockwell" panose="02060603020205020403" pitchFamily="18" charset="0"/>
              </a:rPr>
              <a:t>”</a:t>
            </a:r>
            <a:endParaRPr lang="es-GT" sz="2200" b="1" dirty="0">
              <a:latin typeface="Rockwell" panose="02060603020205020403" pitchFamily="18" charset="0"/>
            </a:endParaRPr>
          </a:p>
          <a:p>
            <a:endParaRPr lang="es-GT" sz="2600" b="1" dirty="0">
              <a:latin typeface="Rockwell" panose="02060603020205020403" pitchFamily="18" charset="0"/>
            </a:endParaRPr>
          </a:p>
        </p:txBody>
      </p:sp>
      <p:pic>
        <p:nvPicPr>
          <p:cNvPr id="5" name="Picture 4">
            <a:extLst>
              <a:ext uri="{FF2B5EF4-FFF2-40B4-BE49-F238E27FC236}">
                <a16:creationId xmlns:a16="http://schemas.microsoft.com/office/drawing/2014/main" id="{3D641D48-9EF0-4502-8CF7-7F0197072F14}"/>
              </a:ext>
            </a:extLst>
          </p:cNvPr>
          <p:cNvPicPr>
            <a:picLocks noChangeAspect="1"/>
          </p:cNvPicPr>
          <p:nvPr/>
        </p:nvPicPr>
        <p:blipFill rotWithShape="1">
          <a:blip r:embed="rId3"/>
          <a:srcRect l="11778"/>
          <a:stretch/>
        </p:blipFill>
        <p:spPr>
          <a:xfrm>
            <a:off x="5067946" y="876057"/>
            <a:ext cx="4076054" cy="2811945"/>
          </a:xfrm>
          <a:prstGeom prst="rect">
            <a:avLst/>
          </a:prstGeom>
        </p:spPr>
      </p:pic>
      <p:pic>
        <p:nvPicPr>
          <p:cNvPr id="5122" name="Picture 2" descr="Premium Vector | Cartoon man and woman alcoholic.">
            <a:extLst>
              <a:ext uri="{FF2B5EF4-FFF2-40B4-BE49-F238E27FC236}">
                <a16:creationId xmlns:a16="http://schemas.microsoft.com/office/drawing/2014/main" id="{15A8F29E-5132-4750-8553-2C9841AA50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420" b="8644"/>
          <a:stretch/>
        </p:blipFill>
        <p:spPr bwMode="auto">
          <a:xfrm>
            <a:off x="5067946" y="3719996"/>
            <a:ext cx="4076054" cy="301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85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Judgment</a:t>
            </a:r>
            <a:endParaRPr lang="es-GT" sz="6600" b="1" u="sng" dirty="0">
              <a:latin typeface="Rockwell" panose="02060603020205020403" pitchFamily="18" charset="0"/>
            </a:endParaRPr>
          </a:p>
        </p:txBody>
      </p:sp>
      <p:sp>
        <p:nvSpPr>
          <p:cNvPr id="3" name="Content Placeholder 2"/>
          <p:cNvSpPr>
            <a:spLocks noGrp="1"/>
          </p:cNvSpPr>
          <p:nvPr>
            <p:ph idx="1"/>
          </p:nvPr>
        </p:nvSpPr>
        <p:spPr>
          <a:xfrm>
            <a:off x="108489" y="960895"/>
            <a:ext cx="5379719" cy="5748874"/>
          </a:xfrm>
          <a:ln w="28575">
            <a:solidFill>
              <a:schemeClr val="tx1"/>
            </a:solidFill>
          </a:ln>
        </p:spPr>
        <p:txBody>
          <a:bodyPr>
            <a:normAutofit/>
          </a:bodyPr>
          <a:lstStyle/>
          <a:p>
            <a:pPr algn="l">
              <a:buFont typeface="Wingdings" panose="05000000000000000000" pitchFamily="2" charset="2"/>
              <a:buChar char="q"/>
            </a:pPr>
            <a:r>
              <a:rPr lang="en-US" sz="2400" dirty="0">
                <a:latin typeface="Rockwell" panose="02060603020205020403" pitchFamily="18" charset="0"/>
              </a:rPr>
              <a:t>Fire</a:t>
            </a:r>
          </a:p>
          <a:p>
            <a:pPr lvl="1"/>
            <a:r>
              <a:rPr lang="en-US" sz="2200" b="1" dirty="0">
                <a:latin typeface="Rockwell" panose="02060603020205020403" pitchFamily="18" charset="0"/>
              </a:rPr>
              <a:t>Isa 5:24</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24</a:t>
            </a:r>
            <a:r>
              <a:rPr lang="en-US" sz="2200" b="0" i="0" dirty="0">
                <a:solidFill>
                  <a:srgbClr val="000000"/>
                </a:solidFill>
                <a:effectLst/>
                <a:latin typeface="Rockwell" panose="02060603020205020403" pitchFamily="18" charset="0"/>
              </a:rPr>
              <a:t>Therefore, as a tongue of fire consumes stubble and dry grass collapses into the flame, so their root will become like rot and their blossom blow away as dust; for they have rejected the law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of hosts and despised the word of the Holy One of Israel.”</a:t>
            </a:r>
          </a:p>
        </p:txBody>
      </p:sp>
      <p:pic>
        <p:nvPicPr>
          <p:cNvPr id="6146" name="Picture 2" descr="God&amp;#39;s Wrath - What Does It Mean? - Come And Reason Ministries">
            <a:extLst>
              <a:ext uri="{FF2B5EF4-FFF2-40B4-BE49-F238E27FC236}">
                <a16:creationId xmlns:a16="http://schemas.microsoft.com/office/drawing/2014/main" id="{8CBB7210-AA33-4FD1-8BC1-4D0FBA08B7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7394" y="960895"/>
            <a:ext cx="3626605" cy="252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02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600" b="1" u="sng" dirty="0">
                <a:latin typeface="Rockwell" panose="02060603020205020403" pitchFamily="18" charset="0"/>
              </a:rPr>
              <a:t>Judgment</a:t>
            </a:r>
            <a:endParaRPr lang="es-GT" sz="6600" b="1" u="sng" dirty="0">
              <a:latin typeface="Rockwell" panose="02060603020205020403" pitchFamily="18" charset="0"/>
            </a:endParaRPr>
          </a:p>
        </p:txBody>
      </p:sp>
      <p:sp>
        <p:nvSpPr>
          <p:cNvPr id="5" name="Rectangle 4">
            <a:extLst>
              <a:ext uri="{FF2B5EF4-FFF2-40B4-BE49-F238E27FC236}">
                <a16:creationId xmlns:a16="http://schemas.microsoft.com/office/drawing/2014/main" id="{B56A7667-3328-4108-878B-3629B541AD11}"/>
              </a:ext>
            </a:extLst>
          </p:cNvPr>
          <p:cNvSpPr/>
          <p:nvPr/>
        </p:nvSpPr>
        <p:spPr>
          <a:xfrm>
            <a:off x="1813560" y="5730240"/>
            <a:ext cx="2941320" cy="2895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5F4247-C809-468D-965F-F0A4826FA3EA}"/>
              </a:ext>
            </a:extLst>
          </p:cNvPr>
          <p:cNvSpPr/>
          <p:nvPr/>
        </p:nvSpPr>
        <p:spPr>
          <a:xfrm>
            <a:off x="812498" y="5961630"/>
            <a:ext cx="3759502" cy="2895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47AB26-8E99-49F7-BA46-95B8A2BCEB0B}"/>
              </a:ext>
            </a:extLst>
          </p:cNvPr>
          <p:cNvSpPr/>
          <p:nvPr/>
        </p:nvSpPr>
        <p:spPr>
          <a:xfrm>
            <a:off x="812498" y="6251190"/>
            <a:ext cx="1930702" cy="2895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8490" y="976393"/>
            <a:ext cx="4959456" cy="5749871"/>
          </a:xfrm>
          <a:ln w="28575">
            <a:solidFill>
              <a:schemeClr val="tx1"/>
            </a:solidFill>
          </a:ln>
        </p:spPr>
        <p:txBody>
          <a:bodyPr>
            <a:normAutofit fontScale="92500" lnSpcReduction="20000"/>
          </a:bodyPr>
          <a:lstStyle/>
          <a:p>
            <a:pPr algn="l">
              <a:buFont typeface="Wingdings" panose="05000000000000000000" pitchFamily="2" charset="2"/>
              <a:buChar char="q"/>
            </a:pPr>
            <a:r>
              <a:rPr lang="en-US" sz="2600" dirty="0">
                <a:latin typeface="Rockwell" panose="02060603020205020403" pitchFamily="18" charset="0"/>
              </a:rPr>
              <a:t>Fire</a:t>
            </a:r>
          </a:p>
          <a:p>
            <a:pPr lvl="1"/>
            <a:r>
              <a:rPr lang="en-US" b="1" dirty="0">
                <a:latin typeface="Rockwell" panose="02060603020205020403" pitchFamily="18" charset="0"/>
              </a:rPr>
              <a:t>Isa 5:24</a:t>
            </a:r>
            <a:r>
              <a:rPr lang="en-US" dirty="0">
                <a:latin typeface="Rockwell" panose="02060603020205020403" pitchFamily="18" charset="0"/>
              </a:rPr>
              <a:t> – “</a:t>
            </a:r>
            <a:r>
              <a:rPr lang="en-US" b="1" i="0" baseline="30000" dirty="0">
                <a:solidFill>
                  <a:srgbClr val="000000"/>
                </a:solidFill>
                <a:effectLst/>
                <a:latin typeface="Rockwell" panose="02060603020205020403" pitchFamily="18" charset="0"/>
              </a:rPr>
              <a:t>24</a:t>
            </a:r>
            <a:r>
              <a:rPr lang="en-US" b="0" i="0" dirty="0">
                <a:solidFill>
                  <a:srgbClr val="000000"/>
                </a:solidFill>
                <a:effectLst/>
                <a:latin typeface="Rockwell" panose="02060603020205020403" pitchFamily="18" charset="0"/>
              </a:rPr>
              <a:t>Therefore, as a tongue of fire consumes stubble and dry grass collapses into the flame, so their root will become like rot and their blossom blow away as dust; for they have rejected the law of the </a:t>
            </a:r>
            <a:r>
              <a:rPr lang="en-US" b="0" i="0" cap="small" dirty="0">
                <a:solidFill>
                  <a:srgbClr val="000000"/>
                </a:solidFill>
                <a:effectLst/>
                <a:latin typeface="Rockwell" panose="02060603020205020403" pitchFamily="18" charset="0"/>
              </a:rPr>
              <a:t>Lord</a:t>
            </a:r>
            <a:r>
              <a:rPr lang="en-US" b="0" i="0" dirty="0">
                <a:solidFill>
                  <a:srgbClr val="000000"/>
                </a:solidFill>
                <a:effectLst/>
                <a:latin typeface="Rockwell" panose="02060603020205020403" pitchFamily="18" charset="0"/>
              </a:rPr>
              <a:t> of hosts and despised the word of the Holy One of Israel.”</a:t>
            </a:r>
          </a:p>
          <a:p>
            <a:pPr>
              <a:buFont typeface="Wingdings" panose="05000000000000000000" pitchFamily="2" charset="2"/>
              <a:buChar char="q"/>
            </a:pPr>
            <a:r>
              <a:rPr lang="en-US" sz="2600" b="0" i="0" dirty="0">
                <a:solidFill>
                  <a:srgbClr val="000000"/>
                </a:solidFill>
                <a:effectLst/>
                <a:latin typeface="Rockwell" panose="02060603020205020403" pitchFamily="18" charset="0"/>
              </a:rPr>
              <a:t>Earthquake</a:t>
            </a:r>
          </a:p>
          <a:p>
            <a:pPr lvl="1"/>
            <a:r>
              <a:rPr lang="en-US" b="1" dirty="0">
                <a:latin typeface="Rockwell" panose="02060603020205020403" pitchFamily="18" charset="0"/>
              </a:rPr>
              <a:t>Isa 5:25</a:t>
            </a:r>
            <a:r>
              <a:rPr lang="en-US" dirty="0">
                <a:latin typeface="Rockwell" panose="02060603020205020403" pitchFamily="18" charset="0"/>
              </a:rPr>
              <a:t> – “</a:t>
            </a:r>
            <a:r>
              <a:rPr lang="en-US" b="1" i="0" baseline="30000" dirty="0">
                <a:solidFill>
                  <a:srgbClr val="000000"/>
                </a:solidFill>
                <a:effectLst/>
                <a:latin typeface="Rockwell" panose="02060603020205020403" pitchFamily="18" charset="0"/>
              </a:rPr>
              <a:t>25</a:t>
            </a:r>
            <a:r>
              <a:rPr lang="en-US" b="0" i="0" dirty="0">
                <a:solidFill>
                  <a:srgbClr val="000000"/>
                </a:solidFill>
                <a:effectLst/>
                <a:latin typeface="Rockwell" panose="02060603020205020403" pitchFamily="18" charset="0"/>
              </a:rPr>
              <a:t>On this account the anger of the Lord has burned against His people, and He has stretched out His hand against them and struck them down. And the mountains quaked, and their corpses lay like refuse in the middle of the streets. For all this His anger is not spent, but His hand is still stretched out.”</a:t>
            </a:r>
            <a:endParaRPr lang="en-US" b="1" dirty="0">
              <a:latin typeface="Rockwell" panose="02060603020205020403" pitchFamily="18" charset="0"/>
            </a:endParaRPr>
          </a:p>
        </p:txBody>
      </p:sp>
      <p:pic>
        <p:nvPicPr>
          <p:cNvPr id="6146" name="Picture 2" descr="God&amp;#39;s Wrath - What Does It Mean? - Come And Reason Ministries">
            <a:extLst>
              <a:ext uri="{FF2B5EF4-FFF2-40B4-BE49-F238E27FC236}">
                <a16:creationId xmlns:a16="http://schemas.microsoft.com/office/drawing/2014/main" id="{8CBB7210-AA33-4FD1-8BC1-4D0FBA08B7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6434" y="976393"/>
            <a:ext cx="3967566" cy="21807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705EF9-133F-4DD4-A746-A557C7E54392}"/>
              </a:ext>
            </a:extLst>
          </p:cNvPr>
          <p:cNvSpPr txBox="1"/>
          <p:nvPr/>
        </p:nvSpPr>
        <p:spPr>
          <a:xfrm>
            <a:off x="5067946" y="3157185"/>
            <a:ext cx="4072179" cy="3785652"/>
          </a:xfrm>
          <a:prstGeom prst="rect">
            <a:avLst/>
          </a:prstGeom>
          <a:noFill/>
        </p:spPr>
        <p:txBody>
          <a:bodyPr wrap="square">
            <a:spAutoFit/>
          </a:bodyPr>
          <a:lstStyle/>
          <a:p>
            <a:r>
              <a:rPr lang="en-US" sz="1930" b="0" dirty="0">
                <a:solidFill>
                  <a:srgbClr val="2D2D2D"/>
                </a:solidFill>
                <a:effectLst/>
                <a:latin typeface="Rockwell" panose="02060603020205020403" pitchFamily="18" charset="0"/>
              </a:rPr>
              <a:t>“a great earthquake shook the ground, and a rent was made in the temple, and the bright rays of the sun shone through it; and fell upon the King’s face; insomuch that the leprosy seized upon him immediately. And before the city, at a place called Eroge, half the mountain broke off from the rest on the west” – Josephus, “Antiquities of the Jews, Book IX 10:4</a:t>
            </a:r>
            <a:endParaRPr lang="en-US" sz="1930" dirty="0">
              <a:latin typeface="Rockwell" panose="02060603020205020403" pitchFamily="18" charset="0"/>
            </a:endParaRPr>
          </a:p>
        </p:txBody>
      </p:sp>
    </p:spTree>
    <p:extLst>
      <p:ext uri="{BB962C8B-B14F-4D97-AF65-F5344CB8AC3E}">
        <p14:creationId xmlns:p14="http://schemas.microsoft.com/office/powerpoint/2010/main" val="142884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21899</TotalTime>
  <Words>5329</Words>
  <Application>Microsoft Office PowerPoint</Application>
  <PresentationFormat>On-screen Show (4:3)</PresentationFormat>
  <Paragraphs>123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Wingdings</vt:lpstr>
      <vt:lpstr>Office Theme</vt:lpstr>
      <vt:lpstr>PowerPoint Presentation</vt:lpstr>
      <vt:lpstr>PowerPoint Presentation</vt:lpstr>
      <vt:lpstr>6 Woes</vt:lpstr>
      <vt:lpstr>6 Woes</vt:lpstr>
      <vt:lpstr>6 Woes</vt:lpstr>
      <vt:lpstr>6 Woes</vt:lpstr>
      <vt:lpstr>6 Woes</vt:lpstr>
      <vt:lpstr>Judgment</vt:lpstr>
      <vt:lpstr>Judgment</vt:lpstr>
      <vt:lpstr>Judgment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386</cp:revision>
  <dcterms:created xsi:type="dcterms:W3CDTF">2020-04-05T21:20:11Z</dcterms:created>
  <dcterms:modified xsi:type="dcterms:W3CDTF">2021-07-18T00:26:44Z</dcterms:modified>
</cp:coreProperties>
</file>