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6" r:id="rId3"/>
    <p:sldId id="258" r:id="rId4"/>
    <p:sldId id="259" r:id="rId5"/>
    <p:sldId id="263" r:id="rId6"/>
    <p:sldId id="264" r:id="rId7"/>
    <p:sldId id="260" r:id="rId8"/>
    <p:sldId id="261" r:id="rId9"/>
    <p:sldId id="262"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90" d="100"/>
          <a:sy n="90" d="100"/>
        </p:scale>
        <p:origin x="1314" y="61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07554B3-D319-4AE1-8115-2AC7937B6DFB}" type="datetimeFigureOut">
              <a:rPr lang="en-US" smtClean="0"/>
              <a:t>7/17/2021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8E8BAC-58CE-4645-9A20-67993F8F58A0}" type="slidenum">
              <a:rPr lang="en-US" smtClean="0"/>
              <a:t>‹#›</a:t>
            </a:fld>
            <a:endParaRPr lang="en-US"/>
          </a:p>
        </p:txBody>
      </p:sp>
    </p:spTree>
    <p:extLst>
      <p:ext uri="{BB962C8B-B14F-4D97-AF65-F5344CB8AC3E}">
        <p14:creationId xmlns:p14="http://schemas.microsoft.com/office/powerpoint/2010/main" val="33870283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7554B3-D319-4AE1-8115-2AC7937B6DFB}" type="datetimeFigureOut">
              <a:rPr lang="en-US" smtClean="0"/>
              <a:t>7/17/2021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8E8BAC-58CE-4645-9A20-67993F8F58A0}" type="slidenum">
              <a:rPr lang="en-US" smtClean="0"/>
              <a:t>‹#›</a:t>
            </a:fld>
            <a:endParaRPr lang="en-US"/>
          </a:p>
        </p:txBody>
      </p:sp>
    </p:spTree>
    <p:extLst>
      <p:ext uri="{BB962C8B-B14F-4D97-AF65-F5344CB8AC3E}">
        <p14:creationId xmlns:p14="http://schemas.microsoft.com/office/powerpoint/2010/main" val="38663283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7554B3-D319-4AE1-8115-2AC7937B6DFB}" type="datetimeFigureOut">
              <a:rPr lang="en-US" smtClean="0"/>
              <a:t>7/17/2021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8E8BAC-58CE-4645-9A20-67993F8F58A0}" type="slidenum">
              <a:rPr lang="en-US" smtClean="0"/>
              <a:t>‹#›</a:t>
            </a:fld>
            <a:endParaRPr lang="en-US"/>
          </a:p>
        </p:txBody>
      </p:sp>
    </p:spTree>
    <p:extLst>
      <p:ext uri="{BB962C8B-B14F-4D97-AF65-F5344CB8AC3E}">
        <p14:creationId xmlns:p14="http://schemas.microsoft.com/office/powerpoint/2010/main" val="2918975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7554B3-D319-4AE1-8115-2AC7937B6DFB}" type="datetimeFigureOut">
              <a:rPr lang="en-US" smtClean="0"/>
              <a:t>7/17/2021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8E8BAC-58CE-4645-9A20-67993F8F58A0}" type="slidenum">
              <a:rPr lang="en-US" smtClean="0"/>
              <a:t>‹#›</a:t>
            </a:fld>
            <a:endParaRPr lang="en-US"/>
          </a:p>
        </p:txBody>
      </p:sp>
    </p:spTree>
    <p:extLst>
      <p:ext uri="{BB962C8B-B14F-4D97-AF65-F5344CB8AC3E}">
        <p14:creationId xmlns:p14="http://schemas.microsoft.com/office/powerpoint/2010/main" val="2922491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07554B3-D319-4AE1-8115-2AC7937B6DFB}" type="datetimeFigureOut">
              <a:rPr lang="en-US" smtClean="0"/>
              <a:t>7/17/2021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8E8BAC-58CE-4645-9A20-67993F8F58A0}" type="slidenum">
              <a:rPr lang="en-US" smtClean="0"/>
              <a:t>‹#›</a:t>
            </a:fld>
            <a:endParaRPr lang="en-US"/>
          </a:p>
        </p:txBody>
      </p:sp>
    </p:spTree>
    <p:extLst>
      <p:ext uri="{BB962C8B-B14F-4D97-AF65-F5344CB8AC3E}">
        <p14:creationId xmlns:p14="http://schemas.microsoft.com/office/powerpoint/2010/main" val="34634044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07554B3-D319-4AE1-8115-2AC7937B6DFB}" type="datetimeFigureOut">
              <a:rPr lang="en-US" smtClean="0"/>
              <a:t>7/17/2021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8E8BAC-58CE-4645-9A20-67993F8F58A0}" type="slidenum">
              <a:rPr lang="en-US" smtClean="0"/>
              <a:t>‹#›</a:t>
            </a:fld>
            <a:endParaRPr lang="en-US"/>
          </a:p>
        </p:txBody>
      </p:sp>
    </p:spTree>
    <p:extLst>
      <p:ext uri="{BB962C8B-B14F-4D97-AF65-F5344CB8AC3E}">
        <p14:creationId xmlns:p14="http://schemas.microsoft.com/office/powerpoint/2010/main" val="4712109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554B3-D319-4AE1-8115-2AC7937B6DFB}" type="datetimeFigureOut">
              <a:rPr lang="en-US" smtClean="0"/>
              <a:t>7/17/2021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D8E8BAC-58CE-4645-9A20-67993F8F58A0}" type="slidenum">
              <a:rPr lang="en-US" smtClean="0"/>
              <a:t>‹#›</a:t>
            </a:fld>
            <a:endParaRPr lang="en-US"/>
          </a:p>
        </p:txBody>
      </p:sp>
    </p:spTree>
    <p:extLst>
      <p:ext uri="{BB962C8B-B14F-4D97-AF65-F5344CB8AC3E}">
        <p14:creationId xmlns:p14="http://schemas.microsoft.com/office/powerpoint/2010/main" val="17763844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07554B3-D319-4AE1-8115-2AC7937B6DFB}" type="datetimeFigureOut">
              <a:rPr lang="en-US" smtClean="0"/>
              <a:t>7/17/2021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D8E8BAC-58CE-4645-9A20-67993F8F58A0}" type="slidenum">
              <a:rPr lang="en-US" smtClean="0"/>
              <a:t>‹#›</a:t>
            </a:fld>
            <a:endParaRPr lang="en-US"/>
          </a:p>
        </p:txBody>
      </p:sp>
    </p:spTree>
    <p:extLst>
      <p:ext uri="{BB962C8B-B14F-4D97-AF65-F5344CB8AC3E}">
        <p14:creationId xmlns:p14="http://schemas.microsoft.com/office/powerpoint/2010/main" val="31499127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7554B3-D319-4AE1-8115-2AC7937B6DFB}" type="datetimeFigureOut">
              <a:rPr lang="en-US" smtClean="0"/>
              <a:t>7/17/2021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D8E8BAC-58CE-4645-9A20-67993F8F58A0}" type="slidenum">
              <a:rPr lang="en-US" smtClean="0"/>
              <a:t>‹#›</a:t>
            </a:fld>
            <a:endParaRPr lang="en-US"/>
          </a:p>
        </p:txBody>
      </p:sp>
    </p:spTree>
    <p:extLst>
      <p:ext uri="{BB962C8B-B14F-4D97-AF65-F5344CB8AC3E}">
        <p14:creationId xmlns:p14="http://schemas.microsoft.com/office/powerpoint/2010/main" val="1655157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07554B3-D319-4AE1-8115-2AC7937B6DFB}" type="datetimeFigureOut">
              <a:rPr lang="en-US" smtClean="0"/>
              <a:t>7/17/2021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8E8BAC-58CE-4645-9A20-67993F8F58A0}" type="slidenum">
              <a:rPr lang="en-US" smtClean="0"/>
              <a:t>‹#›</a:t>
            </a:fld>
            <a:endParaRPr lang="en-US"/>
          </a:p>
        </p:txBody>
      </p:sp>
    </p:spTree>
    <p:extLst>
      <p:ext uri="{BB962C8B-B14F-4D97-AF65-F5344CB8AC3E}">
        <p14:creationId xmlns:p14="http://schemas.microsoft.com/office/powerpoint/2010/main" val="3747707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07554B3-D319-4AE1-8115-2AC7937B6DFB}" type="datetimeFigureOut">
              <a:rPr lang="en-US" smtClean="0"/>
              <a:t>7/17/2021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8E8BAC-58CE-4645-9A20-67993F8F58A0}" type="slidenum">
              <a:rPr lang="en-US" smtClean="0"/>
              <a:t>‹#›</a:t>
            </a:fld>
            <a:endParaRPr lang="en-US"/>
          </a:p>
        </p:txBody>
      </p:sp>
    </p:spTree>
    <p:extLst>
      <p:ext uri="{BB962C8B-B14F-4D97-AF65-F5344CB8AC3E}">
        <p14:creationId xmlns:p14="http://schemas.microsoft.com/office/powerpoint/2010/main" val="10911080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7554B3-D319-4AE1-8115-2AC7937B6DFB}" type="datetimeFigureOut">
              <a:rPr lang="en-US" smtClean="0"/>
              <a:t>7/17/2021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8E8BAC-58CE-4645-9A20-67993F8F58A0}" type="slidenum">
              <a:rPr lang="en-US" smtClean="0"/>
              <a:t>‹#›</a:t>
            </a:fld>
            <a:endParaRPr lang="en-US"/>
          </a:p>
        </p:txBody>
      </p:sp>
    </p:spTree>
    <p:extLst>
      <p:ext uri="{BB962C8B-B14F-4D97-AF65-F5344CB8AC3E}">
        <p14:creationId xmlns:p14="http://schemas.microsoft.com/office/powerpoint/2010/main" val="40193510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6804462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The Kingdom of God - Calvary Presbyterian Church">
            <a:extLst>
              <a:ext uri="{FF2B5EF4-FFF2-40B4-BE49-F238E27FC236}">
                <a16:creationId xmlns:a16="http://schemas.microsoft.com/office/drawing/2014/main" id="{8ACDF5A8-93B7-4D3B-9697-672E2FD08AB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9719537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50B7F-5FDE-4AF0-B23C-7E6191487438}"/>
              </a:ext>
            </a:extLst>
          </p:cNvPr>
          <p:cNvSpPr>
            <a:spLocks noGrp="1"/>
          </p:cNvSpPr>
          <p:nvPr>
            <p:ph type="title"/>
          </p:nvPr>
        </p:nvSpPr>
        <p:spPr>
          <a:xfrm>
            <a:off x="0" y="0"/>
            <a:ext cx="9144000" cy="989901"/>
          </a:xfrm>
        </p:spPr>
        <p:txBody>
          <a:bodyPr>
            <a:noAutofit/>
          </a:bodyPr>
          <a:lstStyle/>
          <a:p>
            <a:pPr algn="ctr"/>
            <a:r>
              <a:rPr lang="en-US" sz="5800" b="1" u="sng" dirty="0">
                <a:latin typeface="Rockwell" panose="02060603020205020403" pitchFamily="18" charset="0"/>
              </a:rPr>
              <a:t>The Kingdom of Heaven</a:t>
            </a:r>
          </a:p>
        </p:txBody>
      </p:sp>
      <p:sp>
        <p:nvSpPr>
          <p:cNvPr id="3" name="Content Placeholder 2">
            <a:extLst>
              <a:ext uri="{FF2B5EF4-FFF2-40B4-BE49-F238E27FC236}">
                <a16:creationId xmlns:a16="http://schemas.microsoft.com/office/drawing/2014/main" id="{1F805B9E-BCBB-4E99-92A6-EF7A9F237241}"/>
              </a:ext>
            </a:extLst>
          </p:cNvPr>
          <p:cNvSpPr>
            <a:spLocks noGrp="1"/>
          </p:cNvSpPr>
          <p:nvPr>
            <p:ph idx="1"/>
          </p:nvPr>
        </p:nvSpPr>
        <p:spPr>
          <a:xfrm>
            <a:off x="0" y="1020282"/>
            <a:ext cx="9144000" cy="5837718"/>
          </a:xfrm>
        </p:spPr>
        <p:txBody>
          <a:bodyPr>
            <a:normAutofit/>
          </a:bodyPr>
          <a:lstStyle/>
          <a:p>
            <a:pPr>
              <a:buFont typeface="Wingdings" panose="05000000000000000000" pitchFamily="2" charset="2"/>
              <a:buChar char="q"/>
            </a:pPr>
            <a:r>
              <a:rPr lang="en-US" sz="2200" b="1" dirty="0">
                <a:effectLst/>
                <a:latin typeface="Rockwell" panose="02060603020205020403" pitchFamily="18" charset="0"/>
                <a:ea typeface="Times New Roman" panose="02020603050405020304" pitchFamily="18" charset="0"/>
              </a:rPr>
              <a:t>Matt 3:2</a:t>
            </a:r>
            <a:r>
              <a:rPr lang="en-US" sz="2200" dirty="0">
                <a:effectLst/>
                <a:latin typeface="Rockwell" panose="02060603020205020403" pitchFamily="18" charset="0"/>
                <a:ea typeface="Times New Roman" panose="02020603050405020304" pitchFamily="18" charset="0"/>
              </a:rPr>
              <a:t> – “</a:t>
            </a:r>
            <a:r>
              <a:rPr lang="en-US" sz="2200" dirty="0">
                <a:solidFill>
                  <a:srgbClr val="000000"/>
                </a:solidFill>
                <a:effectLst/>
                <a:latin typeface="Rockwell" panose="02060603020205020403" pitchFamily="18" charset="0"/>
                <a:ea typeface="Times New Roman" panose="02020603050405020304" pitchFamily="18" charset="0"/>
              </a:rPr>
              <a:t>Repent, for the </a:t>
            </a:r>
            <a:r>
              <a:rPr lang="en-US" sz="2200" u="sng" dirty="0">
                <a:solidFill>
                  <a:srgbClr val="000000"/>
                </a:solidFill>
                <a:effectLst/>
                <a:latin typeface="Rockwell" panose="02060603020205020403" pitchFamily="18" charset="0"/>
                <a:ea typeface="Times New Roman" panose="02020603050405020304" pitchFamily="18" charset="0"/>
              </a:rPr>
              <a:t>kingdom of heaven</a:t>
            </a:r>
            <a:r>
              <a:rPr lang="en-US" sz="2200" dirty="0">
                <a:solidFill>
                  <a:srgbClr val="000000"/>
                </a:solidFill>
                <a:effectLst/>
                <a:latin typeface="Rockwell" panose="02060603020205020403" pitchFamily="18" charset="0"/>
                <a:ea typeface="Times New Roman" panose="02020603050405020304" pitchFamily="18" charset="0"/>
              </a:rPr>
              <a:t> is at hand.</a:t>
            </a:r>
            <a:r>
              <a:rPr lang="en-US" sz="2200" dirty="0">
                <a:effectLst/>
                <a:latin typeface="Rockwell" panose="02060603020205020403" pitchFamily="18" charset="0"/>
                <a:ea typeface="Times New Roman" panose="02020603050405020304" pitchFamily="18" charset="0"/>
              </a:rPr>
              <a:t>”</a:t>
            </a:r>
          </a:p>
          <a:p>
            <a:pPr>
              <a:buFont typeface="Wingdings" panose="05000000000000000000" pitchFamily="2" charset="2"/>
              <a:buChar char="q"/>
            </a:pPr>
            <a:r>
              <a:rPr lang="en-US" sz="2200" b="1" dirty="0">
                <a:effectLst/>
                <a:latin typeface="Rockwell" panose="02060603020205020403" pitchFamily="18" charset="0"/>
                <a:ea typeface="Times New Roman" panose="02020603050405020304" pitchFamily="18" charset="0"/>
              </a:rPr>
              <a:t>Luke 4:43</a:t>
            </a:r>
            <a:r>
              <a:rPr lang="en-US" sz="2200" dirty="0">
                <a:effectLst/>
                <a:latin typeface="Rockwell" panose="02060603020205020403" pitchFamily="18" charset="0"/>
                <a:ea typeface="Times New Roman" panose="02020603050405020304" pitchFamily="18" charset="0"/>
              </a:rPr>
              <a:t> – “</a:t>
            </a:r>
            <a:r>
              <a:rPr lang="en-US" sz="2200" dirty="0">
                <a:solidFill>
                  <a:srgbClr val="000000"/>
                </a:solidFill>
                <a:effectLst/>
                <a:latin typeface="Rockwell" panose="02060603020205020403" pitchFamily="18" charset="0"/>
                <a:ea typeface="Times New Roman" panose="02020603050405020304" pitchFamily="18" charset="0"/>
              </a:rPr>
              <a:t>I must preach the </a:t>
            </a:r>
            <a:r>
              <a:rPr lang="en-US" sz="2200" u="sng" dirty="0">
                <a:solidFill>
                  <a:srgbClr val="000000"/>
                </a:solidFill>
                <a:effectLst/>
                <a:latin typeface="Rockwell" panose="02060603020205020403" pitchFamily="18" charset="0"/>
                <a:ea typeface="Times New Roman" panose="02020603050405020304" pitchFamily="18" charset="0"/>
              </a:rPr>
              <a:t>kingdom of God</a:t>
            </a:r>
            <a:r>
              <a:rPr lang="en-US" sz="2200" dirty="0">
                <a:solidFill>
                  <a:srgbClr val="000000"/>
                </a:solidFill>
                <a:effectLst/>
                <a:latin typeface="Rockwell" panose="02060603020205020403" pitchFamily="18" charset="0"/>
                <a:ea typeface="Times New Roman" panose="02020603050405020304" pitchFamily="18" charset="0"/>
              </a:rPr>
              <a:t> to the other cities also, for I was sent for this purpose.</a:t>
            </a:r>
            <a:r>
              <a:rPr lang="en-US" sz="2200" dirty="0">
                <a:effectLst/>
                <a:latin typeface="Rockwell" panose="02060603020205020403" pitchFamily="18" charset="0"/>
                <a:ea typeface="Times New Roman" panose="02020603050405020304" pitchFamily="18" charset="0"/>
              </a:rPr>
              <a:t>”</a:t>
            </a:r>
          </a:p>
          <a:p>
            <a:pPr>
              <a:buFont typeface="Wingdings" panose="05000000000000000000" pitchFamily="2" charset="2"/>
              <a:buChar char="q"/>
            </a:pPr>
            <a:r>
              <a:rPr lang="en-US" sz="2200" b="1" dirty="0">
                <a:effectLst/>
                <a:latin typeface="Rockwell" panose="02060603020205020403" pitchFamily="18" charset="0"/>
                <a:ea typeface="Times New Roman" panose="02020603050405020304" pitchFamily="18" charset="0"/>
              </a:rPr>
              <a:t>Matt 10:7</a:t>
            </a:r>
            <a:r>
              <a:rPr lang="en-US" sz="2200" dirty="0">
                <a:effectLst/>
                <a:latin typeface="Rockwell" panose="02060603020205020403" pitchFamily="18" charset="0"/>
                <a:ea typeface="Times New Roman" panose="02020603050405020304" pitchFamily="18" charset="0"/>
              </a:rPr>
              <a:t> – “</a:t>
            </a:r>
            <a:r>
              <a:rPr lang="en-US" sz="2200" dirty="0">
                <a:solidFill>
                  <a:srgbClr val="000000"/>
                </a:solidFill>
                <a:effectLst/>
                <a:latin typeface="Rockwell" panose="02060603020205020403" pitchFamily="18" charset="0"/>
                <a:ea typeface="Times New Roman" panose="02020603050405020304" pitchFamily="18" charset="0"/>
              </a:rPr>
              <a:t>And as you go, preach, saying, ‘</a:t>
            </a:r>
            <a:r>
              <a:rPr lang="en-US" sz="2200" dirty="0">
                <a:effectLst/>
                <a:latin typeface="Rockwell" panose="02060603020205020403" pitchFamily="18" charset="0"/>
              </a:rPr>
              <a:t>The </a:t>
            </a:r>
            <a:r>
              <a:rPr lang="en-US" sz="2200" u="sng" dirty="0">
                <a:effectLst/>
                <a:latin typeface="Rockwell" panose="02060603020205020403" pitchFamily="18" charset="0"/>
              </a:rPr>
              <a:t>kingdom of heaven</a:t>
            </a:r>
            <a:r>
              <a:rPr lang="en-US" sz="2200" dirty="0">
                <a:effectLst/>
                <a:latin typeface="Rockwell" panose="02060603020205020403" pitchFamily="18" charset="0"/>
              </a:rPr>
              <a:t> is at hand.’</a:t>
            </a:r>
            <a:r>
              <a:rPr lang="en-US" sz="2200" dirty="0">
                <a:effectLst/>
                <a:latin typeface="Rockwell" panose="02060603020205020403" pitchFamily="18" charset="0"/>
                <a:ea typeface="Times New Roman" panose="02020603050405020304" pitchFamily="18" charset="0"/>
              </a:rPr>
              <a:t>”</a:t>
            </a:r>
          </a:p>
          <a:p>
            <a:pPr>
              <a:buFont typeface="Wingdings" panose="05000000000000000000" pitchFamily="2" charset="2"/>
              <a:buChar char="q"/>
            </a:pPr>
            <a:r>
              <a:rPr lang="en-US" sz="2200" b="1" dirty="0">
                <a:effectLst/>
                <a:latin typeface="Rockwell" panose="02060603020205020403" pitchFamily="18" charset="0"/>
                <a:ea typeface="Times New Roman" panose="02020603050405020304" pitchFamily="18" charset="0"/>
              </a:rPr>
              <a:t>Luke 9:2</a:t>
            </a:r>
            <a:r>
              <a:rPr lang="en-US" sz="2200" dirty="0">
                <a:effectLst/>
                <a:latin typeface="Rockwell" panose="02060603020205020403" pitchFamily="18" charset="0"/>
                <a:ea typeface="Times New Roman" panose="02020603050405020304" pitchFamily="18" charset="0"/>
              </a:rPr>
              <a:t> – “</a:t>
            </a:r>
            <a:r>
              <a:rPr lang="en-US" sz="2200" dirty="0">
                <a:solidFill>
                  <a:srgbClr val="000000"/>
                </a:solidFill>
                <a:effectLst/>
                <a:latin typeface="Rockwell" panose="02060603020205020403" pitchFamily="18" charset="0"/>
                <a:ea typeface="Times New Roman" panose="02020603050405020304" pitchFamily="18" charset="0"/>
              </a:rPr>
              <a:t>And He sent them out to </a:t>
            </a:r>
            <a:r>
              <a:rPr lang="en-US" sz="2200" dirty="0">
                <a:effectLst/>
                <a:latin typeface="Rockwell" panose="02060603020205020403" pitchFamily="18" charset="0"/>
              </a:rPr>
              <a:t>proclaim the </a:t>
            </a:r>
            <a:r>
              <a:rPr lang="en-US" sz="2200" u="sng" dirty="0">
                <a:effectLst/>
                <a:latin typeface="Rockwell" panose="02060603020205020403" pitchFamily="18" charset="0"/>
              </a:rPr>
              <a:t>kingdom of God</a:t>
            </a:r>
            <a:r>
              <a:rPr lang="en-US" sz="2200" dirty="0">
                <a:effectLst/>
                <a:latin typeface="Rockwell" panose="02060603020205020403" pitchFamily="18" charset="0"/>
              </a:rPr>
              <a:t> and to perform healing.</a:t>
            </a:r>
            <a:r>
              <a:rPr lang="en-US" sz="2200" dirty="0">
                <a:effectLst/>
                <a:latin typeface="Rockwell" panose="02060603020205020403" pitchFamily="18" charset="0"/>
                <a:ea typeface="Times New Roman" panose="02020603050405020304" pitchFamily="18" charset="0"/>
              </a:rPr>
              <a:t>”</a:t>
            </a:r>
            <a:endParaRPr lang="en-US" sz="2200" dirty="0">
              <a:latin typeface="Rockwell" panose="02060603020205020403" pitchFamily="18" charset="0"/>
              <a:ea typeface="Times New Roman" panose="02020603050405020304" pitchFamily="18" charset="0"/>
            </a:endParaRPr>
          </a:p>
          <a:p>
            <a:pPr>
              <a:buFont typeface="Wingdings" panose="05000000000000000000" pitchFamily="2" charset="2"/>
              <a:buChar char="q"/>
            </a:pPr>
            <a:r>
              <a:rPr lang="en-US" sz="2200" b="1" dirty="0">
                <a:effectLst/>
                <a:latin typeface="Rockwell" panose="02060603020205020403" pitchFamily="18" charset="0"/>
                <a:ea typeface="Times New Roman" panose="02020603050405020304" pitchFamily="18" charset="0"/>
              </a:rPr>
              <a:t>Luke 10:9</a:t>
            </a:r>
            <a:r>
              <a:rPr lang="en-US" sz="2200" dirty="0">
                <a:effectLst/>
                <a:latin typeface="Rockwell" panose="02060603020205020403" pitchFamily="18" charset="0"/>
                <a:ea typeface="Times New Roman" panose="02020603050405020304" pitchFamily="18" charset="0"/>
              </a:rPr>
              <a:t> – “</a:t>
            </a:r>
            <a:r>
              <a:rPr lang="en-US" sz="2200" dirty="0">
                <a:solidFill>
                  <a:srgbClr val="000000"/>
                </a:solidFill>
                <a:effectLst/>
                <a:latin typeface="Rockwell" panose="02060603020205020403" pitchFamily="18" charset="0"/>
                <a:ea typeface="Times New Roman" panose="02020603050405020304" pitchFamily="18" charset="0"/>
              </a:rPr>
              <a:t>heal those in it who are sick, and say to them, ‘</a:t>
            </a:r>
            <a:r>
              <a:rPr lang="en-US" sz="2200" dirty="0">
                <a:effectLst/>
                <a:latin typeface="Rockwell" panose="02060603020205020403" pitchFamily="18" charset="0"/>
              </a:rPr>
              <a:t>The </a:t>
            </a:r>
            <a:r>
              <a:rPr lang="en-US" sz="2200" u="sng" dirty="0">
                <a:effectLst/>
                <a:latin typeface="Rockwell" panose="02060603020205020403" pitchFamily="18" charset="0"/>
              </a:rPr>
              <a:t>kingdom of God</a:t>
            </a:r>
            <a:r>
              <a:rPr lang="en-US" sz="2200" dirty="0">
                <a:effectLst/>
                <a:latin typeface="Rockwell" panose="02060603020205020403" pitchFamily="18" charset="0"/>
              </a:rPr>
              <a:t> has come near to you.’</a:t>
            </a:r>
            <a:r>
              <a:rPr lang="en-US" sz="2200" dirty="0">
                <a:effectLst/>
                <a:latin typeface="Rockwell" panose="02060603020205020403" pitchFamily="18" charset="0"/>
                <a:ea typeface="Times New Roman" panose="02020603050405020304" pitchFamily="18" charset="0"/>
              </a:rPr>
              <a:t>”</a:t>
            </a:r>
          </a:p>
          <a:p>
            <a:pPr>
              <a:buFont typeface="Wingdings" panose="05000000000000000000" pitchFamily="2" charset="2"/>
              <a:buChar char="q"/>
            </a:pPr>
            <a:r>
              <a:rPr lang="en-US" sz="2200" b="1" dirty="0">
                <a:effectLst/>
                <a:latin typeface="Rockwell" panose="02060603020205020403" pitchFamily="18" charset="0"/>
                <a:ea typeface="Times New Roman" panose="02020603050405020304" pitchFamily="18" charset="0"/>
              </a:rPr>
              <a:t>Luke 9:60</a:t>
            </a:r>
            <a:r>
              <a:rPr lang="en-US" sz="2200" dirty="0">
                <a:effectLst/>
                <a:latin typeface="Rockwell" panose="02060603020205020403" pitchFamily="18" charset="0"/>
                <a:ea typeface="Times New Roman" panose="02020603050405020304" pitchFamily="18" charset="0"/>
              </a:rPr>
              <a:t> – “</a:t>
            </a:r>
            <a:r>
              <a:rPr lang="en-US" sz="2200" dirty="0">
                <a:solidFill>
                  <a:srgbClr val="000000"/>
                </a:solidFill>
                <a:effectLst/>
                <a:latin typeface="Rockwell" panose="02060603020205020403" pitchFamily="18" charset="0"/>
                <a:ea typeface="Times New Roman" panose="02020603050405020304" pitchFamily="18" charset="0"/>
              </a:rPr>
              <a:t>Allow the dead to bury their own dead; but as for you, go and </a:t>
            </a:r>
            <a:r>
              <a:rPr lang="en-US" sz="2200" dirty="0">
                <a:effectLst/>
                <a:latin typeface="Rockwell" panose="02060603020205020403" pitchFamily="18" charset="0"/>
              </a:rPr>
              <a:t>proclaim everywhere the </a:t>
            </a:r>
            <a:r>
              <a:rPr lang="en-US" sz="2200" u="sng" dirty="0">
                <a:effectLst/>
                <a:latin typeface="Rockwell" panose="02060603020205020403" pitchFamily="18" charset="0"/>
              </a:rPr>
              <a:t>kingdom of God</a:t>
            </a:r>
            <a:r>
              <a:rPr lang="en-US" sz="2200" dirty="0">
                <a:effectLst/>
                <a:latin typeface="Rockwell" panose="02060603020205020403" pitchFamily="18" charset="0"/>
              </a:rPr>
              <a:t>.</a:t>
            </a:r>
            <a:r>
              <a:rPr lang="en-US" sz="2200" dirty="0">
                <a:effectLst/>
                <a:latin typeface="Rockwell" panose="02060603020205020403" pitchFamily="18" charset="0"/>
                <a:ea typeface="Times New Roman" panose="02020603050405020304" pitchFamily="18" charset="0"/>
              </a:rPr>
              <a:t>”</a:t>
            </a:r>
          </a:p>
          <a:p>
            <a:pPr>
              <a:buFont typeface="Wingdings" panose="05000000000000000000" pitchFamily="2" charset="2"/>
              <a:buChar char="q"/>
            </a:pPr>
            <a:r>
              <a:rPr lang="en-US" sz="2200" b="1" dirty="0">
                <a:effectLst/>
                <a:latin typeface="Rockwell" panose="02060603020205020403" pitchFamily="18" charset="0"/>
                <a:ea typeface="Times New Roman" panose="02020603050405020304" pitchFamily="18" charset="0"/>
              </a:rPr>
              <a:t>Matt 24:14</a:t>
            </a:r>
            <a:r>
              <a:rPr lang="en-US" sz="2200" dirty="0">
                <a:effectLst/>
                <a:latin typeface="Rockwell" panose="02060603020205020403" pitchFamily="18" charset="0"/>
                <a:ea typeface="Times New Roman" panose="02020603050405020304" pitchFamily="18" charset="0"/>
              </a:rPr>
              <a:t> – “</a:t>
            </a:r>
            <a:r>
              <a:rPr lang="en-US" sz="2200" dirty="0">
                <a:solidFill>
                  <a:srgbClr val="000000"/>
                </a:solidFill>
                <a:effectLst/>
                <a:latin typeface="Rockwell" panose="02060603020205020403" pitchFamily="18" charset="0"/>
                <a:ea typeface="Times New Roman" panose="02020603050405020304" pitchFamily="18" charset="0"/>
              </a:rPr>
              <a:t>This </a:t>
            </a:r>
            <a:r>
              <a:rPr lang="en-US" sz="2200" u="sng" dirty="0">
                <a:effectLst/>
                <a:latin typeface="Rockwell" panose="02060603020205020403" pitchFamily="18" charset="0"/>
                <a:ea typeface="Times New Roman" panose="02020603050405020304" pitchFamily="18" charset="0"/>
              </a:rPr>
              <a:t>gospel of the kingdom</a:t>
            </a:r>
            <a:r>
              <a:rPr lang="en-US" sz="2200" dirty="0">
                <a:effectLst/>
                <a:latin typeface="Rockwell" panose="02060603020205020403" pitchFamily="18" charset="0"/>
                <a:ea typeface="Times New Roman" panose="02020603050405020304" pitchFamily="18" charset="0"/>
              </a:rPr>
              <a:t> shall be preached in the whole world as a testimony to all the nations, and then the end will come.”</a:t>
            </a:r>
            <a:endParaRPr lang="en-US" sz="2200" dirty="0">
              <a:latin typeface="Rockwell" panose="02060603020205020403" pitchFamily="18" charset="0"/>
              <a:ea typeface="Times New Roman" panose="02020603050405020304" pitchFamily="18" charset="0"/>
            </a:endParaRPr>
          </a:p>
          <a:p>
            <a:pPr>
              <a:buFont typeface="Wingdings" panose="05000000000000000000" pitchFamily="2" charset="2"/>
              <a:buChar char="q"/>
            </a:pPr>
            <a:r>
              <a:rPr lang="en-US" sz="2200" b="1" dirty="0">
                <a:effectLst/>
                <a:latin typeface="Rockwell" panose="02060603020205020403" pitchFamily="18" charset="0"/>
                <a:ea typeface="Times New Roman" panose="02020603050405020304" pitchFamily="18" charset="0"/>
              </a:rPr>
              <a:t>Col 1:13</a:t>
            </a:r>
            <a:r>
              <a:rPr lang="en-US" sz="2200" dirty="0">
                <a:effectLst/>
                <a:latin typeface="Rockwell" panose="02060603020205020403" pitchFamily="18" charset="0"/>
                <a:ea typeface="Times New Roman" panose="02020603050405020304" pitchFamily="18" charset="0"/>
              </a:rPr>
              <a:t> – “</a:t>
            </a:r>
            <a:r>
              <a:rPr lang="en-US" sz="2200" dirty="0">
                <a:solidFill>
                  <a:srgbClr val="000000"/>
                </a:solidFill>
                <a:effectLst/>
                <a:latin typeface="Rockwell" panose="02060603020205020403" pitchFamily="18" charset="0"/>
                <a:ea typeface="Times New Roman" panose="02020603050405020304" pitchFamily="18" charset="0"/>
              </a:rPr>
              <a:t>For He rescued us from the domain of darkness, and transferred us to the </a:t>
            </a:r>
            <a:r>
              <a:rPr lang="en-US" sz="2200" u="sng" dirty="0">
                <a:solidFill>
                  <a:srgbClr val="000000"/>
                </a:solidFill>
                <a:effectLst/>
                <a:latin typeface="Rockwell" panose="02060603020205020403" pitchFamily="18" charset="0"/>
                <a:ea typeface="Times New Roman" panose="02020603050405020304" pitchFamily="18" charset="0"/>
              </a:rPr>
              <a:t>kingdom of His beloved Son</a:t>
            </a:r>
            <a:r>
              <a:rPr lang="en-US" sz="2200" dirty="0">
                <a:effectLst/>
                <a:latin typeface="Rockwell" panose="02060603020205020403" pitchFamily="18" charset="0"/>
              </a:rPr>
              <a:t>”</a:t>
            </a:r>
            <a:endParaRPr lang="en-US" sz="2200" dirty="0">
              <a:effectLst/>
              <a:latin typeface="Rockwell" panose="02060603020205020403" pitchFamily="18" charset="0"/>
              <a:ea typeface="Times New Roman" panose="02020603050405020304" pitchFamily="18" charset="0"/>
            </a:endParaRPr>
          </a:p>
        </p:txBody>
      </p:sp>
    </p:spTree>
    <p:extLst>
      <p:ext uri="{BB962C8B-B14F-4D97-AF65-F5344CB8AC3E}">
        <p14:creationId xmlns:p14="http://schemas.microsoft.com/office/powerpoint/2010/main" val="98034806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50B7F-5FDE-4AF0-B23C-7E6191487438}"/>
              </a:ext>
            </a:extLst>
          </p:cNvPr>
          <p:cNvSpPr>
            <a:spLocks noGrp="1"/>
          </p:cNvSpPr>
          <p:nvPr>
            <p:ph type="title"/>
          </p:nvPr>
        </p:nvSpPr>
        <p:spPr>
          <a:xfrm>
            <a:off x="0" y="0"/>
            <a:ext cx="9144000" cy="989901"/>
          </a:xfrm>
        </p:spPr>
        <p:txBody>
          <a:bodyPr>
            <a:noAutofit/>
          </a:bodyPr>
          <a:lstStyle/>
          <a:p>
            <a:pPr algn="ctr"/>
            <a:r>
              <a:rPr lang="en-US" sz="5600" b="1" u="sng" dirty="0">
                <a:latin typeface="Rockwell" panose="02060603020205020403" pitchFamily="18" charset="0"/>
              </a:rPr>
              <a:t>Kingdom Characteristics</a:t>
            </a:r>
          </a:p>
        </p:txBody>
      </p:sp>
      <p:sp>
        <p:nvSpPr>
          <p:cNvPr id="3" name="Content Placeholder 2">
            <a:extLst>
              <a:ext uri="{FF2B5EF4-FFF2-40B4-BE49-F238E27FC236}">
                <a16:creationId xmlns:a16="http://schemas.microsoft.com/office/drawing/2014/main" id="{1F805B9E-BCBB-4E99-92A6-EF7A9F237241}"/>
              </a:ext>
            </a:extLst>
          </p:cNvPr>
          <p:cNvSpPr>
            <a:spLocks noGrp="1"/>
          </p:cNvSpPr>
          <p:nvPr>
            <p:ph idx="1"/>
          </p:nvPr>
        </p:nvSpPr>
        <p:spPr>
          <a:xfrm>
            <a:off x="0" y="1020282"/>
            <a:ext cx="9144000" cy="5837718"/>
          </a:xfrm>
        </p:spPr>
        <p:txBody>
          <a:bodyPr>
            <a:normAutofit/>
          </a:bodyPr>
          <a:lstStyle/>
          <a:p>
            <a:pPr>
              <a:buFont typeface="Wingdings" panose="05000000000000000000" pitchFamily="2" charset="2"/>
              <a:buChar char="q"/>
            </a:pPr>
            <a:r>
              <a:rPr lang="en-US" sz="3200" dirty="0">
                <a:latin typeface="Rockwell" panose="02060603020205020403" pitchFamily="18" charset="0"/>
                <a:ea typeface="Times New Roman" panose="02020603050405020304" pitchFamily="18" charset="0"/>
              </a:rPr>
              <a:t> A King</a:t>
            </a:r>
          </a:p>
          <a:p>
            <a:pPr lvl="1"/>
            <a:r>
              <a:rPr lang="en-US" sz="1800" b="1" dirty="0">
                <a:effectLst/>
                <a:latin typeface="Rockwell" panose="02060603020205020403" pitchFamily="18" charset="0"/>
                <a:ea typeface="Times New Roman" panose="02020603050405020304" pitchFamily="18" charset="0"/>
              </a:rPr>
              <a:t>John 18:36</a:t>
            </a:r>
            <a:r>
              <a:rPr lang="en-US" sz="1800" dirty="0">
                <a:effectLst/>
                <a:latin typeface="Rockwell" panose="02060603020205020403" pitchFamily="18" charset="0"/>
                <a:ea typeface="Times New Roman" panose="02020603050405020304" pitchFamily="18" charset="0"/>
              </a:rPr>
              <a:t> – “</a:t>
            </a:r>
            <a:r>
              <a:rPr lang="en-US" sz="1800" u="sng" dirty="0">
                <a:solidFill>
                  <a:srgbClr val="000000"/>
                </a:solidFill>
                <a:effectLst/>
                <a:latin typeface="Rockwell" panose="02060603020205020403" pitchFamily="18" charset="0"/>
                <a:ea typeface="Times New Roman" panose="02020603050405020304" pitchFamily="18" charset="0"/>
              </a:rPr>
              <a:t>My kingdom</a:t>
            </a:r>
            <a:r>
              <a:rPr lang="en-US" sz="1800" dirty="0">
                <a:solidFill>
                  <a:srgbClr val="000000"/>
                </a:solidFill>
                <a:effectLst/>
                <a:latin typeface="Rockwell" panose="02060603020205020403" pitchFamily="18" charset="0"/>
                <a:ea typeface="Times New Roman" panose="02020603050405020304" pitchFamily="18" charset="0"/>
              </a:rPr>
              <a:t> is not of this world. If </a:t>
            </a:r>
            <a:r>
              <a:rPr lang="en-US" sz="1800" u="sng" dirty="0">
                <a:solidFill>
                  <a:srgbClr val="000000"/>
                </a:solidFill>
                <a:effectLst/>
                <a:latin typeface="Rockwell" panose="02060603020205020403" pitchFamily="18" charset="0"/>
                <a:ea typeface="Times New Roman" panose="02020603050405020304" pitchFamily="18" charset="0"/>
              </a:rPr>
              <a:t>My kingdom</a:t>
            </a:r>
            <a:r>
              <a:rPr lang="en-US" sz="1800" dirty="0">
                <a:solidFill>
                  <a:srgbClr val="000000"/>
                </a:solidFill>
                <a:effectLst/>
                <a:latin typeface="Rockwell" panose="02060603020205020403" pitchFamily="18" charset="0"/>
                <a:ea typeface="Times New Roman" panose="02020603050405020304" pitchFamily="18" charset="0"/>
              </a:rPr>
              <a:t> were of this world, then My servants would be fighting so that I would not be handed over to the Jews; but as it is, </a:t>
            </a:r>
            <a:r>
              <a:rPr lang="en-US" sz="1800" u="sng" dirty="0">
                <a:solidFill>
                  <a:srgbClr val="000000"/>
                </a:solidFill>
                <a:effectLst/>
                <a:latin typeface="Rockwell" panose="02060603020205020403" pitchFamily="18" charset="0"/>
                <a:ea typeface="Times New Roman" panose="02020603050405020304" pitchFamily="18" charset="0"/>
              </a:rPr>
              <a:t>My kingdom</a:t>
            </a:r>
            <a:r>
              <a:rPr lang="en-US" sz="1800" dirty="0">
                <a:solidFill>
                  <a:srgbClr val="000000"/>
                </a:solidFill>
                <a:effectLst/>
                <a:latin typeface="Rockwell" panose="02060603020205020403" pitchFamily="18" charset="0"/>
                <a:ea typeface="Times New Roman" panose="02020603050405020304" pitchFamily="18" charset="0"/>
              </a:rPr>
              <a:t> is not of this realm.</a:t>
            </a:r>
            <a:r>
              <a:rPr lang="en-US" sz="1800" dirty="0">
                <a:effectLst/>
                <a:latin typeface="Rockwell" panose="02060603020205020403" pitchFamily="18" charset="0"/>
                <a:ea typeface="Times New Roman" panose="02020603050405020304" pitchFamily="18" charset="0"/>
              </a:rPr>
              <a:t>”</a:t>
            </a:r>
            <a:endParaRPr lang="en-US" sz="1800" dirty="0">
              <a:latin typeface="Rockwell" panose="02060603020205020403" pitchFamily="18" charset="0"/>
              <a:ea typeface="Times New Roman" panose="02020603050405020304" pitchFamily="18" charset="0"/>
            </a:endParaRPr>
          </a:p>
        </p:txBody>
      </p:sp>
    </p:spTree>
    <p:extLst>
      <p:ext uri="{BB962C8B-B14F-4D97-AF65-F5344CB8AC3E}">
        <p14:creationId xmlns:p14="http://schemas.microsoft.com/office/powerpoint/2010/main" val="63104955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50B7F-5FDE-4AF0-B23C-7E6191487438}"/>
              </a:ext>
            </a:extLst>
          </p:cNvPr>
          <p:cNvSpPr>
            <a:spLocks noGrp="1"/>
          </p:cNvSpPr>
          <p:nvPr>
            <p:ph type="title"/>
          </p:nvPr>
        </p:nvSpPr>
        <p:spPr>
          <a:xfrm>
            <a:off x="0" y="0"/>
            <a:ext cx="9144000" cy="989901"/>
          </a:xfrm>
        </p:spPr>
        <p:txBody>
          <a:bodyPr>
            <a:noAutofit/>
          </a:bodyPr>
          <a:lstStyle/>
          <a:p>
            <a:pPr algn="ctr"/>
            <a:r>
              <a:rPr lang="en-US" sz="5600" b="1" u="sng" dirty="0">
                <a:latin typeface="Rockwell" panose="02060603020205020403" pitchFamily="18" charset="0"/>
              </a:rPr>
              <a:t>Kingdom Characteristics</a:t>
            </a:r>
          </a:p>
        </p:txBody>
      </p:sp>
      <p:sp>
        <p:nvSpPr>
          <p:cNvPr id="3" name="Content Placeholder 2">
            <a:extLst>
              <a:ext uri="{FF2B5EF4-FFF2-40B4-BE49-F238E27FC236}">
                <a16:creationId xmlns:a16="http://schemas.microsoft.com/office/drawing/2014/main" id="{1F805B9E-BCBB-4E99-92A6-EF7A9F237241}"/>
              </a:ext>
            </a:extLst>
          </p:cNvPr>
          <p:cNvSpPr>
            <a:spLocks noGrp="1"/>
          </p:cNvSpPr>
          <p:nvPr>
            <p:ph idx="1"/>
          </p:nvPr>
        </p:nvSpPr>
        <p:spPr>
          <a:xfrm>
            <a:off x="0" y="1020282"/>
            <a:ext cx="9144000" cy="5837718"/>
          </a:xfrm>
        </p:spPr>
        <p:txBody>
          <a:bodyPr>
            <a:normAutofit/>
          </a:bodyPr>
          <a:lstStyle/>
          <a:p>
            <a:pPr>
              <a:buFont typeface="Wingdings" panose="05000000000000000000" pitchFamily="2" charset="2"/>
              <a:buChar char="q"/>
            </a:pPr>
            <a:r>
              <a:rPr lang="en-US" sz="3200" dirty="0">
                <a:latin typeface="Rockwell" panose="02060603020205020403" pitchFamily="18" charset="0"/>
                <a:ea typeface="Times New Roman" panose="02020603050405020304" pitchFamily="18" charset="0"/>
              </a:rPr>
              <a:t> A King</a:t>
            </a:r>
          </a:p>
          <a:p>
            <a:pPr>
              <a:lnSpc>
                <a:spcPct val="100000"/>
              </a:lnSpc>
              <a:buFont typeface="Wingdings" panose="05000000000000000000" pitchFamily="2" charset="2"/>
              <a:buChar char="q"/>
            </a:pPr>
            <a:r>
              <a:rPr lang="en-US" sz="3200" dirty="0">
                <a:effectLst/>
                <a:latin typeface="Rockwell" panose="02060603020205020403" pitchFamily="18" charset="0"/>
                <a:ea typeface="Times New Roman" panose="02020603050405020304" pitchFamily="18" charset="0"/>
              </a:rPr>
              <a:t>Subjects</a:t>
            </a:r>
          </a:p>
          <a:p>
            <a:pPr lvl="1">
              <a:lnSpc>
                <a:spcPct val="100000"/>
              </a:lnSpc>
            </a:pPr>
            <a:r>
              <a:rPr lang="en-US" sz="1800" b="1" dirty="0">
                <a:effectLst/>
                <a:latin typeface="Rockwell" panose="02060603020205020403" pitchFamily="18" charset="0"/>
                <a:ea typeface="Times New Roman" panose="02020603050405020304" pitchFamily="18" charset="0"/>
              </a:rPr>
              <a:t>Matt 21:43</a:t>
            </a:r>
            <a:r>
              <a:rPr lang="en-US" sz="1800" dirty="0">
                <a:effectLst/>
                <a:latin typeface="Rockwell" panose="02060603020205020403" pitchFamily="18" charset="0"/>
                <a:ea typeface="Times New Roman" panose="02020603050405020304" pitchFamily="18" charset="0"/>
              </a:rPr>
              <a:t> – “</a:t>
            </a:r>
            <a:r>
              <a:rPr lang="en-US" sz="1800" dirty="0">
                <a:solidFill>
                  <a:srgbClr val="000000"/>
                </a:solidFill>
                <a:effectLst/>
                <a:latin typeface="Rockwell" panose="02060603020205020403" pitchFamily="18" charset="0"/>
                <a:ea typeface="Times New Roman" panose="02020603050405020304" pitchFamily="18" charset="0"/>
              </a:rPr>
              <a:t>Therefore I say to you, the kingdom of God will be taken away from you and given to </a:t>
            </a:r>
            <a:r>
              <a:rPr lang="en-US" sz="1800" u="sng" dirty="0">
                <a:solidFill>
                  <a:srgbClr val="000000"/>
                </a:solidFill>
                <a:effectLst/>
                <a:latin typeface="Rockwell" panose="02060603020205020403" pitchFamily="18" charset="0"/>
                <a:ea typeface="Times New Roman" panose="02020603050405020304" pitchFamily="18" charset="0"/>
              </a:rPr>
              <a:t>a people, producing the fruit of it</a:t>
            </a:r>
            <a:r>
              <a:rPr lang="en-US" sz="1800" dirty="0">
                <a:solidFill>
                  <a:srgbClr val="000000"/>
                </a:solidFill>
                <a:effectLst/>
                <a:latin typeface="Rockwell" panose="02060603020205020403" pitchFamily="18" charset="0"/>
                <a:ea typeface="Times New Roman" panose="02020603050405020304" pitchFamily="18" charset="0"/>
              </a:rPr>
              <a:t>.</a:t>
            </a:r>
            <a:r>
              <a:rPr lang="en-US" sz="1800" dirty="0">
                <a:effectLst/>
                <a:latin typeface="Rockwell" panose="02060603020205020403" pitchFamily="18" charset="0"/>
              </a:rPr>
              <a:t>”</a:t>
            </a:r>
            <a:endParaRPr lang="en-US" sz="1800" dirty="0">
              <a:latin typeface="Rockwell" panose="02060603020205020403" pitchFamily="18" charset="0"/>
            </a:endParaRPr>
          </a:p>
          <a:p>
            <a:pPr lvl="1">
              <a:lnSpc>
                <a:spcPct val="100000"/>
              </a:lnSpc>
            </a:pPr>
            <a:r>
              <a:rPr lang="en-US" sz="1800" b="1" dirty="0">
                <a:effectLst/>
                <a:latin typeface="Rockwell" panose="02060603020205020403" pitchFamily="18" charset="0"/>
                <a:ea typeface="Times New Roman" panose="02020603050405020304" pitchFamily="18" charset="0"/>
              </a:rPr>
              <a:t>Gal 3:28-29</a:t>
            </a:r>
            <a:r>
              <a:rPr lang="en-US" sz="1800" dirty="0">
                <a:effectLst/>
                <a:latin typeface="Rockwell" panose="02060603020205020403" pitchFamily="18" charset="0"/>
                <a:ea typeface="Times New Roman" panose="02020603050405020304" pitchFamily="18" charset="0"/>
              </a:rPr>
              <a:t> – “</a:t>
            </a:r>
            <a:r>
              <a:rPr lang="en-US" sz="1800" dirty="0">
                <a:solidFill>
                  <a:srgbClr val="000000"/>
                </a:solidFill>
                <a:effectLst/>
                <a:latin typeface="Rockwell" panose="02060603020205020403" pitchFamily="18" charset="0"/>
                <a:ea typeface="Times New Roman" panose="02020603050405020304" pitchFamily="18" charset="0"/>
              </a:rPr>
              <a:t>There is neither Jew nor Greek, there is neither slave nor free man, there is neither male nor female; for </a:t>
            </a:r>
            <a:r>
              <a:rPr lang="en-US" sz="1800" u="sng" dirty="0">
                <a:solidFill>
                  <a:srgbClr val="000000"/>
                </a:solidFill>
                <a:effectLst/>
                <a:latin typeface="Rockwell" panose="02060603020205020403" pitchFamily="18" charset="0"/>
                <a:ea typeface="Times New Roman" panose="02020603050405020304" pitchFamily="18" charset="0"/>
              </a:rPr>
              <a:t>you are all one in Christ Jesus</a:t>
            </a:r>
            <a:r>
              <a:rPr lang="en-US" sz="1800" dirty="0">
                <a:solidFill>
                  <a:srgbClr val="000000"/>
                </a:solidFill>
                <a:effectLst/>
                <a:latin typeface="Rockwell" panose="02060603020205020403" pitchFamily="18" charset="0"/>
                <a:ea typeface="Times New Roman" panose="02020603050405020304" pitchFamily="18" charset="0"/>
              </a:rPr>
              <a:t>. And if you belong to Christ, then you are Abraham’s descendants, heirs according to promise.</a:t>
            </a:r>
            <a:r>
              <a:rPr lang="en-US" sz="1800" dirty="0">
                <a:effectLst/>
                <a:latin typeface="Rockwell" panose="02060603020205020403" pitchFamily="18" charset="0"/>
                <a:ea typeface="Times New Roman" panose="02020603050405020304" pitchFamily="18" charset="0"/>
              </a:rPr>
              <a:t>”</a:t>
            </a:r>
          </a:p>
          <a:p>
            <a:pPr lvl="1">
              <a:lnSpc>
                <a:spcPct val="100000"/>
              </a:lnSpc>
            </a:pPr>
            <a:r>
              <a:rPr lang="en-US" sz="1800" b="1" dirty="0">
                <a:effectLst/>
                <a:latin typeface="Rockwell" panose="02060603020205020403" pitchFamily="18" charset="0"/>
                <a:ea typeface="Times New Roman" panose="02020603050405020304" pitchFamily="18" charset="0"/>
              </a:rPr>
              <a:t>1 Pet 2:9-10</a:t>
            </a:r>
            <a:r>
              <a:rPr lang="en-US" sz="1800" dirty="0">
                <a:effectLst/>
                <a:latin typeface="Rockwell" panose="02060603020205020403" pitchFamily="18" charset="0"/>
                <a:ea typeface="Times New Roman" panose="02020603050405020304" pitchFamily="18" charset="0"/>
              </a:rPr>
              <a:t> – “</a:t>
            </a:r>
            <a:r>
              <a:rPr lang="en-US" sz="1800" dirty="0">
                <a:solidFill>
                  <a:srgbClr val="000000"/>
                </a:solidFill>
                <a:effectLst/>
                <a:latin typeface="Rockwell" panose="02060603020205020403" pitchFamily="18" charset="0"/>
                <a:ea typeface="Times New Roman" panose="02020603050405020304" pitchFamily="18" charset="0"/>
              </a:rPr>
              <a:t>But you are </a:t>
            </a:r>
            <a:r>
              <a:rPr lang="en-US" sz="1800" cap="small" dirty="0">
                <a:solidFill>
                  <a:srgbClr val="000000"/>
                </a:solidFill>
                <a:effectLst/>
                <a:latin typeface="Rockwell" panose="02060603020205020403" pitchFamily="18" charset="0"/>
                <a:ea typeface="Times New Roman" panose="02020603050405020304" pitchFamily="18" charset="0"/>
              </a:rPr>
              <a:t>a chosen race, a</a:t>
            </a:r>
            <a:r>
              <a:rPr lang="en-US" sz="1800" dirty="0">
                <a:solidFill>
                  <a:srgbClr val="000000"/>
                </a:solidFill>
                <a:effectLst/>
                <a:latin typeface="Rockwell" panose="02060603020205020403" pitchFamily="18" charset="0"/>
                <a:ea typeface="Times New Roman" panose="02020603050405020304" pitchFamily="18" charset="0"/>
              </a:rPr>
              <a:t> royal </a:t>
            </a:r>
            <a:r>
              <a:rPr lang="en-US" sz="1800" cap="small" dirty="0">
                <a:solidFill>
                  <a:srgbClr val="000000"/>
                </a:solidFill>
                <a:effectLst/>
                <a:latin typeface="Rockwell" panose="02060603020205020403" pitchFamily="18" charset="0"/>
                <a:ea typeface="Times New Roman" panose="02020603050405020304" pitchFamily="18" charset="0"/>
              </a:rPr>
              <a:t>priesthood, a</a:t>
            </a:r>
            <a:r>
              <a:rPr lang="en-US" sz="1800" dirty="0">
                <a:solidFill>
                  <a:srgbClr val="000000"/>
                </a:solidFill>
                <a:effectLst/>
                <a:latin typeface="Rockwell" panose="02060603020205020403" pitchFamily="18" charset="0"/>
                <a:ea typeface="Times New Roman" panose="02020603050405020304" pitchFamily="18" charset="0"/>
              </a:rPr>
              <a:t> </a:t>
            </a:r>
            <a:r>
              <a:rPr lang="en-US" sz="1800" cap="small" dirty="0">
                <a:solidFill>
                  <a:srgbClr val="000000"/>
                </a:solidFill>
                <a:effectLst/>
                <a:latin typeface="Rockwell" panose="02060603020205020403" pitchFamily="18" charset="0"/>
                <a:ea typeface="Times New Roman" panose="02020603050405020304" pitchFamily="18" charset="0"/>
              </a:rPr>
              <a:t>holy nation</a:t>
            </a:r>
            <a:r>
              <a:rPr lang="en-US" sz="1800" dirty="0">
                <a:solidFill>
                  <a:srgbClr val="000000"/>
                </a:solidFill>
                <a:effectLst/>
                <a:latin typeface="Rockwell" panose="02060603020205020403" pitchFamily="18" charset="0"/>
                <a:ea typeface="Times New Roman" panose="02020603050405020304" pitchFamily="18" charset="0"/>
              </a:rPr>
              <a:t>, </a:t>
            </a:r>
            <a:r>
              <a:rPr lang="en-US" sz="1800" cap="small" dirty="0">
                <a:solidFill>
                  <a:srgbClr val="000000"/>
                </a:solidFill>
                <a:effectLst/>
                <a:latin typeface="Rockwell" panose="02060603020205020403" pitchFamily="18" charset="0"/>
                <a:ea typeface="Times New Roman" panose="02020603050405020304" pitchFamily="18" charset="0"/>
              </a:rPr>
              <a:t>a people for God’s own possession</a:t>
            </a:r>
            <a:r>
              <a:rPr lang="en-US" sz="1800" dirty="0">
                <a:solidFill>
                  <a:srgbClr val="000000"/>
                </a:solidFill>
                <a:effectLst/>
                <a:latin typeface="Rockwell" panose="02060603020205020403" pitchFamily="18" charset="0"/>
                <a:ea typeface="Times New Roman" panose="02020603050405020304" pitchFamily="18" charset="0"/>
              </a:rPr>
              <a:t>, so that you may proclaim the excellencies of Him who has called you out of darkness into His marvelous light; for </a:t>
            </a:r>
            <a:r>
              <a:rPr lang="en-US" sz="1800" u="sng" dirty="0">
                <a:solidFill>
                  <a:srgbClr val="000000"/>
                </a:solidFill>
                <a:effectLst/>
                <a:latin typeface="Rockwell" panose="02060603020205020403" pitchFamily="18" charset="0"/>
                <a:ea typeface="Times New Roman" panose="02020603050405020304" pitchFamily="18" charset="0"/>
              </a:rPr>
              <a:t>you once were </a:t>
            </a:r>
            <a:r>
              <a:rPr lang="en-US" sz="1800" u="sng" cap="small" dirty="0">
                <a:solidFill>
                  <a:srgbClr val="000000"/>
                </a:solidFill>
                <a:effectLst/>
                <a:latin typeface="Rockwell" panose="02060603020205020403" pitchFamily="18" charset="0"/>
                <a:ea typeface="Times New Roman" panose="02020603050405020304" pitchFamily="18" charset="0"/>
              </a:rPr>
              <a:t>not a people</a:t>
            </a:r>
            <a:r>
              <a:rPr lang="en-US" sz="1800" u="sng" dirty="0">
                <a:solidFill>
                  <a:srgbClr val="000000"/>
                </a:solidFill>
                <a:effectLst/>
                <a:latin typeface="Rockwell" panose="02060603020205020403" pitchFamily="18" charset="0"/>
                <a:ea typeface="Times New Roman" panose="02020603050405020304" pitchFamily="18" charset="0"/>
              </a:rPr>
              <a:t>, but now you are </a:t>
            </a:r>
            <a:r>
              <a:rPr lang="en-US" sz="1800" u="sng" cap="small" dirty="0">
                <a:solidFill>
                  <a:srgbClr val="000000"/>
                </a:solidFill>
                <a:effectLst/>
                <a:latin typeface="Rockwell" panose="02060603020205020403" pitchFamily="18" charset="0"/>
                <a:ea typeface="Times New Roman" panose="02020603050405020304" pitchFamily="18" charset="0"/>
              </a:rPr>
              <a:t>the people of God</a:t>
            </a:r>
            <a:r>
              <a:rPr lang="en-US" sz="1800" dirty="0">
                <a:solidFill>
                  <a:srgbClr val="000000"/>
                </a:solidFill>
                <a:effectLst/>
                <a:latin typeface="Rockwell" panose="02060603020205020403" pitchFamily="18" charset="0"/>
                <a:ea typeface="Times New Roman" panose="02020603050405020304" pitchFamily="18" charset="0"/>
              </a:rPr>
              <a:t>; you had </a:t>
            </a:r>
            <a:r>
              <a:rPr lang="en-US" sz="1800" cap="small" dirty="0">
                <a:solidFill>
                  <a:srgbClr val="000000"/>
                </a:solidFill>
                <a:effectLst/>
                <a:latin typeface="Rockwell" panose="02060603020205020403" pitchFamily="18" charset="0"/>
                <a:ea typeface="Times New Roman" panose="02020603050405020304" pitchFamily="18" charset="0"/>
              </a:rPr>
              <a:t>not received mercy,</a:t>
            </a:r>
            <a:r>
              <a:rPr lang="en-US" sz="1800" dirty="0">
                <a:solidFill>
                  <a:srgbClr val="000000"/>
                </a:solidFill>
                <a:effectLst/>
                <a:latin typeface="Rockwell" panose="02060603020205020403" pitchFamily="18" charset="0"/>
                <a:ea typeface="Times New Roman" panose="02020603050405020304" pitchFamily="18" charset="0"/>
              </a:rPr>
              <a:t> but now you have </a:t>
            </a:r>
            <a:r>
              <a:rPr lang="en-US" sz="1800" cap="small" dirty="0">
                <a:solidFill>
                  <a:srgbClr val="000000"/>
                </a:solidFill>
                <a:effectLst/>
                <a:latin typeface="Rockwell" panose="02060603020205020403" pitchFamily="18" charset="0"/>
                <a:ea typeface="Times New Roman" panose="02020603050405020304" pitchFamily="18" charset="0"/>
              </a:rPr>
              <a:t>received mercy</a:t>
            </a:r>
            <a:r>
              <a:rPr lang="en-US" sz="1800" dirty="0">
                <a:solidFill>
                  <a:srgbClr val="000000"/>
                </a:solidFill>
                <a:effectLst/>
                <a:latin typeface="Rockwell" panose="02060603020205020403" pitchFamily="18" charset="0"/>
                <a:ea typeface="Times New Roman" panose="02020603050405020304" pitchFamily="18" charset="0"/>
              </a:rPr>
              <a:t>.</a:t>
            </a:r>
            <a:r>
              <a:rPr lang="en-US" sz="1800" dirty="0">
                <a:effectLst/>
                <a:latin typeface="Rockwell" panose="02060603020205020403" pitchFamily="18" charset="0"/>
                <a:ea typeface="Times New Roman" panose="02020603050405020304" pitchFamily="18" charset="0"/>
              </a:rPr>
              <a:t>”</a:t>
            </a:r>
          </a:p>
        </p:txBody>
      </p:sp>
    </p:spTree>
    <p:extLst>
      <p:ext uri="{BB962C8B-B14F-4D97-AF65-F5344CB8AC3E}">
        <p14:creationId xmlns:p14="http://schemas.microsoft.com/office/powerpoint/2010/main" val="115265753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50B7F-5FDE-4AF0-B23C-7E6191487438}"/>
              </a:ext>
            </a:extLst>
          </p:cNvPr>
          <p:cNvSpPr>
            <a:spLocks noGrp="1"/>
          </p:cNvSpPr>
          <p:nvPr>
            <p:ph type="title"/>
          </p:nvPr>
        </p:nvSpPr>
        <p:spPr>
          <a:xfrm>
            <a:off x="0" y="0"/>
            <a:ext cx="9144000" cy="989901"/>
          </a:xfrm>
        </p:spPr>
        <p:txBody>
          <a:bodyPr>
            <a:noAutofit/>
          </a:bodyPr>
          <a:lstStyle/>
          <a:p>
            <a:pPr algn="ctr"/>
            <a:r>
              <a:rPr lang="en-US" sz="5600" b="1" u="sng" dirty="0">
                <a:latin typeface="Rockwell" panose="02060603020205020403" pitchFamily="18" charset="0"/>
              </a:rPr>
              <a:t>Kingdom Characteristics</a:t>
            </a:r>
          </a:p>
        </p:txBody>
      </p:sp>
      <p:sp>
        <p:nvSpPr>
          <p:cNvPr id="3" name="Content Placeholder 2">
            <a:extLst>
              <a:ext uri="{FF2B5EF4-FFF2-40B4-BE49-F238E27FC236}">
                <a16:creationId xmlns:a16="http://schemas.microsoft.com/office/drawing/2014/main" id="{1F805B9E-BCBB-4E99-92A6-EF7A9F237241}"/>
              </a:ext>
            </a:extLst>
          </p:cNvPr>
          <p:cNvSpPr>
            <a:spLocks noGrp="1"/>
          </p:cNvSpPr>
          <p:nvPr>
            <p:ph idx="1"/>
          </p:nvPr>
        </p:nvSpPr>
        <p:spPr>
          <a:xfrm>
            <a:off x="0" y="1020282"/>
            <a:ext cx="9144000" cy="5837718"/>
          </a:xfrm>
        </p:spPr>
        <p:txBody>
          <a:bodyPr>
            <a:normAutofit/>
          </a:bodyPr>
          <a:lstStyle/>
          <a:p>
            <a:pPr>
              <a:buFont typeface="Wingdings" panose="05000000000000000000" pitchFamily="2" charset="2"/>
              <a:buChar char="q"/>
            </a:pPr>
            <a:r>
              <a:rPr lang="en-US" sz="3200" dirty="0">
                <a:latin typeface="Rockwell" panose="02060603020205020403" pitchFamily="18" charset="0"/>
                <a:ea typeface="Times New Roman" panose="02020603050405020304" pitchFamily="18" charset="0"/>
              </a:rPr>
              <a:t> A King</a:t>
            </a:r>
          </a:p>
          <a:p>
            <a:pPr>
              <a:lnSpc>
                <a:spcPct val="100000"/>
              </a:lnSpc>
              <a:buFont typeface="Wingdings" panose="05000000000000000000" pitchFamily="2" charset="2"/>
              <a:buChar char="q"/>
            </a:pPr>
            <a:r>
              <a:rPr lang="en-US" sz="3200" dirty="0">
                <a:effectLst/>
                <a:latin typeface="Rockwell" panose="02060603020205020403" pitchFamily="18" charset="0"/>
                <a:ea typeface="Times New Roman" panose="02020603050405020304" pitchFamily="18" charset="0"/>
              </a:rPr>
              <a:t>Subjects</a:t>
            </a:r>
          </a:p>
          <a:p>
            <a:pPr>
              <a:buFont typeface="Wingdings" panose="05000000000000000000" pitchFamily="2" charset="2"/>
              <a:buChar char="q"/>
            </a:pPr>
            <a:r>
              <a:rPr lang="en-US" sz="3200" dirty="0">
                <a:latin typeface="Rockwell" panose="02060603020205020403" pitchFamily="18" charset="0"/>
                <a:ea typeface="Times New Roman" panose="02020603050405020304" pitchFamily="18" charset="0"/>
              </a:rPr>
              <a:t>Boundaries</a:t>
            </a:r>
          </a:p>
          <a:p>
            <a:pPr lvl="1"/>
            <a:r>
              <a:rPr lang="en-US" sz="1800" b="1" dirty="0">
                <a:effectLst/>
                <a:latin typeface="Rockwell" panose="02060603020205020403" pitchFamily="18" charset="0"/>
                <a:ea typeface="Times New Roman" panose="02020603050405020304" pitchFamily="18" charset="0"/>
              </a:rPr>
              <a:t>Luke 17:20-21</a:t>
            </a:r>
            <a:r>
              <a:rPr lang="en-US" sz="1800" dirty="0">
                <a:effectLst/>
                <a:latin typeface="Rockwell" panose="02060603020205020403" pitchFamily="18" charset="0"/>
                <a:ea typeface="Times New Roman" panose="02020603050405020304" pitchFamily="18" charset="0"/>
              </a:rPr>
              <a:t> – “</a:t>
            </a:r>
            <a:r>
              <a:rPr lang="en-US" sz="1800" dirty="0">
                <a:solidFill>
                  <a:srgbClr val="000000"/>
                </a:solidFill>
                <a:effectLst/>
                <a:latin typeface="Rockwell" panose="02060603020205020403" pitchFamily="18" charset="0"/>
                <a:ea typeface="Times New Roman" panose="02020603050405020304" pitchFamily="18" charset="0"/>
              </a:rPr>
              <a:t>Now having been questioned by the Pharisees as to when the kingdom of God was coming, He answered them and said, ‘The kingdom of God is not coming with signs to be observed; nor will they say, ‘Look, here it is!’ or, ‘There it is!’ For behold, </a:t>
            </a:r>
            <a:r>
              <a:rPr lang="en-US" sz="1800" u="sng" dirty="0">
                <a:solidFill>
                  <a:srgbClr val="000000"/>
                </a:solidFill>
                <a:effectLst/>
                <a:latin typeface="Rockwell" panose="02060603020205020403" pitchFamily="18" charset="0"/>
                <a:ea typeface="Times New Roman" panose="02020603050405020304" pitchFamily="18" charset="0"/>
              </a:rPr>
              <a:t>the kingdom of God is in your midst</a:t>
            </a:r>
            <a:r>
              <a:rPr lang="en-US" sz="1800" dirty="0">
                <a:solidFill>
                  <a:srgbClr val="000000"/>
                </a:solidFill>
                <a:effectLst/>
                <a:latin typeface="Rockwell" panose="02060603020205020403" pitchFamily="18" charset="0"/>
                <a:ea typeface="Times New Roman" panose="02020603050405020304" pitchFamily="18" charset="0"/>
              </a:rPr>
              <a:t>.</a:t>
            </a:r>
            <a:r>
              <a:rPr lang="en-US" sz="1800" dirty="0">
                <a:effectLst/>
                <a:latin typeface="Rockwell" panose="02060603020205020403" pitchFamily="18" charset="0"/>
                <a:ea typeface="Times New Roman" panose="02020603050405020304" pitchFamily="18" charset="0"/>
              </a:rPr>
              <a:t>”</a:t>
            </a:r>
          </a:p>
        </p:txBody>
      </p:sp>
    </p:spTree>
    <p:extLst>
      <p:ext uri="{BB962C8B-B14F-4D97-AF65-F5344CB8AC3E}">
        <p14:creationId xmlns:p14="http://schemas.microsoft.com/office/powerpoint/2010/main" val="324935130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50B7F-5FDE-4AF0-B23C-7E6191487438}"/>
              </a:ext>
            </a:extLst>
          </p:cNvPr>
          <p:cNvSpPr>
            <a:spLocks noGrp="1"/>
          </p:cNvSpPr>
          <p:nvPr>
            <p:ph type="title"/>
          </p:nvPr>
        </p:nvSpPr>
        <p:spPr>
          <a:xfrm>
            <a:off x="0" y="1"/>
            <a:ext cx="9144000" cy="808074"/>
          </a:xfrm>
        </p:spPr>
        <p:txBody>
          <a:bodyPr>
            <a:noAutofit/>
          </a:bodyPr>
          <a:lstStyle/>
          <a:p>
            <a:pPr algn="ctr"/>
            <a:r>
              <a:rPr lang="en-US" sz="5600" b="1" u="sng" dirty="0">
                <a:latin typeface="Rockwell" panose="02060603020205020403" pitchFamily="18" charset="0"/>
              </a:rPr>
              <a:t>Kingdom Demands</a:t>
            </a:r>
          </a:p>
        </p:txBody>
      </p:sp>
      <p:sp>
        <p:nvSpPr>
          <p:cNvPr id="3" name="Content Placeholder 2">
            <a:extLst>
              <a:ext uri="{FF2B5EF4-FFF2-40B4-BE49-F238E27FC236}">
                <a16:creationId xmlns:a16="http://schemas.microsoft.com/office/drawing/2014/main" id="{1F805B9E-BCBB-4E99-92A6-EF7A9F237241}"/>
              </a:ext>
            </a:extLst>
          </p:cNvPr>
          <p:cNvSpPr>
            <a:spLocks noGrp="1"/>
          </p:cNvSpPr>
          <p:nvPr>
            <p:ph idx="1"/>
          </p:nvPr>
        </p:nvSpPr>
        <p:spPr>
          <a:xfrm>
            <a:off x="0" y="839972"/>
            <a:ext cx="9144000" cy="6018027"/>
          </a:xfrm>
        </p:spPr>
        <p:txBody>
          <a:bodyPr>
            <a:normAutofit/>
          </a:bodyPr>
          <a:lstStyle/>
          <a:p>
            <a:pPr>
              <a:buFont typeface="Wingdings" panose="05000000000000000000" pitchFamily="2" charset="2"/>
              <a:buChar char="q"/>
            </a:pPr>
            <a:r>
              <a:rPr lang="en-US" sz="3200" dirty="0">
                <a:latin typeface="Rockwell" panose="02060603020205020403" pitchFamily="18" charset="0"/>
                <a:ea typeface="Times New Roman" panose="02020603050405020304" pitchFamily="18" charset="0"/>
              </a:rPr>
              <a:t> We Are To Act Like a Kingdom</a:t>
            </a:r>
          </a:p>
          <a:p>
            <a:pPr lvl="1"/>
            <a:r>
              <a:rPr lang="en-US" sz="1800" b="1" dirty="0">
                <a:effectLst/>
                <a:latin typeface="Rockwell" panose="02060603020205020403" pitchFamily="18" charset="0"/>
                <a:ea typeface="Times New Roman" panose="02020603050405020304" pitchFamily="18" charset="0"/>
              </a:rPr>
              <a:t>Acts 2:44-47</a:t>
            </a:r>
            <a:r>
              <a:rPr lang="en-US" sz="1800" dirty="0">
                <a:effectLst/>
                <a:latin typeface="Rockwell" panose="02060603020205020403" pitchFamily="18" charset="0"/>
                <a:ea typeface="Times New Roman" panose="02020603050405020304" pitchFamily="18" charset="0"/>
              </a:rPr>
              <a:t> – “</a:t>
            </a:r>
            <a:r>
              <a:rPr lang="en-US" sz="1800" dirty="0">
                <a:solidFill>
                  <a:srgbClr val="000000"/>
                </a:solidFill>
                <a:effectLst/>
                <a:latin typeface="Rockwell" panose="02060603020205020403" pitchFamily="18" charset="0"/>
                <a:ea typeface="Times New Roman" panose="02020603050405020304" pitchFamily="18" charset="0"/>
              </a:rPr>
              <a:t>And all those who had believed were together and had all things in common; and they began selling their property and possessions and were sharing them with all, as anyone might have need.</a:t>
            </a:r>
            <a:r>
              <a:rPr lang="en-US" sz="1800" dirty="0">
                <a:effectLst/>
                <a:latin typeface="Rockwell" panose="02060603020205020403" pitchFamily="18" charset="0"/>
              </a:rPr>
              <a:t> Day by day continuing with one mind in the temple, and breaking bread from house to house, they were taking their meals together with gladness and sincerity of heart, praising God and having favor with all the people. And the Lord was adding to their number day by day those who were being saved.</a:t>
            </a:r>
            <a:r>
              <a:rPr lang="en-US" sz="1800" dirty="0">
                <a:effectLst/>
                <a:latin typeface="Rockwell" panose="02060603020205020403" pitchFamily="18" charset="0"/>
                <a:ea typeface="Times New Roman" panose="02020603050405020304" pitchFamily="18" charset="0"/>
              </a:rPr>
              <a:t>”</a:t>
            </a:r>
            <a:endParaRPr lang="en-US" sz="1800" dirty="0">
              <a:latin typeface="Rockwell" panose="02060603020205020403" pitchFamily="18" charset="0"/>
              <a:ea typeface="Times New Roman" panose="02020603050405020304" pitchFamily="18" charset="0"/>
            </a:endParaRPr>
          </a:p>
        </p:txBody>
      </p:sp>
    </p:spTree>
    <p:extLst>
      <p:ext uri="{BB962C8B-B14F-4D97-AF65-F5344CB8AC3E}">
        <p14:creationId xmlns:p14="http://schemas.microsoft.com/office/powerpoint/2010/main" val="114992448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50B7F-5FDE-4AF0-B23C-7E6191487438}"/>
              </a:ext>
            </a:extLst>
          </p:cNvPr>
          <p:cNvSpPr>
            <a:spLocks noGrp="1"/>
          </p:cNvSpPr>
          <p:nvPr>
            <p:ph type="title"/>
          </p:nvPr>
        </p:nvSpPr>
        <p:spPr>
          <a:xfrm>
            <a:off x="0" y="1"/>
            <a:ext cx="9144000" cy="808074"/>
          </a:xfrm>
        </p:spPr>
        <p:txBody>
          <a:bodyPr>
            <a:noAutofit/>
          </a:bodyPr>
          <a:lstStyle/>
          <a:p>
            <a:pPr algn="ctr"/>
            <a:r>
              <a:rPr lang="en-US" sz="5600" b="1" u="sng" dirty="0">
                <a:latin typeface="Rockwell" panose="02060603020205020403" pitchFamily="18" charset="0"/>
              </a:rPr>
              <a:t>Kingdom Demands</a:t>
            </a:r>
          </a:p>
        </p:txBody>
      </p:sp>
      <p:sp>
        <p:nvSpPr>
          <p:cNvPr id="3" name="Content Placeholder 2">
            <a:extLst>
              <a:ext uri="{FF2B5EF4-FFF2-40B4-BE49-F238E27FC236}">
                <a16:creationId xmlns:a16="http://schemas.microsoft.com/office/drawing/2014/main" id="{1F805B9E-BCBB-4E99-92A6-EF7A9F237241}"/>
              </a:ext>
            </a:extLst>
          </p:cNvPr>
          <p:cNvSpPr>
            <a:spLocks noGrp="1"/>
          </p:cNvSpPr>
          <p:nvPr>
            <p:ph idx="1"/>
          </p:nvPr>
        </p:nvSpPr>
        <p:spPr>
          <a:xfrm>
            <a:off x="0" y="839972"/>
            <a:ext cx="9144000" cy="6018027"/>
          </a:xfrm>
        </p:spPr>
        <p:txBody>
          <a:bodyPr>
            <a:normAutofit/>
          </a:bodyPr>
          <a:lstStyle/>
          <a:p>
            <a:pPr>
              <a:buFont typeface="Wingdings" panose="05000000000000000000" pitchFamily="2" charset="2"/>
              <a:buChar char="q"/>
            </a:pPr>
            <a:r>
              <a:rPr lang="en-US" sz="3200" dirty="0">
                <a:latin typeface="Rockwell" panose="02060603020205020403" pitchFamily="18" charset="0"/>
                <a:ea typeface="Times New Roman" panose="02020603050405020304" pitchFamily="18" charset="0"/>
              </a:rPr>
              <a:t> We Are To Act Like a Kingdom</a:t>
            </a:r>
          </a:p>
          <a:p>
            <a:pPr>
              <a:lnSpc>
                <a:spcPct val="100000"/>
              </a:lnSpc>
              <a:buFont typeface="Wingdings" panose="05000000000000000000" pitchFamily="2" charset="2"/>
              <a:buChar char="q"/>
            </a:pPr>
            <a:r>
              <a:rPr lang="en-US" sz="3200" dirty="0">
                <a:effectLst/>
                <a:latin typeface="Rockwell" panose="02060603020205020403" pitchFamily="18" charset="0"/>
                <a:ea typeface="Times New Roman" panose="02020603050405020304" pitchFamily="18" charset="0"/>
              </a:rPr>
              <a:t>Complete Loyalty</a:t>
            </a:r>
          </a:p>
          <a:p>
            <a:pPr lvl="1">
              <a:lnSpc>
                <a:spcPct val="100000"/>
              </a:lnSpc>
            </a:pPr>
            <a:r>
              <a:rPr lang="en-US" sz="1800" b="1" dirty="0">
                <a:effectLst/>
                <a:latin typeface="Rockwell" panose="02060603020205020403" pitchFamily="18" charset="0"/>
                <a:ea typeface="Times New Roman" panose="02020603050405020304" pitchFamily="18" charset="0"/>
              </a:rPr>
              <a:t>Matt 12:30</a:t>
            </a:r>
            <a:r>
              <a:rPr lang="en-US" sz="1800" dirty="0">
                <a:effectLst/>
                <a:latin typeface="Rockwell" panose="02060603020205020403" pitchFamily="18" charset="0"/>
                <a:ea typeface="Times New Roman" panose="02020603050405020304" pitchFamily="18" charset="0"/>
              </a:rPr>
              <a:t> – “</a:t>
            </a:r>
            <a:r>
              <a:rPr lang="en-US" sz="1800" dirty="0">
                <a:solidFill>
                  <a:srgbClr val="000000"/>
                </a:solidFill>
                <a:effectLst/>
                <a:latin typeface="Rockwell" panose="02060603020205020403" pitchFamily="18" charset="0"/>
                <a:ea typeface="Times New Roman" panose="02020603050405020304" pitchFamily="18" charset="0"/>
              </a:rPr>
              <a:t>He who is not with Me is against Me; and he who does not gather with Me scatters.</a:t>
            </a:r>
            <a:r>
              <a:rPr lang="en-US" sz="1800" dirty="0">
                <a:effectLst/>
                <a:latin typeface="Rockwell" panose="02060603020205020403" pitchFamily="18" charset="0"/>
                <a:ea typeface="Times New Roman" panose="02020603050405020304" pitchFamily="18" charset="0"/>
              </a:rPr>
              <a:t>”</a:t>
            </a:r>
          </a:p>
          <a:p>
            <a:pPr lvl="1">
              <a:lnSpc>
                <a:spcPct val="100000"/>
              </a:lnSpc>
            </a:pPr>
            <a:r>
              <a:rPr lang="en-US" sz="1800" b="1" dirty="0">
                <a:effectLst/>
                <a:latin typeface="Rockwell" panose="02060603020205020403" pitchFamily="18" charset="0"/>
                <a:ea typeface="Times New Roman" panose="02020603050405020304" pitchFamily="18" charset="0"/>
              </a:rPr>
              <a:t>Matt 10:37-39</a:t>
            </a:r>
            <a:r>
              <a:rPr lang="en-US" sz="1800" dirty="0">
                <a:effectLst/>
                <a:latin typeface="Rockwell" panose="02060603020205020403" pitchFamily="18" charset="0"/>
                <a:ea typeface="Times New Roman" panose="02020603050405020304" pitchFamily="18" charset="0"/>
              </a:rPr>
              <a:t> – “</a:t>
            </a:r>
            <a:r>
              <a:rPr lang="en-US" sz="1800" dirty="0">
                <a:solidFill>
                  <a:srgbClr val="000000"/>
                </a:solidFill>
                <a:effectLst/>
                <a:latin typeface="Rockwell" panose="02060603020205020403" pitchFamily="18" charset="0"/>
                <a:ea typeface="Times New Roman" panose="02020603050405020304" pitchFamily="18" charset="0"/>
              </a:rPr>
              <a:t>He who loves father or mother more than Me is not worthy of Me; and he who loves son or daughter more than Me is not worthy of Me. And he who does not take his cross and follow after Me is not worthy of Me.</a:t>
            </a:r>
            <a:r>
              <a:rPr lang="en-US" sz="1800" dirty="0">
                <a:effectLst/>
                <a:latin typeface="Rockwell" panose="02060603020205020403" pitchFamily="18" charset="0"/>
              </a:rPr>
              <a:t> He who has found his life will lose it, and he who has lost his life for My sake will find it.</a:t>
            </a:r>
            <a:r>
              <a:rPr lang="en-US" sz="1800" dirty="0">
                <a:effectLst/>
                <a:latin typeface="Rockwell" panose="02060603020205020403" pitchFamily="18" charset="0"/>
                <a:ea typeface="Times New Roman" panose="02020603050405020304" pitchFamily="18" charset="0"/>
              </a:rPr>
              <a:t>”</a:t>
            </a:r>
          </a:p>
          <a:p>
            <a:pPr lvl="1">
              <a:lnSpc>
                <a:spcPct val="100000"/>
              </a:lnSpc>
            </a:pPr>
            <a:r>
              <a:rPr lang="en-US" sz="1800" b="1" dirty="0">
                <a:effectLst/>
                <a:latin typeface="Rockwell" panose="02060603020205020403" pitchFamily="18" charset="0"/>
                <a:ea typeface="Times New Roman" panose="02020603050405020304" pitchFamily="18" charset="0"/>
              </a:rPr>
              <a:t>Luke 14:33</a:t>
            </a:r>
            <a:r>
              <a:rPr lang="en-US" sz="1800" dirty="0">
                <a:effectLst/>
                <a:latin typeface="Rockwell" panose="02060603020205020403" pitchFamily="18" charset="0"/>
                <a:ea typeface="Times New Roman" panose="02020603050405020304" pitchFamily="18" charset="0"/>
              </a:rPr>
              <a:t> – “</a:t>
            </a:r>
            <a:r>
              <a:rPr lang="en-US" sz="1800" dirty="0">
                <a:solidFill>
                  <a:srgbClr val="000000"/>
                </a:solidFill>
                <a:effectLst/>
                <a:latin typeface="Rockwell" panose="02060603020205020403" pitchFamily="18" charset="0"/>
                <a:ea typeface="Times New Roman" panose="02020603050405020304" pitchFamily="18" charset="0"/>
              </a:rPr>
              <a:t>So then, none of you can be My disciple who </a:t>
            </a:r>
            <a:r>
              <a:rPr lang="en-US" sz="1800" dirty="0">
                <a:effectLst/>
                <a:latin typeface="Rockwell" panose="02060603020205020403" pitchFamily="18" charset="0"/>
              </a:rPr>
              <a:t>does not give up all his own possessions.</a:t>
            </a:r>
            <a:r>
              <a:rPr lang="en-US" sz="1800" dirty="0">
                <a:effectLst/>
                <a:latin typeface="Rockwell" panose="02060603020205020403" pitchFamily="18" charset="0"/>
                <a:ea typeface="Times New Roman" panose="02020603050405020304" pitchFamily="18" charset="0"/>
              </a:rPr>
              <a:t>”</a:t>
            </a:r>
          </a:p>
          <a:p>
            <a:pPr lvl="1">
              <a:lnSpc>
                <a:spcPct val="100000"/>
              </a:lnSpc>
            </a:pPr>
            <a:r>
              <a:rPr lang="en-US" sz="1800" b="1" dirty="0">
                <a:effectLst/>
                <a:latin typeface="Rockwell" panose="02060603020205020403" pitchFamily="18" charset="0"/>
                <a:ea typeface="Times New Roman" panose="02020603050405020304" pitchFamily="18" charset="0"/>
              </a:rPr>
              <a:t>Luke 9:62</a:t>
            </a:r>
            <a:r>
              <a:rPr lang="en-US" sz="1800" dirty="0">
                <a:effectLst/>
                <a:latin typeface="Rockwell" panose="02060603020205020403" pitchFamily="18" charset="0"/>
                <a:ea typeface="Times New Roman" panose="02020603050405020304" pitchFamily="18" charset="0"/>
              </a:rPr>
              <a:t> – “</a:t>
            </a:r>
            <a:r>
              <a:rPr lang="en-US" sz="1800" dirty="0">
                <a:solidFill>
                  <a:srgbClr val="000000"/>
                </a:solidFill>
                <a:effectLst/>
                <a:latin typeface="Rockwell" panose="02060603020205020403" pitchFamily="18" charset="0"/>
                <a:ea typeface="Times New Roman" panose="02020603050405020304" pitchFamily="18" charset="0"/>
              </a:rPr>
              <a:t>No one, after putting his hand to the plow and looking back, is fit for the kingdom of God.</a:t>
            </a:r>
            <a:r>
              <a:rPr lang="en-US" sz="1800" dirty="0">
                <a:effectLst/>
                <a:latin typeface="Rockwell" panose="02060603020205020403" pitchFamily="18" charset="0"/>
                <a:ea typeface="Times New Roman" panose="02020603050405020304" pitchFamily="18" charset="0"/>
              </a:rPr>
              <a:t>”</a:t>
            </a:r>
            <a:endParaRPr lang="en-US" sz="1800" dirty="0">
              <a:latin typeface="Rockwell" panose="02060603020205020403" pitchFamily="18" charset="0"/>
            </a:endParaRPr>
          </a:p>
        </p:txBody>
      </p:sp>
    </p:spTree>
    <p:extLst>
      <p:ext uri="{BB962C8B-B14F-4D97-AF65-F5344CB8AC3E}">
        <p14:creationId xmlns:p14="http://schemas.microsoft.com/office/powerpoint/2010/main" val="407188966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50B7F-5FDE-4AF0-B23C-7E6191487438}"/>
              </a:ext>
            </a:extLst>
          </p:cNvPr>
          <p:cNvSpPr>
            <a:spLocks noGrp="1"/>
          </p:cNvSpPr>
          <p:nvPr>
            <p:ph type="title"/>
          </p:nvPr>
        </p:nvSpPr>
        <p:spPr>
          <a:xfrm>
            <a:off x="0" y="1"/>
            <a:ext cx="9144000" cy="808074"/>
          </a:xfrm>
        </p:spPr>
        <p:txBody>
          <a:bodyPr>
            <a:noAutofit/>
          </a:bodyPr>
          <a:lstStyle/>
          <a:p>
            <a:pPr algn="ctr"/>
            <a:r>
              <a:rPr lang="en-US" sz="5600" b="1" u="sng" dirty="0">
                <a:latin typeface="Rockwell" panose="02060603020205020403" pitchFamily="18" charset="0"/>
              </a:rPr>
              <a:t>Kingdom Demands</a:t>
            </a:r>
          </a:p>
        </p:txBody>
      </p:sp>
      <p:sp>
        <p:nvSpPr>
          <p:cNvPr id="3" name="Content Placeholder 2">
            <a:extLst>
              <a:ext uri="{FF2B5EF4-FFF2-40B4-BE49-F238E27FC236}">
                <a16:creationId xmlns:a16="http://schemas.microsoft.com/office/drawing/2014/main" id="{1F805B9E-BCBB-4E99-92A6-EF7A9F237241}"/>
              </a:ext>
            </a:extLst>
          </p:cNvPr>
          <p:cNvSpPr>
            <a:spLocks noGrp="1"/>
          </p:cNvSpPr>
          <p:nvPr>
            <p:ph idx="1"/>
          </p:nvPr>
        </p:nvSpPr>
        <p:spPr>
          <a:xfrm>
            <a:off x="0" y="839972"/>
            <a:ext cx="9144000" cy="6018027"/>
          </a:xfrm>
        </p:spPr>
        <p:txBody>
          <a:bodyPr>
            <a:normAutofit/>
          </a:bodyPr>
          <a:lstStyle/>
          <a:p>
            <a:pPr>
              <a:buFont typeface="Wingdings" panose="05000000000000000000" pitchFamily="2" charset="2"/>
              <a:buChar char="q"/>
            </a:pPr>
            <a:r>
              <a:rPr lang="en-US" sz="3200" dirty="0">
                <a:latin typeface="Rockwell" panose="02060603020205020403" pitchFamily="18" charset="0"/>
                <a:ea typeface="Times New Roman" panose="02020603050405020304" pitchFamily="18" charset="0"/>
              </a:rPr>
              <a:t> We Are To Act Like a Kingdom</a:t>
            </a:r>
          </a:p>
          <a:p>
            <a:pPr>
              <a:lnSpc>
                <a:spcPct val="100000"/>
              </a:lnSpc>
              <a:buFont typeface="Wingdings" panose="05000000000000000000" pitchFamily="2" charset="2"/>
              <a:buChar char="q"/>
            </a:pPr>
            <a:r>
              <a:rPr lang="en-US" sz="3200" dirty="0">
                <a:effectLst/>
                <a:latin typeface="Rockwell" panose="02060603020205020403" pitchFamily="18" charset="0"/>
                <a:ea typeface="Times New Roman" panose="02020603050405020304" pitchFamily="18" charset="0"/>
              </a:rPr>
              <a:t>Complete Loyalty</a:t>
            </a:r>
          </a:p>
          <a:p>
            <a:pPr>
              <a:buFont typeface="Wingdings" panose="05000000000000000000" pitchFamily="2" charset="2"/>
              <a:buChar char="q"/>
            </a:pPr>
            <a:r>
              <a:rPr lang="en-US" sz="3200" dirty="0">
                <a:latin typeface="Rockwell" panose="02060603020205020403" pitchFamily="18" charset="0"/>
                <a:ea typeface="Times New Roman" panose="02020603050405020304" pitchFamily="18" charset="0"/>
              </a:rPr>
              <a:t>Boundaries</a:t>
            </a:r>
          </a:p>
          <a:p>
            <a:pPr lvl="1"/>
            <a:r>
              <a:rPr lang="en-US" sz="1800" b="1" dirty="0">
                <a:effectLst/>
                <a:latin typeface="Rockwell" panose="02060603020205020403" pitchFamily="18" charset="0"/>
                <a:ea typeface="Times New Roman" panose="02020603050405020304" pitchFamily="18" charset="0"/>
              </a:rPr>
              <a:t>John 14:15</a:t>
            </a:r>
            <a:r>
              <a:rPr lang="en-US" sz="1800" dirty="0">
                <a:effectLst/>
                <a:latin typeface="Rockwell" panose="02060603020205020403" pitchFamily="18" charset="0"/>
                <a:ea typeface="Times New Roman" panose="02020603050405020304" pitchFamily="18" charset="0"/>
              </a:rPr>
              <a:t> – “</a:t>
            </a:r>
            <a:r>
              <a:rPr lang="en-US" sz="1800" dirty="0">
                <a:solidFill>
                  <a:srgbClr val="000000"/>
                </a:solidFill>
                <a:effectLst/>
                <a:latin typeface="Rockwell" panose="02060603020205020403" pitchFamily="18" charset="0"/>
                <a:ea typeface="Times New Roman" panose="02020603050405020304" pitchFamily="18" charset="0"/>
              </a:rPr>
              <a:t>If you love Me, you will keep My commandments.</a:t>
            </a:r>
            <a:r>
              <a:rPr lang="en-US" sz="1800" dirty="0">
                <a:effectLst/>
                <a:latin typeface="Rockwell" panose="02060603020205020403" pitchFamily="18" charset="0"/>
                <a:ea typeface="Times New Roman" panose="02020603050405020304" pitchFamily="18" charset="0"/>
              </a:rPr>
              <a:t>”</a:t>
            </a:r>
          </a:p>
          <a:p>
            <a:pPr lvl="1"/>
            <a:r>
              <a:rPr lang="en-US" sz="1800" b="1" dirty="0">
                <a:effectLst/>
                <a:latin typeface="Rockwell" panose="02060603020205020403" pitchFamily="18" charset="0"/>
                <a:ea typeface="Times New Roman" panose="02020603050405020304" pitchFamily="18" charset="0"/>
              </a:rPr>
              <a:t>John 14:21</a:t>
            </a:r>
            <a:r>
              <a:rPr lang="en-US" sz="1800" dirty="0">
                <a:effectLst/>
                <a:latin typeface="Rockwell" panose="02060603020205020403" pitchFamily="18" charset="0"/>
                <a:ea typeface="Times New Roman" panose="02020603050405020304" pitchFamily="18" charset="0"/>
              </a:rPr>
              <a:t> – “</a:t>
            </a:r>
            <a:r>
              <a:rPr lang="en-US" sz="1800" dirty="0">
                <a:solidFill>
                  <a:srgbClr val="000000"/>
                </a:solidFill>
                <a:effectLst/>
                <a:latin typeface="Rockwell" panose="02060603020205020403" pitchFamily="18" charset="0"/>
                <a:ea typeface="Times New Roman" panose="02020603050405020304" pitchFamily="18" charset="0"/>
              </a:rPr>
              <a:t>He who has My commandments and keeps them is the one who loves Me; and </a:t>
            </a:r>
            <a:r>
              <a:rPr lang="en-US" sz="1800" dirty="0">
                <a:effectLst/>
                <a:latin typeface="Rockwell" panose="02060603020205020403" pitchFamily="18" charset="0"/>
              </a:rPr>
              <a:t>he who loves Me will be loved by My Father, and I will love him and will disclose Myself to him.</a:t>
            </a:r>
            <a:r>
              <a:rPr lang="en-US" sz="1800" dirty="0">
                <a:effectLst/>
                <a:latin typeface="Rockwell" panose="02060603020205020403" pitchFamily="18" charset="0"/>
                <a:ea typeface="Times New Roman" panose="02020603050405020304" pitchFamily="18" charset="0"/>
              </a:rPr>
              <a:t>”</a:t>
            </a:r>
            <a:endParaRPr lang="en-US" sz="1800" dirty="0">
              <a:latin typeface="Rockwell" panose="02060603020205020403" pitchFamily="18" charset="0"/>
              <a:ea typeface="Times New Roman" panose="02020603050405020304" pitchFamily="18" charset="0"/>
            </a:endParaRPr>
          </a:p>
          <a:p>
            <a:pPr lvl="1"/>
            <a:r>
              <a:rPr lang="en-US" sz="1800" b="1" dirty="0">
                <a:effectLst/>
                <a:latin typeface="Rockwell" panose="02060603020205020403" pitchFamily="18" charset="0"/>
                <a:ea typeface="Times New Roman" panose="02020603050405020304" pitchFamily="18" charset="0"/>
              </a:rPr>
              <a:t>John 14:23-24</a:t>
            </a:r>
            <a:r>
              <a:rPr lang="en-US" sz="1800" dirty="0">
                <a:effectLst/>
                <a:latin typeface="Rockwell" panose="02060603020205020403" pitchFamily="18" charset="0"/>
                <a:ea typeface="Times New Roman" panose="02020603050405020304" pitchFamily="18" charset="0"/>
              </a:rPr>
              <a:t> – “</a:t>
            </a:r>
            <a:r>
              <a:rPr lang="en-US" sz="1800" dirty="0">
                <a:solidFill>
                  <a:srgbClr val="000000"/>
                </a:solidFill>
                <a:effectLst/>
                <a:latin typeface="Rockwell" panose="02060603020205020403" pitchFamily="18" charset="0"/>
                <a:ea typeface="Times New Roman" panose="02020603050405020304" pitchFamily="18" charset="0"/>
              </a:rPr>
              <a:t>Jesus answered and said to him, “If anyone loves Me, he will keep My word; and My Father will love him, and We will come to him and make Our abode with him. He who does not love Me does not keep My words; and the word which you hear is not Mine, but the Father’s who sent Me.</a:t>
            </a:r>
            <a:r>
              <a:rPr lang="en-US" sz="1800" dirty="0">
                <a:effectLst/>
                <a:latin typeface="Rockwell" panose="02060603020205020403" pitchFamily="18" charset="0"/>
                <a:ea typeface="Times New Roman" panose="02020603050405020304" pitchFamily="18" charset="0"/>
              </a:rPr>
              <a:t>”</a:t>
            </a:r>
          </a:p>
          <a:p>
            <a:pPr lvl="1"/>
            <a:r>
              <a:rPr lang="en-US" sz="1800" b="1" dirty="0">
                <a:effectLst/>
                <a:latin typeface="Rockwell" panose="02060603020205020403" pitchFamily="18" charset="0"/>
                <a:ea typeface="Times New Roman" panose="02020603050405020304" pitchFamily="18" charset="0"/>
              </a:rPr>
              <a:t>John 15:10</a:t>
            </a:r>
            <a:r>
              <a:rPr lang="en-US" sz="1800" dirty="0">
                <a:effectLst/>
                <a:latin typeface="Rockwell" panose="02060603020205020403" pitchFamily="18" charset="0"/>
                <a:ea typeface="Times New Roman" panose="02020603050405020304" pitchFamily="18" charset="0"/>
              </a:rPr>
              <a:t> – “</a:t>
            </a:r>
            <a:r>
              <a:rPr lang="en-US" sz="1800" dirty="0">
                <a:solidFill>
                  <a:srgbClr val="000000"/>
                </a:solidFill>
                <a:effectLst/>
                <a:latin typeface="Rockwell" panose="02060603020205020403" pitchFamily="18" charset="0"/>
                <a:ea typeface="Times New Roman" panose="02020603050405020304" pitchFamily="18" charset="0"/>
              </a:rPr>
              <a:t>If you keep My commandments, you will abide in My love; just as </a:t>
            </a:r>
            <a:r>
              <a:rPr lang="en-US" sz="1800" dirty="0">
                <a:effectLst/>
                <a:latin typeface="Rockwell" panose="02060603020205020403" pitchFamily="18" charset="0"/>
              </a:rPr>
              <a:t>I have kept My Father’s commandments and abide in His love.</a:t>
            </a:r>
            <a:r>
              <a:rPr lang="en-US" sz="1800" dirty="0">
                <a:effectLst/>
                <a:latin typeface="Rockwell" panose="02060603020205020403" pitchFamily="18" charset="0"/>
                <a:ea typeface="Times New Roman" panose="02020603050405020304" pitchFamily="18" charset="0"/>
              </a:rPr>
              <a:t>”</a:t>
            </a:r>
            <a:endParaRPr lang="en-US" sz="1800" dirty="0">
              <a:latin typeface="Rockwell" panose="02060603020205020403" pitchFamily="18" charset="0"/>
              <a:ea typeface="Times New Roman" panose="02020603050405020304" pitchFamily="18" charset="0"/>
            </a:endParaRPr>
          </a:p>
          <a:p>
            <a:pPr lvl="1"/>
            <a:r>
              <a:rPr lang="en-US" sz="1800" b="1" dirty="0">
                <a:effectLst/>
                <a:latin typeface="Rockwell" panose="02060603020205020403" pitchFamily="18" charset="0"/>
                <a:ea typeface="Times New Roman" panose="02020603050405020304" pitchFamily="18" charset="0"/>
              </a:rPr>
              <a:t>John 15:14</a:t>
            </a:r>
            <a:r>
              <a:rPr lang="en-US" sz="1800" dirty="0">
                <a:effectLst/>
                <a:latin typeface="Rockwell" panose="02060603020205020403" pitchFamily="18" charset="0"/>
                <a:ea typeface="Times New Roman" panose="02020603050405020304" pitchFamily="18" charset="0"/>
              </a:rPr>
              <a:t> – “</a:t>
            </a:r>
            <a:r>
              <a:rPr lang="en-US" sz="1800" dirty="0">
                <a:solidFill>
                  <a:srgbClr val="000000"/>
                </a:solidFill>
                <a:effectLst/>
                <a:latin typeface="Rockwell" panose="02060603020205020403" pitchFamily="18" charset="0"/>
                <a:ea typeface="Times New Roman" panose="02020603050405020304" pitchFamily="18" charset="0"/>
              </a:rPr>
              <a:t>You are My </a:t>
            </a:r>
            <a:r>
              <a:rPr lang="en-US" sz="1800" dirty="0">
                <a:effectLst/>
                <a:latin typeface="Rockwell" panose="02060603020205020403" pitchFamily="18" charset="0"/>
              </a:rPr>
              <a:t>friends if you do what I command you.</a:t>
            </a:r>
            <a:r>
              <a:rPr lang="en-US" sz="1800" dirty="0">
                <a:effectLst/>
                <a:latin typeface="Rockwell" panose="02060603020205020403" pitchFamily="18" charset="0"/>
                <a:ea typeface="Times New Roman" panose="02020603050405020304" pitchFamily="18" charset="0"/>
              </a:rPr>
              <a:t>”</a:t>
            </a:r>
          </a:p>
        </p:txBody>
      </p:sp>
    </p:spTree>
    <p:extLst>
      <p:ext uri="{BB962C8B-B14F-4D97-AF65-F5344CB8AC3E}">
        <p14:creationId xmlns:p14="http://schemas.microsoft.com/office/powerpoint/2010/main" val="239407219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TotalTime>
  <Words>963</Words>
  <Application>Microsoft Office PowerPoint</Application>
  <PresentationFormat>On-screen Show (4:3)</PresentationFormat>
  <Paragraphs>42</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Rockwell</vt:lpstr>
      <vt:lpstr>Wingdings</vt:lpstr>
      <vt:lpstr>Office Theme</vt:lpstr>
      <vt:lpstr>PowerPoint Presentation</vt:lpstr>
      <vt:lpstr>PowerPoint Presentation</vt:lpstr>
      <vt:lpstr>The Kingdom of Heaven</vt:lpstr>
      <vt:lpstr>Kingdom Characteristics</vt:lpstr>
      <vt:lpstr>Kingdom Characteristics</vt:lpstr>
      <vt:lpstr>Kingdom Characteristics</vt:lpstr>
      <vt:lpstr>Kingdom Demands</vt:lpstr>
      <vt:lpstr>Kingdom Demands</vt:lpstr>
      <vt:lpstr>Kingdom Demands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 H</dc:creator>
  <cp:lastModifiedBy>R H</cp:lastModifiedBy>
  <cp:revision>12</cp:revision>
  <dcterms:created xsi:type="dcterms:W3CDTF">2021-07-17T23:43:49Z</dcterms:created>
  <dcterms:modified xsi:type="dcterms:W3CDTF">2021-07-18T00:11:03Z</dcterms:modified>
</cp:coreProperties>
</file>