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67" r:id="rId2"/>
    <p:sldId id="258" r:id="rId3"/>
    <p:sldId id="265" r:id="rId4"/>
    <p:sldId id="270" r:id="rId5"/>
    <p:sldId id="271" r:id="rId6"/>
    <p:sldId id="272" r:id="rId7"/>
    <p:sldId id="277" r:id="rId8"/>
    <p:sldId id="278" r:id="rId9"/>
    <p:sldId id="287" r:id="rId10"/>
    <p:sldId id="279" r:id="rId11"/>
    <p:sldId id="280" r:id="rId12"/>
    <p:sldId id="281" r:id="rId13"/>
    <p:sldId id="284" r:id="rId14"/>
    <p:sldId id="285" r:id="rId15"/>
    <p:sldId id="282" r:id="rId16"/>
    <p:sldId id="288" r:id="rId17"/>
    <p:sldId id="286" r:id="rId18"/>
    <p:sldId id="289" r:id="rId19"/>
    <p:sldId id="283"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3" autoAdjust="0"/>
    <p:restoredTop sz="94660"/>
  </p:normalViewPr>
  <p:slideViewPr>
    <p:cSldViewPr>
      <p:cViewPr>
        <p:scale>
          <a:sx n="60" d="100"/>
          <a:sy n="60" d="100"/>
        </p:scale>
        <p:origin x="-1908" y="-11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A8CDAF-9AF0-458D-86E3-494F1B6E0130}" type="slidenum">
              <a:rPr lang="en-US" smtClean="0"/>
              <a:t>‹#›</a:t>
            </a:fld>
            <a:endParaRPr lang="en-US"/>
          </a:p>
        </p:txBody>
      </p:sp>
    </p:spTree>
    <p:extLst>
      <p:ext uri="{BB962C8B-B14F-4D97-AF65-F5344CB8AC3E}">
        <p14:creationId xmlns:p14="http://schemas.microsoft.com/office/powerpoint/2010/main" val="392149707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DEDE9F-FEEE-4BAB-934E-5C7F2851EED0}" type="slidenum">
              <a:rPr lang="en-US" smtClean="0"/>
              <a:t>‹#›</a:t>
            </a:fld>
            <a:endParaRPr lang="en-US"/>
          </a:p>
        </p:txBody>
      </p:sp>
    </p:spTree>
    <p:extLst>
      <p:ext uri="{BB962C8B-B14F-4D97-AF65-F5344CB8AC3E}">
        <p14:creationId xmlns:p14="http://schemas.microsoft.com/office/powerpoint/2010/main" val="37593125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DEDE9F-FEEE-4BAB-934E-5C7F2851EED0}"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920404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2292"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1749" indent="-285289" eaLnBrk="0" hangingPunct="0">
              <a:spcBef>
                <a:spcPct val="30000"/>
              </a:spcBef>
              <a:defRPr sz="1200">
                <a:solidFill>
                  <a:schemeClr val="tx1"/>
                </a:solidFill>
                <a:latin typeface="Calibri" pitchFamily="34" charset="0"/>
              </a:defRPr>
            </a:lvl2pPr>
            <a:lvl3pPr marL="1142695" indent="-228230" eaLnBrk="0" hangingPunct="0">
              <a:spcBef>
                <a:spcPct val="30000"/>
              </a:spcBef>
              <a:defRPr sz="1200">
                <a:solidFill>
                  <a:schemeClr val="tx1"/>
                </a:solidFill>
                <a:latin typeface="Calibri" pitchFamily="34" charset="0"/>
              </a:defRPr>
            </a:lvl3pPr>
            <a:lvl4pPr marL="1599156" indent="-228230" eaLnBrk="0" hangingPunct="0">
              <a:spcBef>
                <a:spcPct val="30000"/>
              </a:spcBef>
              <a:defRPr sz="1200">
                <a:solidFill>
                  <a:schemeClr val="tx1"/>
                </a:solidFill>
                <a:latin typeface="Calibri" pitchFamily="34" charset="0"/>
              </a:defRPr>
            </a:lvl4pPr>
            <a:lvl5pPr marL="2055616" indent="-228230" eaLnBrk="0" hangingPunct="0">
              <a:spcBef>
                <a:spcPct val="30000"/>
              </a:spcBef>
              <a:defRPr sz="1200">
                <a:solidFill>
                  <a:schemeClr val="tx1"/>
                </a:solidFill>
                <a:latin typeface="Calibri" pitchFamily="34" charset="0"/>
              </a:defRPr>
            </a:lvl5pPr>
            <a:lvl6pPr marL="2499741" indent="-228230" eaLnBrk="0" fontAlgn="base" hangingPunct="0">
              <a:spcBef>
                <a:spcPct val="30000"/>
              </a:spcBef>
              <a:spcAft>
                <a:spcPct val="0"/>
              </a:spcAft>
              <a:defRPr sz="1200">
                <a:solidFill>
                  <a:schemeClr val="tx1"/>
                </a:solidFill>
                <a:latin typeface="Calibri" pitchFamily="34" charset="0"/>
              </a:defRPr>
            </a:lvl6pPr>
            <a:lvl7pPr marL="2943865" indent="-228230" eaLnBrk="0" fontAlgn="base" hangingPunct="0">
              <a:spcBef>
                <a:spcPct val="30000"/>
              </a:spcBef>
              <a:spcAft>
                <a:spcPct val="0"/>
              </a:spcAft>
              <a:defRPr sz="1200">
                <a:solidFill>
                  <a:schemeClr val="tx1"/>
                </a:solidFill>
                <a:latin typeface="Calibri" pitchFamily="34" charset="0"/>
              </a:defRPr>
            </a:lvl7pPr>
            <a:lvl8pPr marL="3387989" indent="-228230" eaLnBrk="0" fontAlgn="base" hangingPunct="0">
              <a:spcBef>
                <a:spcPct val="30000"/>
              </a:spcBef>
              <a:spcAft>
                <a:spcPct val="0"/>
              </a:spcAft>
              <a:defRPr sz="1200">
                <a:solidFill>
                  <a:schemeClr val="tx1"/>
                </a:solidFill>
                <a:latin typeface="Calibri" pitchFamily="34" charset="0"/>
              </a:defRPr>
            </a:lvl8pPr>
            <a:lvl9pPr marL="3832113" indent="-22823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a:solidFill>
                <a:srgbClr val="000000"/>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27A935-0442-4EE9-9493-0987E024868F}" type="slidenum">
              <a:rPr lang="en-US" altLang="en-US"/>
              <a:pPr>
                <a:defRPr/>
              </a:pPr>
              <a:t>‹#›</a:t>
            </a:fld>
            <a:endParaRPr lang="en-US" altLang="en-US"/>
          </a:p>
        </p:txBody>
      </p:sp>
    </p:spTree>
    <p:extLst>
      <p:ext uri="{BB962C8B-B14F-4D97-AF65-F5344CB8AC3E}">
        <p14:creationId xmlns:p14="http://schemas.microsoft.com/office/powerpoint/2010/main" val="26836482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solidFill>
                  <a:schemeClr val="tx1"/>
                </a:solidFill>
              </a:defRPr>
            </a:lvl1pPr>
          </a:lstStyle>
          <a:p>
            <a:pPr>
              <a:defRPr/>
            </a:pPr>
            <a:fld id="{823BC320-BA3D-4CD2-B3E0-C13D46E31A52}" type="datetimeFigureOut">
              <a:rPr lang="en-US">
                <a:solidFill>
                  <a:srgbClr val="000000"/>
                </a:solidFill>
              </a:rPr>
              <a:pPr>
                <a:defRPr/>
              </a:pPr>
              <a:t>8/13/2021</a:t>
            </a:fld>
            <a:endParaRPr lang="en-US">
              <a:solidFill>
                <a:srgbClr val="000000"/>
              </a:solidFill>
            </a:endParaRPr>
          </a:p>
        </p:txBody>
      </p:sp>
      <p:sp>
        <p:nvSpPr>
          <p:cNvPr id="5" name="Rectangle 3"/>
          <p:cNvSpPr>
            <a:spLocks noGrp="1" noChangeArrowheads="1"/>
          </p:cNvSpPr>
          <p:nvPr>
            <p:ph type="sldNum" sz="quarter" idx="11"/>
          </p:nvPr>
        </p:nvSpPr>
        <p:spPr/>
        <p:txBody>
          <a:bodyPr/>
          <a:lstStyle>
            <a:lvl1pPr>
              <a:defRPr>
                <a:solidFill>
                  <a:schemeClr val="tx1"/>
                </a:solidFill>
              </a:defRPr>
            </a:lvl1pPr>
          </a:lstStyle>
          <a:p>
            <a:pPr>
              <a:defRPr/>
            </a:pPr>
            <a:fld id="{95A3600E-DD56-4A46-994F-D7EF8D3BA10C}" type="slidenum">
              <a:rPr lang="en-US">
                <a:solidFill>
                  <a:srgbClr val="000000"/>
                </a:solidFill>
              </a:rPr>
              <a:pPr>
                <a:defRPr/>
              </a:pPr>
              <a:t>‹#›</a:t>
            </a:fld>
            <a:endParaRPr lang="en-US">
              <a:solidFill>
                <a:srgbClr val="000000"/>
              </a:solidFill>
            </a:endParaRPr>
          </a:p>
        </p:txBody>
      </p:sp>
      <p:sp>
        <p:nvSpPr>
          <p:cNvPr id="6" name="Rectangle 14"/>
          <p:cNvSpPr>
            <a:spLocks noGrp="1" noChangeArrowheads="1"/>
          </p:cNvSpPr>
          <p:nvPr>
            <p:ph type="ftr" sz="quarter" idx="12"/>
          </p:nvPr>
        </p:nvSpPr>
        <p:spPr/>
        <p:txBody>
          <a:bodyPr/>
          <a:lstStyle>
            <a:lvl1pPr>
              <a:defRPr>
                <a:solidFill>
                  <a:schemeClr val="tx1"/>
                </a:solidFill>
              </a:defRPr>
            </a:lvl1pPr>
          </a:lstStyle>
          <a:p>
            <a:pPr>
              <a:defRPr/>
            </a:pPr>
            <a:endParaRPr lang="en-US">
              <a:solidFill>
                <a:srgbClr val="000000"/>
              </a:solidFill>
            </a:endParaRPr>
          </a:p>
        </p:txBody>
      </p:sp>
    </p:spTree>
    <p:extLst>
      <p:ext uri="{BB962C8B-B14F-4D97-AF65-F5344CB8AC3E}">
        <p14:creationId xmlns:p14="http://schemas.microsoft.com/office/powerpoint/2010/main" val="303245853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ea typeface="ＭＳ Ｐゴシック" charset="0"/>
                <a:cs typeface="+mn-cs"/>
              </a:defRPr>
            </a:lvl1pPr>
          </a:lstStyle>
          <a:p>
            <a:pPr fontAlgn="base">
              <a:spcBef>
                <a:spcPct val="0"/>
              </a:spcBef>
              <a:spcAft>
                <a:spcPct val="0"/>
              </a:spcAft>
              <a:defRPr/>
            </a:pPr>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ea typeface="ＭＳ Ｐゴシック" charset="0"/>
                <a:cs typeface="+mn-cs"/>
              </a:defRPr>
            </a:lvl1pPr>
          </a:lstStyle>
          <a:p>
            <a:pPr fontAlgn="base">
              <a:spcBef>
                <a:spcPct val="0"/>
              </a:spcBef>
              <a:spcAft>
                <a:spcPct val="0"/>
              </a:spcAft>
              <a:defRPr/>
            </a:pPr>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defRPr/>
            </a:pPr>
            <a:fld id="{DDD825F2-8294-49ED-8DFB-838BDC6C7E39}" type="slidenum">
              <a:rPr lang="en-US" altLang="en-US"/>
              <a:pPr fontAlgn="base">
                <a:spcBef>
                  <a:spcPct val="0"/>
                </a:spcBef>
                <a:spcAft>
                  <a:spcPct val="0"/>
                </a:spcAft>
                <a:defRPr/>
              </a:pPr>
              <a:t>‹#›</a:t>
            </a:fld>
            <a:endParaRPr lang="en-US" altLang="en-US"/>
          </a:p>
        </p:txBody>
      </p:sp>
      <p:pic>
        <p:nvPicPr>
          <p:cNvPr id="1031" name="Picture 1" descr="The Cup Of Suffering_std_cb.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9485069"/>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med">
    <p:fade/>
  </p:transition>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3505200" y="152400"/>
            <a:ext cx="5486400" cy="6629400"/>
          </a:xfrm>
        </p:spPr>
        <p:txBody>
          <a:bodyPr/>
          <a:lstStyle/>
          <a:p>
            <a:pPr eaLnBrk="1" hangingPunct="1">
              <a:defRPr/>
            </a:pPr>
            <a:endParaRPr lang="en-US" sz="4400" dirty="0" smtClean="0">
              <a:solidFill>
                <a:schemeClr val="bg1"/>
              </a:solidFill>
              <a:latin typeface="Times"/>
              <a:cs typeface="Times"/>
            </a:endParaRPr>
          </a:p>
          <a:p>
            <a:pPr eaLnBrk="1" hangingPunct="1">
              <a:defRPr/>
            </a:pPr>
            <a:endParaRPr lang="en-US" sz="4400" b="1" dirty="0" smtClean="0">
              <a:solidFill>
                <a:schemeClr val="bg1"/>
              </a:solidFill>
              <a:latin typeface="Times"/>
              <a:cs typeface="Times"/>
            </a:endParaRPr>
          </a:p>
          <a:p>
            <a:pPr eaLnBrk="1" hangingPunct="1">
              <a:defRPr/>
            </a:pPr>
            <a:endParaRPr lang="en-US" sz="4800" b="1" dirty="0" smtClean="0">
              <a:solidFill>
                <a:schemeClr val="bg1"/>
              </a:solidFill>
              <a:latin typeface="Times"/>
              <a:cs typeface="Times"/>
            </a:endParaRPr>
          </a:p>
          <a:p>
            <a:pPr eaLnBrk="1" hangingPunct="1">
              <a:defRPr/>
            </a:pPr>
            <a:r>
              <a:rPr lang="en-US" sz="4800" b="1" dirty="0" smtClean="0">
                <a:solidFill>
                  <a:schemeClr val="bg1"/>
                </a:solidFill>
                <a:latin typeface="Times"/>
                <a:cs typeface="Times"/>
              </a:rPr>
              <a:t>The Cup He Drank</a:t>
            </a:r>
            <a:endParaRPr lang="en-US" sz="4800" b="1" dirty="0">
              <a:solidFill>
                <a:schemeClr val="bg1"/>
              </a:solidFill>
              <a:latin typeface="Times"/>
              <a:cs typeface="Times"/>
            </a:endParaRPr>
          </a:p>
          <a:p>
            <a:pPr eaLnBrk="1" hangingPunct="1">
              <a:defRPr/>
            </a:pPr>
            <a:endParaRPr lang="en-US" sz="2000" i="1" dirty="0" smtClean="0">
              <a:solidFill>
                <a:schemeClr val="bg1"/>
              </a:solidFill>
              <a:latin typeface="Times"/>
              <a:cs typeface="Times"/>
            </a:endParaRPr>
          </a:p>
        </p:txBody>
      </p:sp>
    </p:spTree>
    <p:extLst>
      <p:ext uri="{BB962C8B-B14F-4D97-AF65-F5344CB8AC3E}">
        <p14:creationId xmlns:p14="http://schemas.microsoft.com/office/powerpoint/2010/main" val="3448851309"/>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sz="2800" dirty="0" smtClean="0">
                <a:solidFill>
                  <a:schemeClr val="bg1"/>
                </a:solidFill>
                <a:latin typeface="Times New Roman" pitchFamily="18" charset="0"/>
              </a:rPr>
              <a:t>God’s </a:t>
            </a:r>
            <a:r>
              <a:rPr lang="en-US" sz="2800" dirty="0">
                <a:solidFill>
                  <a:schemeClr val="bg1"/>
                </a:solidFill>
                <a:latin typeface="Times New Roman" pitchFamily="18" charset="0"/>
              </a:rPr>
              <a:t>wrath, stored up beginning with Adam’s sin and extending to all of your sin and mine and to all the sin to the end of the world was poured out on Christ on the </a:t>
            </a:r>
            <a:r>
              <a:rPr lang="en-US" sz="2800" dirty="0" smtClean="0">
                <a:solidFill>
                  <a:schemeClr val="bg1"/>
                </a:solidFill>
                <a:latin typeface="Times New Roman" pitchFamily="18" charset="0"/>
              </a:rPr>
              <a:t>cross</a:t>
            </a:r>
            <a:r>
              <a:rPr lang="en-US" sz="2800" dirty="0">
                <a:solidFill>
                  <a:schemeClr val="bg1"/>
                </a:solidFill>
                <a:latin typeface="Times New Roman" pitchFamily="18" charset="0"/>
              </a:rPr>
              <a:t>.</a:t>
            </a:r>
          </a:p>
          <a:p>
            <a:pPr eaLnBrk="1" hangingPunct="1">
              <a:defRPr/>
            </a:pPr>
            <a:endParaRPr lang="en-US" sz="2800" dirty="0">
              <a:solidFill>
                <a:schemeClr val="bg1"/>
              </a:solidFill>
              <a:latin typeface="Times New Roman" pitchFamily="18" charset="0"/>
            </a:endParaRPr>
          </a:p>
          <a:p>
            <a:pPr eaLnBrk="1" hangingPunct="1">
              <a:defRPr/>
            </a:pPr>
            <a:r>
              <a:rPr lang="en-US" sz="2800" dirty="0">
                <a:solidFill>
                  <a:schemeClr val="bg1"/>
                </a:solidFill>
                <a:latin typeface="Times New Roman" pitchFamily="18" charset="0"/>
              </a:rPr>
              <a:t>He drank the cup of </a:t>
            </a:r>
            <a:r>
              <a:rPr lang="en-US" sz="2800" dirty="0" smtClean="0">
                <a:solidFill>
                  <a:schemeClr val="bg1"/>
                </a:solidFill>
                <a:latin typeface="Times New Roman" pitchFamily="18" charset="0"/>
              </a:rPr>
              <a:t>God’s </a:t>
            </a:r>
            <a:r>
              <a:rPr lang="en-US" sz="2800" dirty="0">
                <a:solidFill>
                  <a:schemeClr val="bg1"/>
                </a:solidFill>
                <a:latin typeface="Times New Roman" pitchFamily="18" charset="0"/>
              </a:rPr>
              <a:t>wrath for you and me – </a:t>
            </a:r>
          </a:p>
          <a:p>
            <a:pPr lvl="1" eaLnBrk="1" hangingPunct="1">
              <a:defRPr/>
            </a:pPr>
            <a:r>
              <a:rPr lang="en-US" b="1" i="1" dirty="0">
                <a:solidFill>
                  <a:schemeClr val="bg1"/>
                </a:solidFill>
                <a:latin typeface="Times New Roman" pitchFamily="18" charset="0"/>
              </a:rPr>
              <a:t>“He made Him who knew no sin to be  sin on our behalf, so that we might become the righteousness of God in Him</a:t>
            </a:r>
            <a:r>
              <a:rPr lang="en-US" b="1" i="1" dirty="0" smtClean="0">
                <a:solidFill>
                  <a:schemeClr val="bg1"/>
                </a:solidFill>
                <a:latin typeface="Times New Roman" pitchFamily="18" charset="0"/>
              </a:rPr>
              <a:t>.” – </a:t>
            </a:r>
            <a:r>
              <a:rPr lang="en-US" sz="2400" dirty="0" smtClean="0">
                <a:solidFill>
                  <a:schemeClr val="bg1"/>
                </a:solidFill>
                <a:latin typeface="Times New Roman" pitchFamily="18" charset="0"/>
              </a:rPr>
              <a:t>2 </a:t>
            </a:r>
            <a:r>
              <a:rPr lang="en-US" sz="2400" dirty="0">
                <a:solidFill>
                  <a:schemeClr val="bg1"/>
                </a:solidFill>
                <a:latin typeface="Times New Roman" pitchFamily="18" charset="0"/>
              </a:rPr>
              <a:t>Corinthians </a:t>
            </a:r>
            <a:r>
              <a:rPr lang="en-US" sz="2400" dirty="0" smtClean="0">
                <a:solidFill>
                  <a:schemeClr val="bg1"/>
                </a:solidFill>
                <a:latin typeface="Times New Roman" pitchFamily="18" charset="0"/>
              </a:rPr>
              <a:t>5:21</a:t>
            </a:r>
            <a:endParaRPr lang="en-US" dirty="0">
              <a:solidFill>
                <a:schemeClr val="bg1"/>
              </a:solidFill>
              <a:latin typeface="Times New Roman" pitchFamily="18" charset="0"/>
            </a:endParaRPr>
          </a:p>
          <a:p>
            <a:pPr lvl="1" eaLnBrk="1" hangingPunct="1">
              <a:defRPr/>
            </a:pPr>
            <a:r>
              <a:rPr lang="en-US" altLang="en-US" b="1" i="1" dirty="0">
                <a:solidFill>
                  <a:schemeClr val="bg1"/>
                </a:solidFill>
                <a:latin typeface="Times New Roman" pitchFamily="18" charset="0"/>
                <a:cs typeface="Times New Roman" panose="02020603050405020304" pitchFamily="18" charset="0"/>
              </a:rPr>
              <a:t>“having become a curse for </a:t>
            </a:r>
            <a:r>
              <a:rPr lang="en-US" altLang="en-US" b="1" i="1" dirty="0" smtClean="0">
                <a:solidFill>
                  <a:schemeClr val="bg1"/>
                </a:solidFill>
                <a:latin typeface="Times New Roman" pitchFamily="18" charset="0"/>
                <a:cs typeface="Times New Roman" panose="02020603050405020304" pitchFamily="18" charset="0"/>
              </a:rPr>
              <a:t>us” – </a:t>
            </a:r>
            <a:r>
              <a:rPr lang="en-US" altLang="en-US" sz="2400" dirty="0" smtClean="0">
                <a:solidFill>
                  <a:schemeClr val="bg1"/>
                </a:solidFill>
                <a:latin typeface="Times New Roman" pitchFamily="18" charset="0"/>
                <a:cs typeface="Times New Roman" panose="02020603050405020304" pitchFamily="18" charset="0"/>
              </a:rPr>
              <a:t>Galatians 3:13</a:t>
            </a:r>
            <a:endParaRPr lang="en-US" altLang="en-US" sz="2400" dirty="0">
              <a:solidFill>
                <a:schemeClr val="bg1"/>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81180318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b="1" dirty="0" smtClean="0">
                <a:solidFill>
                  <a:schemeClr val="bg1"/>
                </a:solidFill>
                <a:latin typeface="Times New Roman" panose="02020603050405020304" pitchFamily="18" charset="0"/>
                <a:cs typeface="Times New Roman" panose="02020603050405020304" pitchFamily="18" charset="0"/>
              </a:rPr>
              <a:t>Wrath</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sz="2800" b="1" dirty="0" smtClean="0">
                <a:solidFill>
                  <a:schemeClr val="bg1"/>
                </a:solidFill>
                <a:latin typeface="Times New Roman" panose="02020603050405020304" pitchFamily="18" charset="0"/>
                <a:cs typeface="Times New Roman" panose="02020603050405020304" pitchFamily="18" charset="0"/>
              </a:rPr>
              <a:t>God’s </a:t>
            </a:r>
            <a:r>
              <a:rPr lang="en-US" sz="2800" b="1" dirty="0">
                <a:solidFill>
                  <a:schemeClr val="bg1"/>
                </a:solidFill>
                <a:latin typeface="Times New Roman" panose="02020603050405020304" pitchFamily="18" charset="0"/>
                <a:cs typeface="Times New Roman" panose="02020603050405020304" pitchFamily="18" charset="0"/>
              </a:rPr>
              <a:t>wrath is neither an impersonal process of cause and effect, nor a passionate, arbitrary or vindictive outburst of temper.</a:t>
            </a:r>
          </a:p>
          <a:p>
            <a:pPr eaLnBrk="1" hangingPunct="1">
              <a:defRPr/>
            </a:pPr>
            <a:endParaRPr lang="en-US" sz="28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2800" b="1" dirty="0">
                <a:solidFill>
                  <a:schemeClr val="bg1"/>
                </a:solidFill>
                <a:latin typeface="Times New Roman" panose="02020603050405020304" pitchFamily="18" charset="0"/>
                <a:cs typeface="Times New Roman" panose="02020603050405020304" pitchFamily="18" charset="0"/>
              </a:rPr>
              <a:t>His wrath is His settled, determined response to </a:t>
            </a:r>
            <a:r>
              <a:rPr lang="en-US" sz="2800" b="1" dirty="0" smtClean="0">
                <a:solidFill>
                  <a:schemeClr val="bg1"/>
                </a:solidFill>
                <a:latin typeface="Times New Roman" panose="02020603050405020304" pitchFamily="18" charset="0"/>
                <a:cs typeface="Times New Roman" panose="02020603050405020304" pitchFamily="18" charset="0"/>
              </a:rPr>
              <a:t>sin, wickedness, unrighteousness, evil.</a:t>
            </a:r>
            <a:endParaRPr lang="en-US" sz="2800" b="1" dirty="0">
              <a:solidFill>
                <a:schemeClr val="bg1"/>
              </a:solidFill>
              <a:latin typeface="Times New Roman" panose="02020603050405020304" pitchFamily="18" charset="0"/>
              <a:cs typeface="Times New Roman" panose="02020603050405020304" pitchFamily="18" charset="0"/>
            </a:endParaRPr>
          </a:p>
          <a:p>
            <a:pPr eaLnBrk="1" hangingPunct="1">
              <a:defRPr/>
            </a:pPr>
            <a:endParaRPr lang="en-US" sz="28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2800" b="1" dirty="0">
                <a:solidFill>
                  <a:schemeClr val="bg1"/>
                </a:solidFill>
                <a:latin typeface="Times New Roman" panose="02020603050405020304" pitchFamily="18" charset="0"/>
                <a:cs typeface="Times New Roman" panose="02020603050405020304" pitchFamily="18" charset="0"/>
              </a:rPr>
              <a:t>His wrath is His holy and uncompromising antagonism to evil, with which He refuses to negotiate</a:t>
            </a:r>
            <a:r>
              <a:rPr lang="en-US" sz="2800" b="1" dirty="0" smtClean="0">
                <a:solidFill>
                  <a:schemeClr val="bg1"/>
                </a:solidFill>
                <a:latin typeface="Times New Roman" panose="02020603050405020304" pitchFamily="18" charset="0"/>
                <a:cs typeface="Times New Roman" panose="02020603050405020304" pitchFamily="18" charset="0"/>
              </a:rPr>
              <a:t>.</a:t>
            </a:r>
            <a:endParaRPr lang="en-US" altLang="en-US" sz="2000" b="1"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76918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b="1" dirty="0" smtClean="0">
                <a:solidFill>
                  <a:schemeClr val="bg1"/>
                </a:solidFill>
                <a:latin typeface="Times New Roman" panose="02020603050405020304" pitchFamily="18" charset="0"/>
                <a:cs typeface="Times New Roman" panose="02020603050405020304" pitchFamily="18" charset="0"/>
              </a:rPr>
              <a:t>Wrath</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altLang="en-US" b="1" dirty="0" smtClean="0">
                <a:solidFill>
                  <a:schemeClr val="bg1"/>
                </a:solidFill>
                <a:latin typeface="Times New Roman" panose="02020603050405020304" pitchFamily="18" charset="0"/>
                <a:cs typeface="Times New Roman" panose="02020603050405020304" pitchFamily="18" charset="0"/>
              </a:rPr>
              <a:t>His </a:t>
            </a:r>
            <a:r>
              <a:rPr lang="en-US" altLang="en-US" b="1" dirty="0">
                <a:solidFill>
                  <a:schemeClr val="bg1"/>
                </a:solidFill>
                <a:latin typeface="Times New Roman" panose="02020603050405020304" pitchFamily="18" charset="0"/>
                <a:cs typeface="Times New Roman" panose="02020603050405020304" pitchFamily="18" charset="0"/>
              </a:rPr>
              <a:t>wrath is His holy hostility to evil, </a:t>
            </a:r>
            <a:r>
              <a:rPr lang="en-US" altLang="en-US" b="1" dirty="0" smtClean="0">
                <a:solidFill>
                  <a:schemeClr val="bg1"/>
                </a:solidFill>
                <a:latin typeface="Times New Roman" panose="02020603050405020304" pitchFamily="18" charset="0"/>
                <a:cs typeface="Times New Roman" panose="02020603050405020304" pitchFamily="18" charset="0"/>
              </a:rPr>
              <a:t>        His </a:t>
            </a:r>
            <a:r>
              <a:rPr lang="en-US" altLang="en-US" b="1" dirty="0">
                <a:solidFill>
                  <a:schemeClr val="bg1"/>
                </a:solidFill>
                <a:latin typeface="Times New Roman" panose="02020603050405020304" pitchFamily="18" charset="0"/>
                <a:cs typeface="Times New Roman" panose="02020603050405020304" pitchFamily="18" charset="0"/>
              </a:rPr>
              <a:t>refusal to condone it, ignore it, remain indifferent to it, or come to terms with it.  </a:t>
            </a:r>
          </a:p>
          <a:p>
            <a:pPr eaLnBrk="1" hangingPunct="1">
              <a:defRPr/>
            </a:pPr>
            <a:endParaRPr lang="en-US" altLang="en-US"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b="1" dirty="0">
                <a:solidFill>
                  <a:schemeClr val="bg1"/>
                </a:solidFill>
                <a:latin typeface="Times New Roman" panose="02020603050405020304" pitchFamily="18" charset="0"/>
                <a:cs typeface="Times New Roman" panose="02020603050405020304" pitchFamily="18" charset="0"/>
              </a:rPr>
              <a:t>Someone says, </a:t>
            </a:r>
            <a:r>
              <a:rPr lang="en-US" altLang="en-US" b="1" i="1" dirty="0" smtClean="0">
                <a:solidFill>
                  <a:schemeClr val="bg1"/>
                </a:solidFill>
                <a:latin typeface="Times New Roman" panose="02020603050405020304" pitchFamily="18" charset="0"/>
                <a:cs typeface="Times New Roman" panose="02020603050405020304" pitchFamily="18" charset="0"/>
              </a:rPr>
              <a:t>“God </a:t>
            </a:r>
            <a:r>
              <a:rPr lang="en-US" altLang="en-US" b="1" i="1" dirty="0">
                <a:solidFill>
                  <a:schemeClr val="bg1"/>
                </a:solidFill>
                <a:latin typeface="Times New Roman" panose="02020603050405020304" pitchFamily="18" charset="0"/>
                <a:cs typeface="Times New Roman" panose="02020603050405020304" pitchFamily="18" charset="0"/>
              </a:rPr>
              <a:t>ought to do something about all this evil!”</a:t>
            </a:r>
          </a:p>
          <a:p>
            <a:pPr eaLnBrk="1" hangingPunct="1">
              <a:defRPr/>
            </a:pPr>
            <a:endParaRPr lang="en-US" altLang="en-US"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b="1" dirty="0">
                <a:solidFill>
                  <a:schemeClr val="bg1"/>
                </a:solidFill>
                <a:latin typeface="Times New Roman" panose="02020603050405020304" pitchFamily="18" charset="0"/>
                <a:cs typeface="Times New Roman" panose="02020603050405020304" pitchFamily="18" charset="0"/>
              </a:rPr>
              <a:t>He did; at </a:t>
            </a:r>
            <a:r>
              <a:rPr lang="en-US" altLang="en-US" b="1" dirty="0" smtClean="0">
                <a:solidFill>
                  <a:schemeClr val="bg1"/>
                </a:solidFill>
                <a:latin typeface="Times New Roman" panose="02020603050405020304" pitchFamily="18" charset="0"/>
                <a:cs typeface="Times New Roman" panose="02020603050405020304" pitchFamily="18" charset="0"/>
              </a:rPr>
              <a:t>Calvary.</a:t>
            </a:r>
            <a:endParaRPr lang="en-US" altLang="en-US" b="1" dirty="0">
              <a:solidFill>
                <a:schemeClr val="bg1"/>
              </a:solidFill>
              <a:latin typeface="Times New Roman" panose="02020603050405020304" pitchFamily="18" charset="0"/>
              <a:cs typeface="Times New Roman" panose="02020603050405020304" pitchFamily="18" charset="0"/>
            </a:endParaRPr>
          </a:p>
          <a:p>
            <a:endParaRPr lang="en-US" altLang="en-US" sz="2400" b="1"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21833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b="1" dirty="0" smtClean="0">
                <a:solidFill>
                  <a:schemeClr val="bg1"/>
                </a:solidFill>
                <a:latin typeface="Times New Roman" panose="02020603050405020304" pitchFamily="18" charset="0"/>
                <a:cs typeface="Times New Roman" panose="02020603050405020304" pitchFamily="18" charset="0"/>
              </a:rPr>
              <a:t>Propitiation</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r>
              <a:rPr lang="en-US" altLang="en-US" sz="2800" b="1" dirty="0" smtClean="0">
                <a:solidFill>
                  <a:schemeClr val="bg1"/>
                </a:solidFill>
                <a:latin typeface="Times New Roman" panose="02020603050405020304" pitchFamily="18" charset="0"/>
                <a:cs typeface="Times New Roman" panose="02020603050405020304" pitchFamily="18" charset="0"/>
              </a:rPr>
              <a:t>Appeasing, placating, sacrifice…the act of making amends for wrongdoing, atonement, a means by which sin is covered and remitted…satisfaction of the holiness and justice and wrath of God.</a:t>
            </a:r>
          </a:p>
          <a:p>
            <a:pPr lvl="1" eaLnBrk="1" hangingPunct="1"/>
            <a:r>
              <a:rPr lang="en-US" altLang="en-US" dirty="0" smtClean="0">
                <a:solidFill>
                  <a:schemeClr val="bg1"/>
                </a:solidFill>
                <a:latin typeface="Times New Roman" panose="02020603050405020304" pitchFamily="18" charset="0"/>
                <a:cs typeface="Times New Roman" panose="02020603050405020304" pitchFamily="18" charset="0"/>
              </a:rPr>
              <a:t>Romans 3:25 – </a:t>
            </a:r>
            <a:r>
              <a:rPr lang="en-US" altLang="en-US" b="1" i="1" dirty="0" smtClean="0">
                <a:solidFill>
                  <a:schemeClr val="bg1"/>
                </a:solidFill>
                <a:latin typeface="Times New Roman" panose="02020603050405020304" pitchFamily="18" charset="0"/>
                <a:cs typeface="Times New Roman" panose="02020603050405020304" pitchFamily="18" charset="0"/>
              </a:rPr>
              <a:t>“whom God sent forth as a propitiation by His blood”</a:t>
            </a:r>
          </a:p>
          <a:p>
            <a:pPr lvl="1" eaLnBrk="1" hangingPunct="1"/>
            <a:r>
              <a:rPr lang="en-US" altLang="en-US" dirty="0" smtClean="0">
                <a:solidFill>
                  <a:schemeClr val="bg1"/>
                </a:solidFill>
                <a:latin typeface="Times New Roman" panose="02020603050405020304" pitchFamily="18" charset="0"/>
                <a:cs typeface="Times New Roman" panose="02020603050405020304" pitchFamily="18" charset="0"/>
              </a:rPr>
              <a:t>1 </a:t>
            </a:r>
            <a:r>
              <a:rPr lang="en-US" altLang="en-US" dirty="0">
                <a:solidFill>
                  <a:schemeClr val="bg1"/>
                </a:solidFill>
                <a:latin typeface="Times New Roman" panose="02020603050405020304" pitchFamily="18" charset="0"/>
                <a:cs typeface="Times New Roman" panose="02020603050405020304" pitchFamily="18" charset="0"/>
              </a:rPr>
              <a:t>John </a:t>
            </a:r>
            <a:r>
              <a:rPr lang="en-US" altLang="en-US" dirty="0" smtClean="0">
                <a:solidFill>
                  <a:schemeClr val="bg1"/>
                </a:solidFill>
                <a:latin typeface="Times New Roman" panose="02020603050405020304" pitchFamily="18" charset="0"/>
                <a:cs typeface="Times New Roman" panose="02020603050405020304" pitchFamily="18" charset="0"/>
              </a:rPr>
              <a:t>2:2 – </a:t>
            </a:r>
            <a:r>
              <a:rPr lang="en-US" altLang="en-US" b="1" i="1" dirty="0" smtClean="0">
                <a:solidFill>
                  <a:schemeClr val="bg1"/>
                </a:solidFill>
                <a:latin typeface="Times New Roman" panose="02020603050405020304" pitchFamily="18" charset="0"/>
                <a:cs typeface="Times New Roman" panose="02020603050405020304" pitchFamily="18" charset="0"/>
              </a:rPr>
              <a:t>“He Himself is the propitiation for our sins”</a:t>
            </a:r>
          </a:p>
          <a:p>
            <a:pPr lvl="1" eaLnBrk="1" hangingPunct="1"/>
            <a:r>
              <a:rPr lang="en-US" altLang="en-US" dirty="0" smtClean="0">
                <a:solidFill>
                  <a:schemeClr val="bg1"/>
                </a:solidFill>
                <a:latin typeface="Times New Roman" panose="02020603050405020304" pitchFamily="18" charset="0"/>
                <a:cs typeface="Times New Roman" panose="02020603050405020304" pitchFamily="18" charset="0"/>
              </a:rPr>
              <a:t>1 </a:t>
            </a:r>
            <a:r>
              <a:rPr lang="en-US" altLang="en-US" dirty="0">
                <a:solidFill>
                  <a:schemeClr val="bg1"/>
                </a:solidFill>
                <a:latin typeface="Times New Roman" panose="02020603050405020304" pitchFamily="18" charset="0"/>
                <a:cs typeface="Times New Roman" panose="02020603050405020304" pitchFamily="18" charset="0"/>
              </a:rPr>
              <a:t>John 4:10 – </a:t>
            </a:r>
            <a:r>
              <a:rPr lang="en-US" altLang="en-US" b="1" i="1" dirty="0" smtClean="0">
                <a:solidFill>
                  <a:schemeClr val="bg1"/>
                </a:solidFill>
                <a:latin typeface="Times New Roman" panose="02020603050405020304" pitchFamily="18" charset="0"/>
                <a:cs typeface="Times New Roman" panose="02020603050405020304" pitchFamily="18" charset="0"/>
              </a:rPr>
              <a:t>“In </a:t>
            </a:r>
            <a:r>
              <a:rPr lang="en-US" altLang="en-US" b="1" i="1" dirty="0">
                <a:solidFill>
                  <a:schemeClr val="bg1"/>
                </a:solidFill>
                <a:latin typeface="Times New Roman" panose="02020603050405020304" pitchFamily="18" charset="0"/>
                <a:cs typeface="Times New Roman" panose="02020603050405020304" pitchFamily="18" charset="0"/>
              </a:rPr>
              <a:t>this is love, not that we loved God, but that He loved us and sent His Son to be  the propitiation for our sins</a:t>
            </a:r>
            <a:r>
              <a:rPr lang="en-US" altLang="en-US" b="1" i="1" dirty="0" smtClean="0">
                <a:solidFill>
                  <a:schemeClr val="bg1"/>
                </a:solidFill>
                <a:latin typeface="Times New Roman" panose="02020603050405020304" pitchFamily="18" charset="0"/>
                <a:cs typeface="Times New Roman" panose="02020603050405020304" pitchFamily="18" charset="0"/>
              </a:rPr>
              <a:t>.”</a:t>
            </a:r>
            <a:endParaRPr lang="en-US" altLang="en-US" b="1" i="1" dirty="0">
              <a:solidFill>
                <a:schemeClr val="bg1"/>
              </a:solidFill>
              <a:latin typeface="Times New Roman" panose="02020603050405020304" pitchFamily="18" charset="0"/>
              <a:cs typeface="Times New Roman" panose="02020603050405020304" pitchFamily="18" charset="0"/>
            </a:endParaRPr>
          </a:p>
          <a:p>
            <a:pPr lvl="1" eaLnBrk="1" hangingPunct="1"/>
            <a:endParaRPr lang="en-US" altLang="en-US" sz="1400" b="1"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842005"/>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6000" b="1" dirty="0" smtClean="0">
                <a:solidFill>
                  <a:schemeClr val="bg1"/>
                </a:solidFill>
                <a:latin typeface="Times New Roman" panose="02020603050405020304" pitchFamily="18" charset="0"/>
                <a:cs typeface="Times New Roman" panose="02020603050405020304" pitchFamily="18" charset="0"/>
              </a:rPr>
              <a:t>Propitiation</a:t>
            </a:r>
            <a:endParaRPr lang="en-US" sz="60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r>
              <a:rPr lang="en-US" altLang="en-US" sz="2800" b="1" dirty="0" smtClean="0">
                <a:solidFill>
                  <a:schemeClr val="bg1"/>
                </a:solidFill>
                <a:latin typeface="Times New Roman" panose="02020603050405020304" pitchFamily="18" charset="0"/>
                <a:cs typeface="Times New Roman" panose="02020603050405020304" pitchFamily="18" charset="0"/>
              </a:rPr>
              <a:t>The </a:t>
            </a:r>
            <a:r>
              <a:rPr lang="en-US" altLang="en-US" sz="2800" b="1" dirty="0">
                <a:solidFill>
                  <a:schemeClr val="bg1"/>
                </a:solidFill>
                <a:latin typeface="Times New Roman" panose="02020603050405020304" pitchFamily="18" charset="0"/>
                <a:cs typeface="Times New Roman" panose="02020603050405020304" pitchFamily="18" charset="0"/>
              </a:rPr>
              <a:t>Mercy Seat, the cover (see Psalm 32:1) of the Ark of the Covenant, where the High Priest sprinkled the blood of the slaughtered animal on the Day of Atonement </a:t>
            </a:r>
            <a:r>
              <a:rPr lang="en-US" altLang="en-US" sz="2800" b="1" dirty="0" smtClean="0">
                <a:solidFill>
                  <a:schemeClr val="bg1"/>
                </a:solidFill>
                <a:latin typeface="Times New Roman" panose="02020603050405020304" pitchFamily="18" charset="0"/>
                <a:cs typeface="Times New Roman" panose="02020603050405020304" pitchFamily="18" charset="0"/>
              </a:rPr>
              <a:t>– Exodus </a:t>
            </a:r>
            <a:r>
              <a:rPr lang="en-US" altLang="en-US" sz="2800" b="1" dirty="0">
                <a:solidFill>
                  <a:schemeClr val="bg1"/>
                </a:solidFill>
                <a:latin typeface="Times New Roman" panose="02020603050405020304" pitchFamily="18" charset="0"/>
                <a:cs typeface="Times New Roman" panose="02020603050405020304" pitchFamily="18" charset="0"/>
              </a:rPr>
              <a:t>25:10-22; Leviticus 16:1-16; Numbers 7:89; Hebrews 9:5</a:t>
            </a:r>
          </a:p>
          <a:p>
            <a:pPr eaLnBrk="1" hangingPunct="1"/>
            <a:endParaRPr lang="en-US" altLang="en-US" sz="2800" b="1" dirty="0" smtClean="0">
              <a:solidFill>
                <a:schemeClr val="bg1"/>
              </a:solidFill>
              <a:latin typeface="Times New Roman" panose="02020603050405020304" pitchFamily="18" charset="0"/>
              <a:cs typeface="Times New Roman" panose="02020603050405020304" pitchFamily="18" charset="0"/>
            </a:endParaRPr>
          </a:p>
          <a:p>
            <a:pPr eaLnBrk="1" hangingPunct="1"/>
            <a:r>
              <a:rPr lang="en-US" altLang="en-US" sz="2800" b="1" dirty="0" smtClean="0">
                <a:solidFill>
                  <a:schemeClr val="bg1"/>
                </a:solidFill>
                <a:latin typeface="Times New Roman" panose="02020603050405020304" pitchFamily="18" charset="0"/>
                <a:cs typeface="Times New Roman" panose="02020603050405020304" pitchFamily="18" charset="0"/>
              </a:rPr>
              <a:t>The </a:t>
            </a:r>
            <a:r>
              <a:rPr lang="en-US" altLang="en-US" sz="2800" b="1" dirty="0">
                <a:solidFill>
                  <a:schemeClr val="bg1"/>
                </a:solidFill>
                <a:latin typeface="Times New Roman" panose="02020603050405020304" pitchFamily="18" charset="0"/>
                <a:cs typeface="Times New Roman" panose="02020603050405020304" pitchFamily="18" charset="0"/>
              </a:rPr>
              <a:t>Mercy Seat – think locality, place…</a:t>
            </a:r>
          </a:p>
          <a:p>
            <a:pPr eaLnBrk="1" hangingPunct="1"/>
            <a:endParaRPr lang="en-US" altLang="en-US" sz="2800" b="1" dirty="0" smtClean="0">
              <a:solidFill>
                <a:schemeClr val="bg1"/>
              </a:solidFill>
              <a:latin typeface="Times New Roman" panose="02020603050405020304" pitchFamily="18" charset="0"/>
              <a:cs typeface="Times New Roman" panose="02020603050405020304" pitchFamily="18" charset="0"/>
            </a:endParaRPr>
          </a:p>
          <a:p>
            <a:pPr eaLnBrk="1" hangingPunct="1"/>
            <a:r>
              <a:rPr lang="en-US" altLang="en-US" sz="2800" b="1" dirty="0" smtClean="0">
                <a:solidFill>
                  <a:schemeClr val="bg1"/>
                </a:solidFill>
                <a:latin typeface="Times New Roman" panose="02020603050405020304" pitchFamily="18" charset="0"/>
                <a:cs typeface="Times New Roman" panose="02020603050405020304" pitchFamily="18" charset="0"/>
              </a:rPr>
              <a:t>Christ </a:t>
            </a:r>
            <a:r>
              <a:rPr lang="en-US" altLang="en-US" sz="2800" b="1" dirty="0">
                <a:solidFill>
                  <a:schemeClr val="bg1"/>
                </a:solidFill>
                <a:latin typeface="Times New Roman" panose="02020603050405020304" pitchFamily="18" charset="0"/>
                <a:cs typeface="Times New Roman" panose="02020603050405020304" pitchFamily="18" charset="0"/>
              </a:rPr>
              <a:t>Himself is our mercy seat – the personal means by whom </a:t>
            </a:r>
            <a:r>
              <a:rPr lang="en-US" altLang="en-US" sz="2800" b="1" dirty="0" smtClean="0">
                <a:solidFill>
                  <a:schemeClr val="bg1"/>
                </a:solidFill>
                <a:latin typeface="Times New Roman" panose="02020603050405020304" pitchFamily="18" charset="0"/>
                <a:cs typeface="Times New Roman" panose="02020603050405020304" pitchFamily="18" charset="0"/>
              </a:rPr>
              <a:t>God </a:t>
            </a:r>
            <a:r>
              <a:rPr lang="en-US" altLang="en-US" sz="2800" b="1" dirty="0">
                <a:solidFill>
                  <a:schemeClr val="bg1"/>
                </a:solidFill>
                <a:latin typeface="Times New Roman" panose="02020603050405020304" pitchFamily="18" charset="0"/>
                <a:cs typeface="Times New Roman" panose="02020603050405020304" pitchFamily="18" charset="0"/>
              </a:rPr>
              <a:t>shows mercy to the sinner who </a:t>
            </a:r>
            <a:r>
              <a:rPr lang="en-US" altLang="en-US" sz="2800" b="1" dirty="0" smtClean="0">
                <a:solidFill>
                  <a:schemeClr val="bg1"/>
                </a:solidFill>
                <a:latin typeface="Times New Roman" panose="02020603050405020304" pitchFamily="18" charset="0"/>
                <a:cs typeface="Times New Roman" panose="02020603050405020304" pitchFamily="18" charset="0"/>
              </a:rPr>
              <a:t>believes – Romans 3:21-26!</a:t>
            </a:r>
            <a:endParaRPr lang="en-US" altLang="en-US" sz="2800" b="1" dirty="0">
              <a:solidFill>
                <a:schemeClr val="bg1"/>
              </a:solidFill>
              <a:latin typeface="Times New Roman" panose="02020603050405020304" pitchFamily="18" charset="0"/>
              <a:cs typeface="Times New Roman" panose="02020603050405020304" pitchFamily="18" charset="0"/>
            </a:endParaRPr>
          </a:p>
          <a:p>
            <a:pPr eaLnBrk="1" hangingPunct="1">
              <a:defRPr/>
            </a:pPr>
            <a:endParaRPr lang="en-US" altLang="en-US" sz="2800" b="1" dirty="0">
              <a:solidFill>
                <a:schemeClr val="bg1"/>
              </a:solidFill>
              <a:latin typeface="Times New Roman" panose="02020603050405020304" pitchFamily="18" charset="0"/>
              <a:cs typeface="Times New Roman" panose="02020603050405020304" pitchFamily="18" charset="0"/>
            </a:endParaRPr>
          </a:p>
          <a:p>
            <a:endParaRPr lang="en-US" altLang="en-US" sz="2000" b="1"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483689"/>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a:t>
            </a:r>
            <a:r>
              <a:rPr lang="en-US" sz="4800" b="1" i="1" dirty="0" smtClean="0">
                <a:solidFill>
                  <a:schemeClr val="bg1"/>
                </a:solidFill>
                <a:latin typeface="Times New Roman" panose="02020603050405020304" pitchFamily="18" charset="0"/>
                <a:cs typeface="Times New Roman" panose="02020603050405020304" pitchFamily="18" charset="0"/>
              </a:rPr>
              <a:t>We</a:t>
            </a:r>
            <a:r>
              <a:rPr lang="en-US" sz="4800" b="1" dirty="0" smtClean="0">
                <a:solidFill>
                  <a:schemeClr val="bg1"/>
                </a:solidFill>
                <a:latin typeface="Times New Roman" panose="02020603050405020304" pitchFamily="18" charset="0"/>
                <a:cs typeface="Times New Roman" panose="02020603050405020304" pitchFamily="18" charset="0"/>
              </a:rPr>
              <a:t> Drink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marL="0" indent="0" eaLnBrk="1" hangingPunct="1">
              <a:buNone/>
              <a:defRPr/>
            </a:pPr>
            <a:r>
              <a:rPr lang="en-US" altLang="en-US" dirty="0" smtClean="0">
                <a:solidFill>
                  <a:schemeClr val="bg1"/>
                </a:solidFill>
                <a:latin typeface="Times New Roman" panose="02020603050405020304" pitchFamily="18" charset="0"/>
                <a:cs typeface="Times New Roman" panose="02020603050405020304" pitchFamily="18" charset="0"/>
              </a:rPr>
              <a:t>1 Corinthians 10:16 – </a:t>
            </a:r>
            <a:r>
              <a:rPr lang="en-US" altLang="en-US" b="1" i="1" dirty="0" smtClean="0">
                <a:solidFill>
                  <a:schemeClr val="bg1"/>
                </a:solidFill>
                <a:latin typeface="Times New Roman" panose="02020603050405020304" pitchFamily="18" charset="0"/>
                <a:cs typeface="Times New Roman" panose="02020603050405020304" pitchFamily="18" charset="0"/>
              </a:rPr>
              <a:t>“the cup of blessing”</a:t>
            </a:r>
          </a:p>
          <a:p>
            <a:pPr marL="0" indent="0" eaLnBrk="1" hangingPunct="1">
              <a:buNone/>
              <a:defRPr/>
            </a:pPr>
            <a:endParaRPr lang="en-US" dirty="0">
              <a:solidFill>
                <a:schemeClr val="bg1"/>
              </a:solidFill>
              <a:latin typeface="Times New Roman" panose="02020603050405020304" pitchFamily="18" charset="0"/>
              <a:cs typeface="Times New Roman" panose="02020603050405020304" pitchFamily="18" charset="0"/>
            </a:endParaRPr>
          </a:p>
          <a:p>
            <a:pPr marL="0" indent="0" eaLnBrk="1" hangingPunct="1">
              <a:buNone/>
              <a:defRPr/>
            </a:pPr>
            <a:r>
              <a:rPr lang="en-US" dirty="0" smtClean="0">
                <a:solidFill>
                  <a:schemeClr val="bg1"/>
                </a:solidFill>
                <a:latin typeface="Times New Roman" panose="02020603050405020304" pitchFamily="18" charset="0"/>
                <a:cs typeface="Times New Roman" panose="02020603050405020304" pitchFamily="18" charset="0"/>
              </a:rPr>
              <a:t>1 Corinthians 10:21 – </a:t>
            </a:r>
            <a:r>
              <a:rPr lang="en-US" b="1" i="1" dirty="0" smtClean="0">
                <a:solidFill>
                  <a:schemeClr val="bg1"/>
                </a:solidFill>
                <a:latin typeface="Times New Roman" panose="02020603050405020304" pitchFamily="18" charset="0"/>
                <a:cs typeface="Times New Roman" panose="02020603050405020304" pitchFamily="18" charset="0"/>
              </a:rPr>
              <a:t>“the cup of the Lord”</a:t>
            </a:r>
          </a:p>
          <a:p>
            <a:pPr marL="0" indent="0" eaLnBrk="1" hangingPunct="1">
              <a:buNone/>
              <a:defRPr/>
            </a:pPr>
            <a:endParaRPr lang="en-US" dirty="0">
              <a:solidFill>
                <a:schemeClr val="bg1"/>
              </a:solidFill>
              <a:latin typeface="Times New Roman" panose="02020603050405020304" pitchFamily="18" charset="0"/>
              <a:cs typeface="Times New Roman" panose="02020603050405020304" pitchFamily="18" charset="0"/>
            </a:endParaRPr>
          </a:p>
          <a:p>
            <a:pPr marL="0" indent="0" eaLnBrk="1" hangingPunct="1">
              <a:buNone/>
              <a:defRPr/>
            </a:pPr>
            <a:r>
              <a:rPr lang="en-US" dirty="0" smtClean="0">
                <a:solidFill>
                  <a:schemeClr val="bg1"/>
                </a:solidFill>
                <a:latin typeface="Times New Roman" panose="02020603050405020304" pitchFamily="18" charset="0"/>
                <a:cs typeface="Times New Roman" panose="02020603050405020304" pitchFamily="18" charset="0"/>
              </a:rPr>
              <a:t>1 Corinthians 11:25 – </a:t>
            </a:r>
            <a:r>
              <a:rPr lang="en-US" b="1" i="1" dirty="0" smtClean="0">
                <a:solidFill>
                  <a:schemeClr val="bg1"/>
                </a:solidFill>
                <a:latin typeface="Times New Roman" panose="02020603050405020304" pitchFamily="18" charset="0"/>
                <a:cs typeface="Times New Roman" panose="02020603050405020304" pitchFamily="18" charset="0"/>
              </a:rPr>
              <a:t>“cup is the new covenant in My blood”</a:t>
            </a:r>
          </a:p>
          <a:p>
            <a:pPr eaLnBrk="1" hangingPunct="1">
              <a:defRPr/>
            </a:pPr>
            <a:endParaRPr lang="en-US" sz="1800" b="1" i="1" dirty="0">
              <a:solidFill>
                <a:schemeClr val="bg1"/>
              </a:solidFill>
              <a:latin typeface="Times New Roman" panose="02020603050405020304" pitchFamily="18" charset="0"/>
              <a:cs typeface="Times New Roman" panose="02020603050405020304" pitchFamily="18" charset="0"/>
            </a:endParaRPr>
          </a:p>
          <a:p>
            <a:pPr marL="0" indent="0" algn="ctr" eaLnBrk="1" hangingPunct="1">
              <a:buNone/>
              <a:defRPr/>
            </a:pPr>
            <a:r>
              <a:rPr lang="en-US" b="1" i="1" dirty="0" smtClean="0">
                <a:solidFill>
                  <a:schemeClr val="bg1"/>
                </a:solidFill>
                <a:latin typeface="Times New Roman" panose="02020603050405020304" pitchFamily="18" charset="0"/>
                <a:cs typeface="Times New Roman" panose="02020603050405020304" pitchFamily="18" charset="0"/>
              </a:rPr>
              <a:t>We drink the cup of blessing                                 because He drank the cup of wrath.</a:t>
            </a:r>
            <a:endParaRPr lang="en-US"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41720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marL="0" indent="0" algn="ctr" eaLnBrk="1" hangingPunct="1">
              <a:buNone/>
              <a:defRPr/>
            </a:pPr>
            <a:r>
              <a:rPr lang="en-US" sz="3600" b="1" i="1" dirty="0" smtClean="0">
                <a:solidFill>
                  <a:schemeClr val="bg1"/>
                </a:solidFill>
                <a:latin typeface="Times New Roman" panose="02020603050405020304" pitchFamily="18" charset="0"/>
                <a:cs typeface="Times New Roman" panose="02020603050405020304" pitchFamily="18" charset="0"/>
              </a:rPr>
              <a:t>We drink the cup of blessing                                 because He drank the cup of wrath.</a:t>
            </a:r>
          </a:p>
          <a:p>
            <a:pPr marL="0" indent="0" algn="ctr" eaLnBrk="1" hangingPunct="1">
              <a:buNone/>
              <a:defRPr/>
            </a:pPr>
            <a:endParaRPr lang="en-US" sz="3600" b="1" i="1" dirty="0">
              <a:solidFill>
                <a:schemeClr val="bg1"/>
              </a:solidFill>
              <a:latin typeface="Times New Roman" panose="02020603050405020304" pitchFamily="18" charset="0"/>
              <a:cs typeface="Times New Roman" panose="02020603050405020304" pitchFamily="18" charset="0"/>
            </a:endParaRPr>
          </a:p>
          <a:p>
            <a:pPr marL="0" indent="0" algn="ctr" eaLnBrk="1" hangingPunct="1">
              <a:buNone/>
              <a:defRPr/>
            </a:pPr>
            <a:r>
              <a:rPr lang="en-US" sz="3600" b="1" i="1" dirty="0" smtClean="0">
                <a:solidFill>
                  <a:schemeClr val="bg1"/>
                </a:solidFill>
                <a:latin typeface="Times New Roman" panose="02020603050405020304" pitchFamily="18" charset="0"/>
                <a:cs typeface="Times New Roman" panose="02020603050405020304" pitchFamily="18" charset="0"/>
              </a:rPr>
              <a:t>What is it like to drink the cup of wrath?</a:t>
            </a:r>
          </a:p>
          <a:p>
            <a:pPr marL="0" indent="0" algn="ctr" eaLnBrk="1" hangingPunct="1">
              <a:buNone/>
              <a:defRPr/>
            </a:pPr>
            <a:endParaRPr lang="en-US" sz="3600" b="1" i="1" dirty="0">
              <a:solidFill>
                <a:schemeClr val="bg1"/>
              </a:solidFill>
              <a:latin typeface="Times New Roman" panose="02020603050405020304" pitchFamily="18" charset="0"/>
              <a:cs typeface="Times New Roman" panose="02020603050405020304" pitchFamily="18" charset="0"/>
            </a:endParaRPr>
          </a:p>
          <a:p>
            <a:pPr marL="0" indent="0" algn="ctr" eaLnBrk="1" hangingPunct="1">
              <a:buNone/>
              <a:defRPr/>
            </a:pPr>
            <a:r>
              <a:rPr lang="en-US" sz="3600" b="1" i="1" dirty="0" smtClean="0">
                <a:solidFill>
                  <a:schemeClr val="bg1"/>
                </a:solidFill>
                <a:latin typeface="Times New Roman" panose="02020603050405020304" pitchFamily="18" charset="0"/>
                <a:cs typeface="Times New Roman" panose="02020603050405020304" pitchFamily="18" charset="0"/>
              </a:rPr>
              <a:t>Because of Him I never have to know.</a:t>
            </a:r>
            <a:endParaRPr lang="en-US" sz="3600"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6945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152400" y="1600200"/>
            <a:ext cx="8839200" cy="5181600"/>
          </a:xfrm>
        </p:spPr>
        <p:txBody>
          <a:bodyPr/>
          <a:lstStyle/>
          <a:p>
            <a:pPr eaLnBrk="1" hangingPunct="1">
              <a:defRPr/>
            </a:pPr>
            <a:endParaRPr lang="en-US" altLang="en-US" sz="34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sz="3600" b="1" dirty="0" smtClean="0">
                <a:solidFill>
                  <a:schemeClr val="bg1"/>
                </a:solidFill>
                <a:latin typeface="Times New Roman" panose="02020603050405020304" pitchFamily="18" charset="0"/>
                <a:cs typeface="Times New Roman" panose="02020603050405020304" pitchFamily="18" charset="0"/>
              </a:rPr>
              <a:t>Will </a:t>
            </a:r>
            <a:r>
              <a:rPr lang="en-US" altLang="en-US" sz="3600" b="1" dirty="0">
                <a:solidFill>
                  <a:schemeClr val="bg1"/>
                </a:solidFill>
                <a:latin typeface="Times New Roman" panose="02020603050405020304" pitchFamily="18" charset="0"/>
                <a:cs typeface="Times New Roman" panose="02020603050405020304" pitchFamily="18" charset="0"/>
              </a:rPr>
              <a:t>you drink at the Day of Judgment?</a:t>
            </a:r>
          </a:p>
          <a:p>
            <a:pPr eaLnBrk="1" hangingPunct="1">
              <a:defRPr/>
            </a:pPr>
            <a:endParaRPr lang="en-US" sz="36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3600" b="1" dirty="0">
                <a:solidFill>
                  <a:schemeClr val="bg1"/>
                </a:solidFill>
                <a:latin typeface="Times New Roman" panose="02020603050405020304" pitchFamily="18" charset="0"/>
                <a:cs typeface="Times New Roman" panose="02020603050405020304" pitchFamily="18" charset="0"/>
              </a:rPr>
              <a:t>Will you allow Jesus to drink at Calvary?</a:t>
            </a:r>
            <a:endParaRPr lang="en-US" sz="3400" b="1" dirty="0">
              <a:solidFill>
                <a:schemeClr val="bg1"/>
              </a:solidFill>
              <a:latin typeface="Times New Roman" panose="02020603050405020304" pitchFamily="18" charset="0"/>
              <a:cs typeface="Times New Roman" panose="02020603050405020304" pitchFamily="18" charset="0"/>
            </a:endParaRPr>
          </a:p>
          <a:p>
            <a:pPr eaLnBrk="1" hangingPunct="1">
              <a:defRPr/>
            </a:pP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9871709"/>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altLang="en-US" sz="2900" b="1" dirty="0" smtClean="0">
                <a:solidFill>
                  <a:schemeClr val="bg1"/>
                </a:solidFill>
                <a:latin typeface="Times New Roman" panose="02020603050405020304" pitchFamily="18" charset="0"/>
                <a:cs typeface="Times New Roman" panose="02020603050405020304" pitchFamily="18" charset="0"/>
              </a:rPr>
              <a:t>Jesus died for all, He is the propitiation for the sins of the whole world, but only those who believe will receive the blessing of His sacrifice – Romans 3:21-26.</a:t>
            </a:r>
          </a:p>
          <a:p>
            <a:pPr eaLnBrk="1" hangingPunct="1">
              <a:defRPr/>
            </a:pPr>
            <a:endParaRPr lang="en-US" altLang="en-US" sz="29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sz="2900" b="1" dirty="0" smtClean="0">
                <a:solidFill>
                  <a:schemeClr val="bg1"/>
                </a:solidFill>
                <a:latin typeface="Times New Roman" panose="02020603050405020304" pitchFamily="18" charset="0"/>
                <a:cs typeface="Times New Roman" panose="02020603050405020304" pitchFamily="18" charset="0"/>
              </a:rPr>
              <a:t>He gave His life a ransom </a:t>
            </a:r>
            <a:r>
              <a:rPr lang="en-US" altLang="en-US" sz="2900" b="1" i="1" dirty="0" smtClean="0">
                <a:solidFill>
                  <a:schemeClr val="bg1"/>
                </a:solidFill>
                <a:latin typeface="Times New Roman" panose="02020603050405020304" pitchFamily="18" charset="0"/>
                <a:cs typeface="Times New Roman" panose="02020603050405020304" pitchFamily="18" charset="0"/>
              </a:rPr>
              <a:t>“for many” </a:t>
            </a:r>
            <a:r>
              <a:rPr lang="en-US" altLang="en-US" sz="2900" b="1" dirty="0" smtClean="0">
                <a:solidFill>
                  <a:schemeClr val="bg1"/>
                </a:solidFill>
                <a:latin typeface="Times New Roman" panose="02020603050405020304" pitchFamily="18" charset="0"/>
                <a:cs typeface="Times New Roman" panose="02020603050405020304" pitchFamily="18" charset="0"/>
              </a:rPr>
              <a:t>–  Matthew 20:28; Mark 10:45</a:t>
            </a:r>
          </a:p>
          <a:p>
            <a:pPr eaLnBrk="1" hangingPunct="1">
              <a:defRPr/>
            </a:pPr>
            <a:endParaRPr lang="en-US" altLang="en-US" sz="29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sz="2900" b="1" dirty="0" smtClean="0">
                <a:solidFill>
                  <a:schemeClr val="bg1"/>
                </a:solidFill>
                <a:latin typeface="Times New Roman" panose="02020603050405020304" pitchFamily="18" charset="0"/>
                <a:cs typeface="Times New Roman" panose="02020603050405020304" pitchFamily="18" charset="0"/>
              </a:rPr>
              <a:t>He shed His blood </a:t>
            </a:r>
            <a:r>
              <a:rPr lang="en-US" altLang="en-US" sz="2500" b="1" i="1" dirty="0" smtClean="0">
                <a:solidFill>
                  <a:schemeClr val="bg1"/>
                </a:solidFill>
                <a:latin typeface="Times New Roman" panose="02020603050405020304" pitchFamily="18" charset="0"/>
                <a:cs typeface="Times New Roman" panose="02020603050405020304" pitchFamily="18" charset="0"/>
              </a:rPr>
              <a:t>“for many for the remission of sins”</a:t>
            </a:r>
            <a:r>
              <a:rPr lang="en-US" altLang="en-US" sz="2900" b="1" dirty="0" smtClean="0">
                <a:solidFill>
                  <a:schemeClr val="bg1"/>
                </a:solidFill>
                <a:latin typeface="Times New Roman" panose="02020603050405020304" pitchFamily="18" charset="0"/>
                <a:cs typeface="Times New Roman" panose="02020603050405020304" pitchFamily="18" charset="0"/>
              </a:rPr>
              <a:t> – Matthew 26:28; Mark 14:24</a:t>
            </a:r>
          </a:p>
        </p:txBody>
      </p:sp>
    </p:spTree>
    <p:extLst>
      <p:ext uri="{BB962C8B-B14F-4D97-AF65-F5344CB8AC3E}">
        <p14:creationId xmlns:p14="http://schemas.microsoft.com/office/powerpoint/2010/main" val="717744279"/>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altLang="en-US" sz="2800" dirty="0">
                <a:solidFill>
                  <a:schemeClr val="bg1"/>
                </a:solidFill>
                <a:latin typeface="Times New Roman" panose="02020603050405020304" pitchFamily="18" charset="0"/>
                <a:cs typeface="Times New Roman" panose="02020603050405020304" pitchFamily="18" charset="0"/>
              </a:rPr>
              <a:t>John </a:t>
            </a:r>
            <a:r>
              <a:rPr lang="en-US" altLang="en-US" sz="2800" dirty="0" smtClean="0">
                <a:solidFill>
                  <a:schemeClr val="bg1"/>
                </a:solidFill>
                <a:latin typeface="Times New Roman" panose="02020603050405020304" pitchFamily="18" charset="0"/>
                <a:cs typeface="Times New Roman" panose="02020603050405020304" pitchFamily="18" charset="0"/>
              </a:rPr>
              <a:t>3:36 – </a:t>
            </a:r>
            <a:r>
              <a:rPr lang="en-US" altLang="en-US" sz="2800" b="1" i="1" dirty="0" smtClean="0">
                <a:solidFill>
                  <a:schemeClr val="bg1"/>
                </a:solidFill>
                <a:latin typeface="Times New Roman" panose="02020603050405020304" pitchFamily="18" charset="0"/>
                <a:cs typeface="Times New Roman" panose="02020603050405020304" pitchFamily="18" charset="0"/>
              </a:rPr>
              <a:t>"</a:t>
            </a:r>
            <a:r>
              <a:rPr lang="en-US" altLang="en-US" sz="2800" b="1" i="1" dirty="0">
                <a:solidFill>
                  <a:schemeClr val="bg1"/>
                </a:solidFill>
                <a:latin typeface="Times New Roman" panose="02020603050405020304" pitchFamily="18" charset="0"/>
                <a:cs typeface="Times New Roman" panose="02020603050405020304" pitchFamily="18" charset="0"/>
              </a:rPr>
              <a:t>He who believes in the Son has eternal life; but he who does not obey the Son will not see life, but the wrath of God abides on him</a:t>
            </a:r>
            <a:r>
              <a:rPr lang="en-US" altLang="en-US" sz="2800" b="1" i="1" dirty="0" smtClean="0">
                <a:solidFill>
                  <a:schemeClr val="bg1"/>
                </a:solidFill>
                <a:latin typeface="Times New Roman" panose="02020603050405020304" pitchFamily="18" charset="0"/>
                <a:cs typeface="Times New Roman" panose="02020603050405020304" pitchFamily="18" charset="0"/>
              </a:rPr>
              <a:t>.“</a:t>
            </a:r>
          </a:p>
          <a:p>
            <a:pPr eaLnBrk="1" hangingPunct="1">
              <a:defRPr/>
            </a:pPr>
            <a:endParaRPr lang="en-US" sz="2800" b="1" i="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2800" b="1" i="1" dirty="0" smtClean="0">
                <a:solidFill>
                  <a:schemeClr val="bg1"/>
                </a:solidFill>
                <a:latin typeface="Times New Roman" panose="02020603050405020304" pitchFamily="18" charset="0"/>
                <a:cs typeface="Times New Roman" panose="02020603050405020304" pitchFamily="18" charset="0"/>
              </a:rPr>
              <a:t>1 Thessalonians 1:10 – “Jesus who delivers us from the wrath to come.”</a:t>
            </a:r>
            <a:endParaRPr lang="en-US" sz="2800" dirty="0">
              <a:solidFill>
                <a:schemeClr val="bg1"/>
              </a:solidFill>
              <a:latin typeface="Times New Roman" panose="02020603050405020304" pitchFamily="18" charset="0"/>
              <a:cs typeface="Times New Roman" panose="02020603050405020304" pitchFamily="18" charset="0"/>
            </a:endParaRPr>
          </a:p>
          <a:p>
            <a:pPr eaLnBrk="1" hangingPunct="1">
              <a:defRPr/>
            </a:pPr>
            <a:endParaRPr lang="en-US" sz="2800"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2800" dirty="0" smtClean="0">
                <a:solidFill>
                  <a:schemeClr val="bg1"/>
                </a:solidFill>
                <a:latin typeface="Times New Roman" panose="02020603050405020304" pitchFamily="18" charset="0"/>
                <a:cs typeface="Times New Roman" panose="02020603050405020304" pitchFamily="18" charset="0"/>
              </a:rPr>
              <a:t>Romans 5:9 – </a:t>
            </a:r>
            <a:r>
              <a:rPr lang="en-US" sz="2800" b="1" i="1" dirty="0" smtClean="0">
                <a:solidFill>
                  <a:schemeClr val="bg1"/>
                </a:solidFill>
                <a:latin typeface="Times New Roman" panose="02020603050405020304" pitchFamily="18" charset="0"/>
                <a:cs typeface="Times New Roman" panose="02020603050405020304" pitchFamily="18" charset="0"/>
              </a:rPr>
              <a:t>“Much </a:t>
            </a:r>
            <a:r>
              <a:rPr lang="en-US" sz="2800" b="1" i="1" dirty="0">
                <a:solidFill>
                  <a:schemeClr val="bg1"/>
                </a:solidFill>
                <a:latin typeface="Times New Roman" panose="02020603050405020304" pitchFamily="18" charset="0"/>
                <a:cs typeface="Times New Roman" panose="02020603050405020304" pitchFamily="18" charset="0"/>
              </a:rPr>
              <a:t>more then, having now been justified by His blood, we shall be saved from wrath through Him</a:t>
            </a:r>
            <a:r>
              <a:rPr lang="en-US" sz="2800" b="1" i="1" dirty="0" smtClean="0">
                <a:solidFill>
                  <a:schemeClr val="bg1"/>
                </a:solidFill>
                <a:latin typeface="Times New Roman" panose="02020603050405020304" pitchFamily="18" charset="0"/>
                <a:cs typeface="Times New Roman" panose="02020603050405020304" pitchFamily="18" charset="0"/>
              </a:rPr>
              <a:t>.”</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22768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76200" y="152400"/>
            <a:ext cx="8915400" cy="6629400"/>
          </a:xfrm>
        </p:spPr>
        <p:txBody>
          <a:bodyPr/>
          <a:lstStyle/>
          <a:p>
            <a:pPr eaLnBrk="1" hangingPunct="1">
              <a:defRPr/>
            </a:pPr>
            <a:r>
              <a:rPr lang="en-US" b="1" dirty="0" smtClean="0">
                <a:solidFill>
                  <a:schemeClr val="bg1"/>
                </a:solidFill>
                <a:latin typeface="Times New Roman" panose="02020603050405020304" pitchFamily="18" charset="0"/>
                <a:cs typeface="Times New Roman" panose="02020603050405020304" pitchFamily="18" charset="0"/>
              </a:rPr>
              <a:t>In Gethsemane…</a:t>
            </a:r>
          </a:p>
          <a:p>
            <a:pPr eaLnBrk="1" hangingPunct="1">
              <a:defRPr/>
            </a:pPr>
            <a:endParaRPr lang="en-US" sz="14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b="1" dirty="0" smtClean="0">
                <a:solidFill>
                  <a:schemeClr val="bg1"/>
                </a:solidFill>
                <a:latin typeface="Times New Roman" panose="02020603050405020304" pitchFamily="18" charset="0"/>
                <a:cs typeface="Times New Roman" panose="02020603050405020304" pitchFamily="18" charset="0"/>
              </a:rPr>
              <a:t>He began to be sorrowful, troubled, </a:t>
            </a:r>
            <a:r>
              <a:rPr lang="en-US" b="1" dirty="0">
                <a:solidFill>
                  <a:schemeClr val="bg1"/>
                </a:solidFill>
                <a:latin typeface="Times New Roman" panose="02020603050405020304" pitchFamily="18" charset="0"/>
                <a:cs typeface="Times New Roman" panose="02020603050405020304" pitchFamily="18" charset="0"/>
              </a:rPr>
              <a:t> </a:t>
            </a:r>
            <a:r>
              <a:rPr lang="en-US" b="1" dirty="0" smtClean="0">
                <a:solidFill>
                  <a:schemeClr val="bg1"/>
                </a:solidFill>
                <a:latin typeface="Times New Roman" panose="02020603050405020304" pitchFamily="18" charset="0"/>
                <a:cs typeface="Times New Roman" panose="02020603050405020304" pitchFamily="18" charset="0"/>
              </a:rPr>
              <a:t>                     deeply distressed.</a:t>
            </a:r>
          </a:p>
          <a:p>
            <a:pPr eaLnBrk="1" hangingPunct="1">
              <a:defRPr/>
            </a:pPr>
            <a:endParaRPr lang="en-US" sz="1400" b="1" i="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b="1" i="1" dirty="0" smtClean="0">
                <a:solidFill>
                  <a:schemeClr val="bg1"/>
                </a:solidFill>
                <a:latin typeface="Times New Roman" panose="02020603050405020304" pitchFamily="18" charset="0"/>
                <a:cs typeface="Times New Roman" panose="02020603050405020304" pitchFamily="18" charset="0"/>
              </a:rPr>
              <a:t>“My soul is exceedingly sorrowful,                           even to death…                                                                         let this cup pass from me…                                     unless I drink it…”</a:t>
            </a:r>
          </a:p>
          <a:p>
            <a:pPr eaLnBrk="1" hangingPunct="1">
              <a:defRPr/>
            </a:pPr>
            <a:endParaRPr lang="en-US" sz="14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b="1" dirty="0" smtClean="0">
                <a:solidFill>
                  <a:schemeClr val="bg1"/>
                </a:solidFill>
                <a:latin typeface="Times New Roman" panose="02020603050405020304" pitchFamily="18" charset="0"/>
                <a:cs typeface="Times New Roman" panose="02020603050405020304" pitchFamily="18" charset="0"/>
              </a:rPr>
              <a:t>Being in agony,                                                      His sweat became like great drops of blood.</a:t>
            </a:r>
          </a:p>
          <a:p>
            <a:pPr eaLnBrk="1" hangingPunct="1">
              <a:defRPr/>
            </a:pPr>
            <a:endParaRPr lang="en-US" sz="1400" b="1" dirty="0" smtClean="0">
              <a:solidFill>
                <a:schemeClr val="bg1"/>
              </a:solidFill>
              <a:latin typeface="Times New Roman" panose="02020603050405020304" pitchFamily="18" charset="0"/>
              <a:cs typeface="Times New Roman" panose="02020603050405020304" pitchFamily="18" charset="0"/>
            </a:endParaRPr>
          </a:p>
          <a:p>
            <a:pPr eaLnBrk="1" hangingPunct="1">
              <a:defRPr/>
            </a:pPr>
            <a:r>
              <a:rPr lang="en-US" b="1" dirty="0" smtClean="0">
                <a:solidFill>
                  <a:schemeClr val="bg1"/>
                </a:solidFill>
                <a:latin typeface="Times New Roman" panose="02020603050405020304" pitchFamily="18" charset="0"/>
                <a:cs typeface="Times New Roman" panose="02020603050405020304" pitchFamily="18" charset="0"/>
              </a:rPr>
              <a:t>Matthew 26:36-46; Mark 14:32-46; Luke 22:39-46</a:t>
            </a:r>
          </a:p>
        </p:txBody>
      </p:sp>
    </p:spTree>
    <p:extLst>
      <p:ext uri="{BB962C8B-B14F-4D97-AF65-F5344CB8AC3E}">
        <p14:creationId xmlns:p14="http://schemas.microsoft.com/office/powerpoint/2010/main" val="1467359100"/>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a:xfrm>
            <a:off x="457200" y="1600200"/>
            <a:ext cx="8229600" cy="5181600"/>
          </a:xfrm>
        </p:spPr>
        <p:txBody>
          <a:bodyPr/>
          <a:lstStyle/>
          <a:p>
            <a:pPr eaLnBrk="1" hangingPunct="1">
              <a:defRPr/>
            </a:pPr>
            <a:r>
              <a:rPr lang="en-US" sz="2800" dirty="0" smtClean="0">
                <a:solidFill>
                  <a:schemeClr val="bg1"/>
                </a:solidFill>
                <a:latin typeface="Times New Roman" panose="02020603050405020304" pitchFamily="18" charset="0"/>
                <a:cs typeface="Times New Roman" panose="02020603050405020304" pitchFamily="18" charset="0"/>
              </a:rPr>
              <a:t>1 Thessalonians 5:9 – </a:t>
            </a:r>
            <a:r>
              <a:rPr lang="en-US" sz="2800" b="1" i="1" dirty="0" smtClean="0">
                <a:solidFill>
                  <a:schemeClr val="bg1"/>
                </a:solidFill>
                <a:latin typeface="Times New Roman" panose="02020603050405020304" pitchFamily="18" charset="0"/>
                <a:cs typeface="Times New Roman" panose="02020603050405020304" pitchFamily="18" charset="0"/>
              </a:rPr>
              <a:t>“For </a:t>
            </a:r>
            <a:r>
              <a:rPr lang="en-US" sz="2800" b="1" i="1" dirty="0">
                <a:solidFill>
                  <a:schemeClr val="bg1"/>
                </a:solidFill>
                <a:latin typeface="Times New Roman" panose="02020603050405020304" pitchFamily="18" charset="0"/>
                <a:cs typeface="Times New Roman" panose="02020603050405020304" pitchFamily="18" charset="0"/>
              </a:rPr>
              <a:t>God did not appoint us to wrath, but to obtain salvation through our Lord Jesus Christ</a:t>
            </a:r>
            <a:r>
              <a:rPr lang="en-US" sz="2800" b="1" i="1" dirty="0" smtClean="0">
                <a:solidFill>
                  <a:schemeClr val="bg1"/>
                </a:solidFill>
                <a:latin typeface="Times New Roman" panose="02020603050405020304" pitchFamily="18" charset="0"/>
                <a:cs typeface="Times New Roman" panose="02020603050405020304" pitchFamily="18" charset="0"/>
              </a:rPr>
              <a:t>…”</a:t>
            </a:r>
          </a:p>
          <a:p>
            <a:pPr eaLnBrk="1" hangingPunct="1">
              <a:defRPr/>
            </a:pPr>
            <a:endParaRPr lang="en-US" sz="2800" b="1" i="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altLang="en-US" sz="3400" b="1" dirty="0">
                <a:solidFill>
                  <a:schemeClr val="bg1"/>
                </a:solidFill>
                <a:latin typeface="Times New Roman" panose="02020603050405020304" pitchFamily="18" charset="0"/>
                <a:cs typeface="Times New Roman" panose="02020603050405020304" pitchFamily="18" charset="0"/>
              </a:rPr>
              <a:t>Will you drink at the Day of Judgment?</a:t>
            </a:r>
          </a:p>
          <a:p>
            <a:pPr eaLnBrk="1" hangingPunct="1">
              <a:defRPr/>
            </a:pPr>
            <a:endParaRPr lang="en-US" sz="34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3400" b="1" dirty="0">
                <a:solidFill>
                  <a:schemeClr val="bg1"/>
                </a:solidFill>
                <a:latin typeface="Times New Roman" panose="02020603050405020304" pitchFamily="18" charset="0"/>
                <a:cs typeface="Times New Roman" panose="02020603050405020304" pitchFamily="18" charset="0"/>
              </a:rPr>
              <a:t>Will you allow Jesus to drink at Calvary?</a:t>
            </a:r>
          </a:p>
          <a:p>
            <a:pPr eaLnBrk="1" hangingPunct="1">
              <a:defRPr/>
            </a:pP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22600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76200" y="152400"/>
            <a:ext cx="8915400" cy="6629400"/>
          </a:xfrm>
        </p:spPr>
        <p:txBody>
          <a:bodyPr/>
          <a:lstStyle/>
          <a:p>
            <a:pPr eaLnBrk="1" hangingPunct="1">
              <a:defRPr/>
            </a:pPr>
            <a:r>
              <a:rPr lang="en-US" sz="3600" b="1" dirty="0" smtClean="0">
                <a:solidFill>
                  <a:schemeClr val="bg1"/>
                </a:solidFill>
                <a:latin typeface="Times New Roman" panose="02020603050405020304" pitchFamily="18" charset="0"/>
                <a:cs typeface="Times New Roman" panose="02020603050405020304" pitchFamily="18" charset="0"/>
              </a:rPr>
              <a:t>Why is Jesus so upset?</a:t>
            </a:r>
          </a:p>
          <a:p>
            <a:pPr eaLnBrk="1" hangingPunct="1">
              <a:defRPr/>
            </a:pPr>
            <a:endParaRPr lang="en-US" sz="36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3600" b="1" dirty="0" smtClean="0">
                <a:solidFill>
                  <a:schemeClr val="bg1"/>
                </a:solidFill>
                <a:latin typeface="Times New Roman" panose="02020603050405020304" pitchFamily="18" charset="0"/>
                <a:cs typeface="Times New Roman" panose="02020603050405020304" pitchFamily="18" charset="0"/>
              </a:rPr>
              <a:t>He is about to drink the cup of God’s wrath.</a:t>
            </a:r>
          </a:p>
          <a:p>
            <a:pPr eaLnBrk="1" hangingPunct="1">
              <a:defRPr/>
            </a:pPr>
            <a:endParaRPr lang="en-US" sz="36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sz="3600" b="1" i="1" dirty="0" smtClean="0">
                <a:solidFill>
                  <a:schemeClr val="bg1"/>
                </a:solidFill>
                <a:latin typeface="Times New Roman" panose="02020603050405020304" pitchFamily="18" charset="0"/>
                <a:cs typeface="Times New Roman" panose="02020603050405020304" pitchFamily="18" charset="0"/>
              </a:rPr>
              <a:t>“Shall I not drink the cup                           which My Father has given Me?”                     </a:t>
            </a:r>
            <a:r>
              <a:rPr lang="en-US" sz="3600" b="1" dirty="0" smtClean="0">
                <a:solidFill>
                  <a:schemeClr val="bg1"/>
                </a:solidFill>
                <a:latin typeface="Times New Roman" panose="02020603050405020304" pitchFamily="18" charset="0"/>
                <a:cs typeface="Times New Roman" panose="02020603050405020304" pitchFamily="18" charset="0"/>
              </a:rPr>
              <a:t>John 18:11</a:t>
            </a:r>
          </a:p>
          <a:p>
            <a:pPr eaLnBrk="1" hangingPunct="1">
              <a:defRPr/>
            </a:pPr>
            <a:endParaRPr lang="en-US" sz="3600" b="1" dirty="0">
              <a:solidFill>
                <a:schemeClr val="bg1"/>
              </a:solidFill>
              <a:latin typeface="Times New Roman" panose="02020603050405020304" pitchFamily="18" charset="0"/>
              <a:cs typeface="Times New Roman" panose="02020603050405020304" pitchFamily="18" charset="0"/>
            </a:endParaRPr>
          </a:p>
          <a:p>
            <a:pPr eaLnBrk="1" hangingPunct="1">
              <a:defRPr/>
            </a:pPr>
            <a:r>
              <a:rPr lang="en-US" b="1" i="1" dirty="0" smtClean="0">
                <a:solidFill>
                  <a:schemeClr val="bg1"/>
                </a:solidFill>
                <a:latin typeface="Times New Roman" panose="02020603050405020304" pitchFamily="18" charset="0"/>
                <a:cs typeface="Times New Roman" panose="02020603050405020304" pitchFamily="18" charset="0"/>
              </a:rPr>
              <a:t>“The cup” </a:t>
            </a:r>
            <a:r>
              <a:rPr lang="en-US" b="1" dirty="0" smtClean="0">
                <a:solidFill>
                  <a:schemeClr val="bg1"/>
                </a:solidFill>
                <a:latin typeface="Times New Roman" panose="02020603050405020304" pitchFamily="18" charset="0"/>
                <a:cs typeface="Times New Roman" panose="02020603050405020304" pitchFamily="18" charset="0"/>
              </a:rPr>
              <a:t>was a common  metaphor for suffering, especially that caused by God’s wrath.</a:t>
            </a:r>
          </a:p>
          <a:p>
            <a:pPr eaLnBrk="1" hangingPunct="1">
              <a:defRPr/>
            </a:pPr>
            <a:endParaRPr lang="en-US" b="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78517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sz="3000" dirty="0" smtClean="0">
                <a:solidFill>
                  <a:schemeClr val="bg1"/>
                </a:solidFill>
                <a:latin typeface="Times New Roman" panose="02020603050405020304" pitchFamily="18" charset="0"/>
                <a:cs typeface="Times New Roman" panose="02020603050405020304" pitchFamily="18" charset="0"/>
              </a:rPr>
              <a:t>Job 21:20 – </a:t>
            </a:r>
            <a:r>
              <a:rPr lang="en-US" altLang="en-US" sz="3000" b="1" i="1" dirty="0" smtClean="0">
                <a:solidFill>
                  <a:schemeClr val="bg1"/>
                </a:solidFill>
                <a:latin typeface="Times New Roman" panose="02020603050405020304" pitchFamily="18" charset="0"/>
                <a:cs typeface="Times New Roman" panose="02020603050405020304" pitchFamily="18" charset="0"/>
              </a:rPr>
              <a:t>“let him drink of the wrath of the Almighty”</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Psalm 11:6 – </a:t>
            </a:r>
            <a:r>
              <a:rPr lang="en-US" altLang="en-US" sz="3000" b="1" i="1" dirty="0" smtClean="0">
                <a:solidFill>
                  <a:schemeClr val="bg1"/>
                </a:solidFill>
                <a:latin typeface="Times New Roman" panose="02020603050405020304" pitchFamily="18" charset="0"/>
                <a:cs typeface="Times New Roman" panose="02020603050405020304" pitchFamily="18" charset="0"/>
              </a:rPr>
              <a:t>“coals; Fire and brimstone and a burning wind shall be the portion of their cup”</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Psalm 75:8 – </a:t>
            </a:r>
            <a:r>
              <a:rPr lang="en-US" altLang="en-US" sz="3000" b="1" i="1" dirty="0" smtClean="0">
                <a:solidFill>
                  <a:schemeClr val="bg1"/>
                </a:solidFill>
                <a:latin typeface="Times New Roman" panose="02020603050405020304" pitchFamily="18" charset="0"/>
                <a:cs typeface="Times New Roman" panose="02020603050405020304" pitchFamily="18" charset="0"/>
              </a:rPr>
              <a:t>“in the hand of Yahweh there is a cup, and the wine is red; It is fully mixed, and He pours it out; Surely its dregs shall all the wicked of the earth drain and drink down”</a:t>
            </a:r>
            <a:endParaRPr lang="en-US" sz="3000" b="1"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3937420"/>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dirty="0" smtClean="0">
                <a:solidFill>
                  <a:schemeClr val="bg1"/>
                </a:solidFill>
                <a:latin typeface="Times New Roman" panose="02020603050405020304" pitchFamily="18" charset="0"/>
                <a:cs typeface="Times New Roman" panose="02020603050405020304" pitchFamily="18" charset="0"/>
              </a:rPr>
              <a:t>Isaiah 51:17,22 – </a:t>
            </a:r>
            <a:r>
              <a:rPr lang="en-US" altLang="en-US" b="1" i="1" dirty="0" smtClean="0">
                <a:solidFill>
                  <a:schemeClr val="bg1"/>
                </a:solidFill>
                <a:latin typeface="Times New Roman" panose="02020603050405020304" pitchFamily="18" charset="0"/>
                <a:cs typeface="Times New Roman" panose="02020603050405020304" pitchFamily="18" charset="0"/>
              </a:rPr>
              <a:t>“You who have drunk at the hand of Yahweh, the cup of His fury; You have drunk the dregs of the cup of trembling, and drained it out…the cup of trembling, the dregs of the cup of My fury”</a:t>
            </a:r>
          </a:p>
          <a:p>
            <a:endParaRPr lang="en-US" altLang="en-US" dirty="0" smtClean="0">
              <a:solidFill>
                <a:schemeClr val="bg1"/>
              </a:solidFill>
              <a:latin typeface="Times New Roman" panose="02020603050405020304" pitchFamily="18" charset="0"/>
              <a:cs typeface="Times New Roman" panose="02020603050405020304" pitchFamily="18" charset="0"/>
            </a:endParaRPr>
          </a:p>
          <a:p>
            <a:r>
              <a:rPr lang="en-US" altLang="en-US" dirty="0" smtClean="0">
                <a:solidFill>
                  <a:schemeClr val="bg1"/>
                </a:solidFill>
                <a:latin typeface="Times New Roman" panose="02020603050405020304" pitchFamily="18" charset="0"/>
                <a:cs typeface="Times New Roman" panose="02020603050405020304" pitchFamily="18" charset="0"/>
              </a:rPr>
              <a:t>Jeremiah 25:15-17 – </a:t>
            </a:r>
            <a:r>
              <a:rPr lang="en-US" altLang="en-US" b="1" i="1" dirty="0" smtClean="0">
                <a:solidFill>
                  <a:schemeClr val="bg1"/>
                </a:solidFill>
                <a:latin typeface="Times New Roman" panose="02020603050405020304" pitchFamily="18" charset="0"/>
                <a:cs typeface="Times New Roman" panose="02020603050405020304" pitchFamily="18" charset="0"/>
              </a:rPr>
              <a:t>“Take this wine cup of fury from my hand and cause…to drink it…”</a:t>
            </a:r>
          </a:p>
        </p:txBody>
      </p:sp>
    </p:spTree>
    <p:extLst>
      <p:ext uri="{BB962C8B-B14F-4D97-AF65-F5344CB8AC3E}">
        <p14:creationId xmlns:p14="http://schemas.microsoft.com/office/powerpoint/2010/main" val="372396555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sz="2900" dirty="0" smtClean="0">
                <a:solidFill>
                  <a:schemeClr val="bg1"/>
                </a:solidFill>
                <a:latin typeface="Times New Roman" panose="02020603050405020304" pitchFamily="18" charset="0"/>
                <a:cs typeface="Times New Roman" panose="02020603050405020304" pitchFamily="18" charset="0"/>
              </a:rPr>
              <a:t>Luke 12:50 – </a:t>
            </a:r>
            <a:r>
              <a:rPr lang="en-US" altLang="en-US" sz="2900" b="1" i="1" dirty="0" smtClean="0">
                <a:solidFill>
                  <a:schemeClr val="bg1"/>
                </a:solidFill>
                <a:latin typeface="Times New Roman" panose="02020603050405020304" pitchFamily="18" charset="0"/>
                <a:cs typeface="Times New Roman" panose="02020603050405020304" pitchFamily="18" charset="0"/>
              </a:rPr>
              <a:t>“I have a baptism to be baptized with and how distressed I am till it is accomplished”</a:t>
            </a:r>
          </a:p>
          <a:p>
            <a:endParaRPr lang="en-US" altLang="en-US" sz="2900" dirty="0" smtClean="0">
              <a:solidFill>
                <a:schemeClr val="bg1"/>
              </a:solidFill>
              <a:latin typeface="Times New Roman" panose="02020603050405020304" pitchFamily="18" charset="0"/>
              <a:cs typeface="Times New Roman" panose="02020603050405020304" pitchFamily="18" charset="0"/>
            </a:endParaRPr>
          </a:p>
          <a:p>
            <a:r>
              <a:rPr lang="en-US" altLang="en-US" sz="2900" dirty="0" smtClean="0">
                <a:solidFill>
                  <a:schemeClr val="bg1"/>
                </a:solidFill>
                <a:latin typeface="Times New Roman" panose="02020603050405020304" pitchFamily="18" charset="0"/>
                <a:cs typeface="Times New Roman" panose="02020603050405020304" pitchFamily="18" charset="0"/>
              </a:rPr>
              <a:t>Matthew 20:22-23; Mark 10:38-39 – </a:t>
            </a:r>
            <a:r>
              <a:rPr lang="en-US" altLang="en-US" sz="2900" b="1" i="1" dirty="0" smtClean="0">
                <a:solidFill>
                  <a:schemeClr val="bg1"/>
                </a:solidFill>
                <a:latin typeface="Times New Roman" panose="02020603050405020304" pitchFamily="18" charset="0"/>
                <a:cs typeface="Times New Roman" panose="02020603050405020304" pitchFamily="18" charset="0"/>
              </a:rPr>
              <a:t>“drink the cup that I am about to drink, and be baptized with the baptism that I am baptized with”</a:t>
            </a:r>
          </a:p>
          <a:p>
            <a:endParaRPr lang="en-US" altLang="en-US" sz="2900" dirty="0" smtClean="0">
              <a:solidFill>
                <a:schemeClr val="bg1"/>
              </a:solidFill>
              <a:latin typeface="Times New Roman" panose="02020603050405020304" pitchFamily="18" charset="0"/>
              <a:cs typeface="Times New Roman" panose="02020603050405020304" pitchFamily="18" charset="0"/>
            </a:endParaRPr>
          </a:p>
          <a:p>
            <a:r>
              <a:rPr lang="en-US" altLang="en-US" sz="2900" dirty="0" smtClean="0">
                <a:solidFill>
                  <a:schemeClr val="bg1"/>
                </a:solidFill>
                <a:latin typeface="Times New Roman" panose="02020603050405020304" pitchFamily="18" charset="0"/>
                <a:cs typeface="Times New Roman" panose="02020603050405020304" pitchFamily="18" charset="0"/>
              </a:rPr>
              <a:t>Matthew 26:39, 42; Mark 14:36; Luke 22:42 – </a:t>
            </a:r>
            <a:r>
              <a:rPr lang="en-US" altLang="en-US" sz="2900" b="1" i="1" dirty="0" smtClean="0">
                <a:solidFill>
                  <a:schemeClr val="bg1"/>
                </a:solidFill>
                <a:latin typeface="Times New Roman" panose="02020603050405020304" pitchFamily="18" charset="0"/>
                <a:cs typeface="Times New Roman" panose="02020603050405020304" pitchFamily="18" charset="0"/>
              </a:rPr>
              <a:t>“Abba, Father…Take this cup away from Me…”</a:t>
            </a:r>
          </a:p>
        </p:txBody>
      </p:sp>
    </p:spTree>
    <p:extLst>
      <p:ext uri="{BB962C8B-B14F-4D97-AF65-F5344CB8AC3E}">
        <p14:creationId xmlns:p14="http://schemas.microsoft.com/office/powerpoint/2010/main" val="3662964534"/>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sz="3000" dirty="0" smtClean="0">
                <a:solidFill>
                  <a:schemeClr val="bg1"/>
                </a:solidFill>
                <a:latin typeface="Times New Roman" panose="02020603050405020304" pitchFamily="18" charset="0"/>
                <a:cs typeface="Times New Roman" panose="02020603050405020304" pitchFamily="18" charset="0"/>
              </a:rPr>
              <a:t>John 18:11 – </a:t>
            </a:r>
            <a:r>
              <a:rPr lang="en-US" altLang="en-US" sz="3000" b="1" i="1" dirty="0" smtClean="0">
                <a:solidFill>
                  <a:schemeClr val="bg1"/>
                </a:solidFill>
                <a:latin typeface="Times New Roman" panose="02020603050405020304" pitchFamily="18" charset="0"/>
                <a:cs typeface="Times New Roman" panose="02020603050405020304" pitchFamily="18" charset="0"/>
              </a:rPr>
              <a:t>“Shall I not drink the cup which My Father has given Me?”</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Revelation 14:10 – </a:t>
            </a:r>
            <a:r>
              <a:rPr lang="en-US" altLang="en-US" sz="3000" b="1" i="1" dirty="0" smtClean="0">
                <a:solidFill>
                  <a:schemeClr val="bg1"/>
                </a:solidFill>
                <a:latin typeface="Times New Roman" panose="02020603050405020304" pitchFamily="18" charset="0"/>
                <a:cs typeface="Times New Roman" panose="02020603050405020304" pitchFamily="18" charset="0"/>
              </a:rPr>
              <a:t>“drink of the wine of the wrath of God, which is poured out full strength into the cup of His indignation…tormented with fire and brimstone…”</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Revelation 16:19 – </a:t>
            </a:r>
            <a:r>
              <a:rPr lang="en-US" altLang="en-US" sz="3000" b="1" i="1" dirty="0" smtClean="0">
                <a:solidFill>
                  <a:schemeClr val="bg1"/>
                </a:solidFill>
                <a:latin typeface="Times New Roman" panose="02020603050405020304" pitchFamily="18" charset="0"/>
                <a:cs typeface="Times New Roman" panose="02020603050405020304" pitchFamily="18" charset="0"/>
              </a:rPr>
              <a:t>“the cup of the wine of the fierceness of His wrath”</a:t>
            </a:r>
          </a:p>
        </p:txBody>
      </p:sp>
    </p:spTree>
    <p:extLst>
      <p:ext uri="{BB962C8B-B14F-4D97-AF65-F5344CB8AC3E}">
        <p14:creationId xmlns:p14="http://schemas.microsoft.com/office/powerpoint/2010/main" val="58335402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sz="3000" dirty="0" smtClean="0">
                <a:solidFill>
                  <a:schemeClr val="bg1"/>
                </a:solidFill>
                <a:latin typeface="Times New Roman" panose="02020603050405020304" pitchFamily="18" charset="0"/>
                <a:cs typeface="Times New Roman" panose="02020603050405020304" pitchFamily="18" charset="0"/>
              </a:rPr>
              <a:t>Revelation 17:4 – </a:t>
            </a:r>
            <a:r>
              <a:rPr lang="en-US" altLang="en-US" sz="3000" b="1" i="1" dirty="0" smtClean="0">
                <a:solidFill>
                  <a:schemeClr val="bg1"/>
                </a:solidFill>
                <a:latin typeface="Times New Roman" panose="02020603050405020304" pitchFamily="18" charset="0"/>
                <a:cs typeface="Times New Roman" panose="02020603050405020304" pitchFamily="18" charset="0"/>
              </a:rPr>
              <a:t>“a golden cup full of abominations and the filthiness of her fornication”</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Revelation 18:6 – </a:t>
            </a:r>
            <a:r>
              <a:rPr lang="en-US" altLang="en-US" sz="3000" b="1" i="1" dirty="0" smtClean="0">
                <a:solidFill>
                  <a:schemeClr val="bg1"/>
                </a:solidFill>
                <a:latin typeface="Times New Roman" panose="02020603050405020304" pitchFamily="18" charset="0"/>
                <a:cs typeface="Times New Roman" panose="02020603050405020304" pitchFamily="18" charset="0"/>
              </a:rPr>
              <a:t>“in the cup which she has mixed”</a:t>
            </a:r>
          </a:p>
          <a:p>
            <a:endParaRPr lang="en-US" altLang="en-US" sz="3000" dirty="0" smtClean="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Revelation 19:15 – </a:t>
            </a:r>
            <a:r>
              <a:rPr lang="en-US" altLang="en-US" sz="3000" b="1" i="1" dirty="0" smtClean="0">
                <a:solidFill>
                  <a:schemeClr val="bg1"/>
                </a:solidFill>
                <a:latin typeface="Times New Roman" panose="02020603050405020304" pitchFamily="18" charset="0"/>
                <a:cs typeface="Times New Roman" panose="02020603050405020304" pitchFamily="18" charset="0"/>
              </a:rPr>
              <a:t>“He Himself treads the winepress of the fierceness and wrath of Almighty God”</a:t>
            </a:r>
          </a:p>
        </p:txBody>
      </p:sp>
    </p:spTree>
    <p:extLst>
      <p:ext uri="{BB962C8B-B14F-4D97-AF65-F5344CB8AC3E}">
        <p14:creationId xmlns:p14="http://schemas.microsoft.com/office/powerpoint/2010/main" val="379330635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The Cup He Drank</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23555" name="Content Placeholder 5"/>
          <p:cNvSpPr>
            <a:spLocks noGrp="1"/>
          </p:cNvSpPr>
          <p:nvPr>
            <p:ph idx="1"/>
          </p:nvPr>
        </p:nvSpPr>
        <p:spPr/>
        <p:txBody>
          <a:bodyPr/>
          <a:lstStyle/>
          <a:p>
            <a:r>
              <a:rPr lang="en-US" altLang="en-US" sz="3000" dirty="0" smtClean="0">
                <a:solidFill>
                  <a:schemeClr val="bg1"/>
                </a:solidFill>
                <a:latin typeface="Times New Roman" panose="02020603050405020304" pitchFamily="18" charset="0"/>
                <a:cs typeface="Times New Roman" panose="02020603050405020304" pitchFamily="18" charset="0"/>
              </a:rPr>
              <a:t>Every sin is like a drop in a cup.</a:t>
            </a:r>
          </a:p>
          <a:p>
            <a:endParaRPr lang="en-US" altLang="en-US" sz="3000" dirty="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We pour the sin in – Romans 2:5-11; 3:23; 6:23.</a:t>
            </a:r>
          </a:p>
          <a:p>
            <a:endParaRPr lang="en-US" altLang="en-US" sz="3000" dirty="0">
              <a:solidFill>
                <a:schemeClr val="bg1"/>
              </a:solidFill>
              <a:latin typeface="Times New Roman" panose="02020603050405020304" pitchFamily="18" charset="0"/>
              <a:cs typeface="Times New Roman" panose="02020603050405020304" pitchFamily="18" charset="0"/>
            </a:endParaRPr>
          </a:p>
          <a:p>
            <a:r>
              <a:rPr lang="en-US" altLang="en-US" sz="3000" dirty="0" smtClean="0">
                <a:solidFill>
                  <a:schemeClr val="bg1"/>
                </a:solidFill>
                <a:latin typeface="Times New Roman" panose="02020603050405020304" pitchFamily="18" charset="0"/>
                <a:cs typeface="Times New Roman" panose="02020603050405020304" pitchFamily="18" charset="0"/>
              </a:rPr>
              <a:t>Jesus is preparing Himself to drink it.</a:t>
            </a:r>
          </a:p>
          <a:p>
            <a:pPr lvl="1"/>
            <a:r>
              <a:rPr lang="en-US" altLang="en-US" dirty="0" smtClean="0">
                <a:solidFill>
                  <a:schemeClr val="bg1"/>
                </a:solidFill>
                <a:latin typeface="Times New Roman" panose="02020603050405020304" pitchFamily="18" charset="0"/>
                <a:cs typeface="Times New Roman" panose="02020603050405020304" pitchFamily="18" charset="0"/>
              </a:rPr>
              <a:t>Luke </a:t>
            </a:r>
            <a:r>
              <a:rPr lang="en-US" altLang="en-US" dirty="0">
                <a:solidFill>
                  <a:schemeClr val="bg1"/>
                </a:solidFill>
                <a:latin typeface="Times New Roman" panose="02020603050405020304" pitchFamily="18" charset="0"/>
                <a:cs typeface="Times New Roman" panose="02020603050405020304" pitchFamily="18" charset="0"/>
              </a:rPr>
              <a:t>12:50 – </a:t>
            </a:r>
            <a:r>
              <a:rPr lang="en-US" altLang="en-US" sz="2700" b="1" i="1" dirty="0">
                <a:solidFill>
                  <a:schemeClr val="bg1"/>
                </a:solidFill>
                <a:latin typeface="Times New Roman" panose="02020603050405020304" pitchFamily="18" charset="0"/>
                <a:cs typeface="Times New Roman" panose="02020603050405020304" pitchFamily="18" charset="0"/>
              </a:rPr>
              <a:t>“I have a baptism to be baptized with and how distressed I am till it is </a:t>
            </a:r>
            <a:r>
              <a:rPr lang="en-US" altLang="en-US" sz="2700" b="1" i="1" dirty="0" smtClean="0">
                <a:solidFill>
                  <a:schemeClr val="bg1"/>
                </a:solidFill>
                <a:latin typeface="Times New Roman" panose="02020603050405020304" pitchFamily="18" charset="0"/>
                <a:cs typeface="Times New Roman" panose="02020603050405020304" pitchFamily="18" charset="0"/>
              </a:rPr>
              <a:t>accomplished.”</a:t>
            </a:r>
          </a:p>
          <a:p>
            <a:pPr lvl="1"/>
            <a:r>
              <a:rPr lang="en-US" altLang="en-US" dirty="0" smtClean="0">
                <a:solidFill>
                  <a:schemeClr val="bg1"/>
                </a:solidFill>
                <a:latin typeface="Times New Roman" panose="02020603050405020304" pitchFamily="18" charset="0"/>
                <a:cs typeface="Times New Roman" panose="02020603050405020304" pitchFamily="18" charset="0"/>
              </a:rPr>
              <a:t>John 19:30 – </a:t>
            </a:r>
            <a:r>
              <a:rPr lang="en-US" altLang="en-US" b="1" i="1" dirty="0" smtClean="0">
                <a:solidFill>
                  <a:schemeClr val="bg1"/>
                </a:solidFill>
                <a:latin typeface="Times New Roman" panose="02020603050405020304" pitchFamily="18" charset="0"/>
                <a:cs typeface="Times New Roman" panose="02020603050405020304" pitchFamily="18" charset="0"/>
              </a:rPr>
              <a:t>“It is finished.”</a:t>
            </a:r>
            <a:endParaRPr lang="en-US" altLang="en-US" b="1" i="1" dirty="0">
              <a:solidFill>
                <a:schemeClr val="bg1"/>
              </a:solidFill>
              <a:latin typeface="Times New Roman" panose="02020603050405020304" pitchFamily="18" charset="0"/>
              <a:cs typeface="Times New Roman" panose="02020603050405020304" pitchFamily="18" charset="0"/>
            </a:endParaRPr>
          </a:p>
          <a:p>
            <a:endParaRPr lang="en-US" altLang="en-US" sz="2800"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67488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2112</TotalTime>
  <Words>1202</Words>
  <Application>Microsoft Office PowerPoint</Application>
  <PresentationFormat>On-screen Show (4:3)</PresentationFormat>
  <Paragraphs>123</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2_Custom Design</vt:lpstr>
      <vt:lpstr>PowerPoint Presentation</vt:lpstr>
      <vt:lpstr>PowerPoint Presentation</vt:lpstr>
      <vt:lpstr>PowerPoint Presentation</vt:lpstr>
      <vt:lpstr>The Cup He Drank</vt:lpstr>
      <vt:lpstr>The Cup He Drank</vt:lpstr>
      <vt:lpstr>The Cup He Drank</vt:lpstr>
      <vt:lpstr>The Cup He Drank</vt:lpstr>
      <vt:lpstr>The Cup He Drank</vt:lpstr>
      <vt:lpstr>The Cup He Drank</vt:lpstr>
      <vt:lpstr>The Cup He Drank</vt:lpstr>
      <vt:lpstr>Wrath</vt:lpstr>
      <vt:lpstr>Wrath</vt:lpstr>
      <vt:lpstr>Propitiation</vt:lpstr>
      <vt:lpstr>Propitiation</vt:lpstr>
      <vt:lpstr>The Cup We Drink</vt:lpstr>
      <vt:lpstr>The Cup He Drank</vt:lpstr>
      <vt:lpstr>The Cup He Drank</vt:lpstr>
      <vt:lpstr>The Cup He Drank</vt:lpstr>
      <vt:lpstr>The Cup He Drank</vt:lpstr>
      <vt:lpstr>The Cup He Drank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JHCicero</dc:creator>
  <cp:lastModifiedBy>JHCicero</cp:lastModifiedBy>
  <cp:revision>20</cp:revision>
  <cp:lastPrinted>2016-10-01T13:45:38Z</cp:lastPrinted>
  <dcterms:created xsi:type="dcterms:W3CDTF">2016-09-29T21:30:54Z</dcterms:created>
  <dcterms:modified xsi:type="dcterms:W3CDTF">2021-08-13T16:59:29Z</dcterms:modified>
</cp:coreProperties>
</file>