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67" r:id="rId2"/>
    <p:sldId id="582" r:id="rId3"/>
    <p:sldId id="458" r:id="rId4"/>
    <p:sldId id="583" r:id="rId5"/>
    <p:sldId id="574" r:id="rId6"/>
    <p:sldId id="584" r:id="rId7"/>
    <p:sldId id="585" r:id="rId8"/>
    <p:sldId id="586" r:id="rId9"/>
    <p:sldId id="587" r:id="rId10"/>
    <p:sldId id="588" r:id="rId11"/>
    <p:sldId id="58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86" autoAdjust="0"/>
    <p:restoredTop sz="95921" autoAdjust="0"/>
  </p:normalViewPr>
  <p:slideViewPr>
    <p:cSldViewPr snapToGrid="0" snapToObjects="1">
      <p:cViewPr varScale="1">
        <p:scale>
          <a:sx n="115" d="100"/>
          <a:sy n="115" d="100"/>
        </p:scale>
        <p:origin x="1904" y="192"/>
      </p:cViewPr>
      <p:guideLst>
        <p:guide orient="horz" pos="2160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fining Church Title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5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764" y="472243"/>
            <a:ext cx="4422588" cy="59674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Instrumental music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Divided classes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Head covering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Dress in worship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Wine for Lord’s Supper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One cup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“Second” supper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Lord’s Supper as full meal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Informal worship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Expanded women’s roles</a:t>
            </a:r>
          </a:p>
        </p:txBody>
      </p:sp>
    </p:spTree>
    <p:extLst>
      <p:ext uri="{BB962C8B-B14F-4D97-AF65-F5344CB8AC3E}">
        <p14:creationId xmlns:p14="http://schemas.microsoft.com/office/powerpoint/2010/main" val="30814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764" y="472243"/>
            <a:ext cx="4422588" cy="59674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Instrumental music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Divided classes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Head covering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Dress in worship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Wine for Lord’s Supper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One cup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“Second” supper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Lord’s Supper as full meal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Informal worship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500" dirty="0"/>
              <a:t>Expanded women’s roles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0636" y="639477"/>
            <a:ext cx="4523360" cy="56015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08000" indent="-5080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Determine whether the disagreement is a matter of </a:t>
            </a:r>
            <a:r>
              <a:rPr lang="en-US" sz="3600" b="1" u="sng" dirty="0">
                <a:solidFill>
                  <a:srgbClr val="FFFF00"/>
                </a:solidFill>
              </a:rPr>
              <a:t>faith or opinion</a:t>
            </a:r>
            <a:r>
              <a:rPr lang="en-US" sz="3600" dirty="0"/>
              <a:t>.</a:t>
            </a:r>
          </a:p>
          <a:p>
            <a:pPr marL="508000" indent="-5080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Sacrifice </a:t>
            </a:r>
            <a:r>
              <a:rPr lang="en-US" sz="3600" b="1" u="sng" dirty="0">
                <a:solidFill>
                  <a:srgbClr val="FFFF00"/>
                </a:solidFill>
              </a:rPr>
              <a:t>preferences</a:t>
            </a:r>
            <a:r>
              <a:rPr lang="en-US" sz="3600" dirty="0"/>
              <a:t> for love’s sake.</a:t>
            </a:r>
          </a:p>
          <a:p>
            <a:pPr marL="508000" indent="-5080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Don’t divide when </a:t>
            </a:r>
            <a:r>
              <a:rPr lang="en-US" sz="3600" b="1" u="sng" dirty="0">
                <a:solidFill>
                  <a:srgbClr val="FFFF00"/>
                </a:solidFill>
              </a:rPr>
              <a:t>personal practice</a:t>
            </a:r>
            <a:r>
              <a:rPr lang="en-US" sz="3600" dirty="0"/>
              <a:t> has no effect on corporate worship.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899642" y="343647"/>
            <a:ext cx="29883" cy="60960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31424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9494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9494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9494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889" y="401080"/>
            <a:ext cx="7279066" cy="6233406"/>
          </a:xfrm>
        </p:spPr>
        <p:txBody>
          <a:bodyPr>
            <a:normAutofit/>
          </a:bodyPr>
          <a:lstStyle/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Teaching (Acts 2:42)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Fellowship (Acts 2:42)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Breaking of bread (Acts 2:42)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Prayers (Acts 2:42)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Scriptures read (1 Tim 4:13; 1 </a:t>
            </a:r>
            <a:r>
              <a:rPr lang="en-US" sz="2800" dirty="0" err="1"/>
              <a:t>Cor</a:t>
            </a:r>
            <a:r>
              <a:rPr lang="en-US" sz="2800" dirty="0"/>
              <a:t> 14:26)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Collection (Acts 2:45; 4:35; 1 </a:t>
            </a:r>
            <a:r>
              <a:rPr lang="en-US" sz="2800" dirty="0" err="1"/>
              <a:t>Cor</a:t>
            </a:r>
            <a:r>
              <a:rPr lang="en-US" sz="2800" dirty="0"/>
              <a:t> 16:1-2)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Singing (1 </a:t>
            </a:r>
            <a:r>
              <a:rPr lang="en-US" sz="2800" dirty="0" err="1"/>
              <a:t>Cor</a:t>
            </a:r>
            <a:r>
              <a:rPr lang="en-US" sz="2800" dirty="0"/>
              <a:t> 14:26; 11:28)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Miraculous gifts (1 </a:t>
            </a:r>
            <a:r>
              <a:rPr lang="en-US" sz="2800" dirty="0" err="1"/>
              <a:t>Cor</a:t>
            </a:r>
            <a:r>
              <a:rPr lang="en-US" sz="2800" dirty="0"/>
              <a:t> 14:26; 11:28)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Discipline (Mt 18:17; 1 </a:t>
            </a:r>
            <a:r>
              <a:rPr lang="en-US" sz="2800" dirty="0" err="1"/>
              <a:t>Cor</a:t>
            </a:r>
            <a:r>
              <a:rPr lang="en-US" sz="2800" dirty="0"/>
              <a:t> 5:4)</a:t>
            </a:r>
          </a:p>
          <a:p>
            <a:pPr marL="685800" indent="-6858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Report of work (Acts 14:25-28)</a:t>
            </a:r>
          </a:p>
        </p:txBody>
      </p:sp>
    </p:spTree>
    <p:extLst>
      <p:ext uri="{BB962C8B-B14F-4D97-AF65-F5344CB8AC3E}">
        <p14:creationId xmlns:p14="http://schemas.microsoft.com/office/powerpoint/2010/main" val="17211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793750" lvl="4" indent="-290513">
              <a:spcBef>
                <a:spcPts val="1200"/>
              </a:spcBef>
            </a:pPr>
            <a:r>
              <a:rPr lang="en-US" sz="2800" dirty="0"/>
              <a:t>And </a:t>
            </a:r>
            <a:r>
              <a:rPr lang="en-US" sz="2800" b="1" u="sng" dirty="0">
                <a:solidFill>
                  <a:srgbClr val="FFFF00"/>
                </a:solidFill>
              </a:rPr>
              <a:t>day by day</a:t>
            </a:r>
            <a:r>
              <a:rPr lang="en-US" sz="2800" dirty="0"/>
              <a:t>, attending the temple together and breaking bread in their homes…  Acts 2:46</a:t>
            </a:r>
          </a:p>
          <a:p>
            <a:pPr marL="793750" lvl="4" indent="-290513">
              <a:spcBef>
                <a:spcPts val="1200"/>
              </a:spcBef>
            </a:pPr>
            <a:r>
              <a:rPr lang="en-US" sz="2800" dirty="0"/>
              <a:t>…he went to the </a:t>
            </a:r>
            <a:r>
              <a:rPr lang="en-US" sz="2800" b="1" u="sng" dirty="0">
                <a:solidFill>
                  <a:srgbClr val="FFFF00"/>
                </a:solidFill>
              </a:rPr>
              <a:t>house of Mary</a:t>
            </a:r>
            <a:r>
              <a:rPr lang="en-US" sz="2800" dirty="0"/>
              <a:t>… where many were gathered together and were praying.  Acts 12:12</a:t>
            </a:r>
          </a:p>
          <a:p>
            <a:pPr marL="793750" lvl="4" indent="-290513">
              <a:spcBef>
                <a:spcPts val="1200"/>
              </a:spcBef>
            </a:pPr>
            <a:r>
              <a:rPr lang="en-US" sz="2800" dirty="0"/>
              <a:t>But when some became stubborn and continued in unbelief, speaking evil of the Way before the congregation, he withdrew from them and took the disciples with him, </a:t>
            </a:r>
            <a:r>
              <a:rPr lang="en-US" sz="2800" b="1" u="sng" dirty="0">
                <a:solidFill>
                  <a:srgbClr val="FFFF00"/>
                </a:solidFill>
              </a:rPr>
              <a:t>reasoning daily</a:t>
            </a:r>
            <a:r>
              <a:rPr lang="en-US" sz="2800" dirty="0"/>
              <a:t> in the hall of </a:t>
            </a:r>
            <a:r>
              <a:rPr lang="en-US" sz="2800" dirty="0" err="1"/>
              <a:t>Tyrannus</a:t>
            </a:r>
            <a:r>
              <a:rPr lang="en-US" sz="2800" dirty="0"/>
              <a:t>.  Acts 19:9</a:t>
            </a:r>
          </a:p>
          <a:p>
            <a:pPr marL="793750" lvl="4" indent="-290513">
              <a:spcBef>
                <a:spcPts val="1200"/>
              </a:spcBef>
            </a:pPr>
            <a:r>
              <a:rPr lang="en-US" sz="2800" dirty="0"/>
              <a:t>…teaching you in public and from </a:t>
            </a:r>
            <a:r>
              <a:rPr lang="en-US" sz="2800" b="1" u="sng" dirty="0">
                <a:solidFill>
                  <a:srgbClr val="FFFF00"/>
                </a:solidFill>
              </a:rPr>
              <a:t>house to house</a:t>
            </a:r>
            <a:r>
              <a:rPr lang="en-US" sz="2800" dirty="0"/>
              <a:t>  Acts 2:20</a:t>
            </a:r>
          </a:p>
        </p:txBody>
      </p:sp>
    </p:spTree>
    <p:extLst>
      <p:ext uri="{BB962C8B-B14F-4D97-AF65-F5344CB8AC3E}">
        <p14:creationId xmlns:p14="http://schemas.microsoft.com/office/powerpoint/2010/main" val="30006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ctr">
            <a:normAutofit/>
          </a:bodyPr>
          <a:lstStyle/>
          <a:p>
            <a:pPr marL="977900" lvl="4" indent="-290513">
              <a:spcBef>
                <a:spcPts val="1200"/>
              </a:spcBef>
            </a:pPr>
            <a:r>
              <a:rPr lang="en-US" sz="2800" dirty="0"/>
              <a:t>On the </a:t>
            </a:r>
            <a:r>
              <a:rPr lang="en-US" sz="2800" b="1" u="sng" dirty="0">
                <a:solidFill>
                  <a:srgbClr val="FFFF00"/>
                </a:solidFill>
              </a:rPr>
              <a:t>first day of the week</a:t>
            </a:r>
            <a:r>
              <a:rPr lang="en-US" sz="2800" dirty="0"/>
              <a:t>, when we were gathered together to break bread… Acts 20:7</a:t>
            </a:r>
          </a:p>
          <a:p>
            <a:pPr marL="977900" lvl="4" indent="-290513">
              <a:spcBef>
                <a:spcPts val="1200"/>
              </a:spcBef>
            </a:pPr>
            <a:r>
              <a:rPr lang="en-US" sz="2800" dirty="0"/>
              <a:t>Now concerning the collection for the saints: as I directed the churches of Galatia, so you also are to do. On the </a:t>
            </a:r>
            <a:r>
              <a:rPr lang="en-US" sz="2800" b="1" u="sng" dirty="0">
                <a:solidFill>
                  <a:srgbClr val="FFFF00"/>
                </a:solidFill>
              </a:rPr>
              <a:t>first day of the week</a:t>
            </a:r>
            <a:r>
              <a:rPr lang="en-US" sz="2800" dirty="0"/>
              <a:t>, each of you is to put something aside and store it up, as he may prosper, so that there will be no collecting when I come. 1 </a:t>
            </a:r>
            <a:r>
              <a:rPr lang="en-US" sz="2800" dirty="0" err="1"/>
              <a:t>Cor</a:t>
            </a:r>
            <a:r>
              <a:rPr lang="en-US" sz="2800" dirty="0"/>
              <a:t> 16:1-2</a:t>
            </a:r>
          </a:p>
          <a:p>
            <a:pPr marL="977900" lvl="4" indent="-290513">
              <a:spcBef>
                <a:spcPts val="1200"/>
              </a:spcBef>
            </a:pPr>
            <a:r>
              <a:rPr lang="en-US" sz="2800" dirty="0"/>
              <a:t>Now after the Sabbath, toward the dawn of the </a:t>
            </a:r>
            <a:r>
              <a:rPr lang="en-US" sz="2800" b="1" u="sng" dirty="0">
                <a:solidFill>
                  <a:srgbClr val="FFFF00"/>
                </a:solidFill>
              </a:rPr>
              <a:t>first day of the week</a:t>
            </a:r>
            <a:r>
              <a:rPr lang="en-US" sz="2800" dirty="0"/>
              <a:t>, Mary Magdalene and the other Mary went to the tomb. Mt 28:1</a:t>
            </a:r>
          </a:p>
        </p:txBody>
      </p:sp>
    </p:spTree>
    <p:extLst>
      <p:ext uri="{BB962C8B-B14F-4D97-AF65-F5344CB8AC3E}">
        <p14:creationId xmlns:p14="http://schemas.microsoft.com/office/powerpoint/2010/main" val="11631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6" y="835577"/>
            <a:ext cx="9167946" cy="516066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007404" y="1069540"/>
            <a:ext cx="7146588" cy="470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650173" y="1380311"/>
            <a:ext cx="5878035" cy="12988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FFFF00"/>
                </a:solidFill>
              </a:rPr>
              <a:t>The Resurrection of Christ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4191" y="2893001"/>
            <a:ext cx="5878035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00" dirty="0"/>
              <a:t>For as often as you eat this bread and drink the cup, you proclaim the Lord’s death </a:t>
            </a:r>
            <a:r>
              <a:rPr lang="en-US" sz="3400" b="1" u="sng" dirty="0">
                <a:solidFill>
                  <a:srgbClr val="FFFF00"/>
                </a:solidFill>
              </a:rPr>
              <a:t>until he comes</a:t>
            </a:r>
            <a:r>
              <a:rPr lang="en-US" sz="3400" dirty="0"/>
              <a:t>.  1 </a:t>
            </a:r>
            <a:r>
              <a:rPr lang="en-US" sz="3400" dirty="0" err="1"/>
              <a:t>Cor</a:t>
            </a:r>
            <a:r>
              <a:rPr lang="en-US" sz="3400" dirty="0"/>
              <a:t> 11:26</a:t>
            </a:r>
            <a:endParaRPr lang="en-US" sz="3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6" y="835577"/>
            <a:ext cx="9167946" cy="516066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007404" y="1069540"/>
            <a:ext cx="7146588" cy="470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650173" y="1380311"/>
            <a:ext cx="5878035" cy="12988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FFFF00"/>
                </a:solidFill>
              </a:rPr>
              <a:t>The Headship of Christ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4191" y="2631391"/>
            <a:ext cx="5878035" cy="2708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00" dirty="0"/>
              <a:t>But I want you to know that the </a:t>
            </a:r>
            <a:r>
              <a:rPr lang="en-US" sz="3400" b="1" u="sng" dirty="0">
                <a:solidFill>
                  <a:srgbClr val="FFFF00"/>
                </a:solidFill>
              </a:rPr>
              <a:t>head of every man is Christ</a:t>
            </a:r>
            <a:r>
              <a:rPr lang="en-US" sz="3400" dirty="0"/>
              <a:t>, the head of woman is man, and the head of Christ is God.                  1 </a:t>
            </a:r>
            <a:r>
              <a:rPr lang="en-US" sz="3400" dirty="0" err="1"/>
              <a:t>Cor</a:t>
            </a:r>
            <a:r>
              <a:rPr lang="en-US" sz="3400" dirty="0"/>
              <a:t> 11:3</a:t>
            </a:r>
            <a:endParaRPr lang="en-US" sz="3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6" y="835577"/>
            <a:ext cx="9167946" cy="516066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007404" y="1069540"/>
            <a:ext cx="7146588" cy="470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650173" y="1380311"/>
            <a:ext cx="5878035" cy="12988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FFFF00"/>
                </a:solidFill>
              </a:rPr>
              <a:t>The Centrality of Christ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4191" y="2631391"/>
            <a:ext cx="5878035" cy="2708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00" dirty="0"/>
              <a:t>When you come together, it is </a:t>
            </a:r>
            <a:r>
              <a:rPr lang="en-US" sz="3400" b="1" u="sng" dirty="0">
                <a:solidFill>
                  <a:srgbClr val="FFFF00"/>
                </a:solidFill>
              </a:rPr>
              <a:t>not the Lord’s supper</a:t>
            </a:r>
            <a:r>
              <a:rPr lang="en-US" sz="3400" dirty="0"/>
              <a:t> that you eat. For in eating, each one goes ahead with his own meal.           1 </a:t>
            </a:r>
            <a:r>
              <a:rPr lang="en-US" sz="3400" dirty="0" err="1"/>
              <a:t>Cor</a:t>
            </a:r>
            <a:r>
              <a:rPr lang="en-US" sz="3400" dirty="0"/>
              <a:t> 11:20-21</a:t>
            </a:r>
            <a:endParaRPr lang="en-US" sz="3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6" y="835577"/>
            <a:ext cx="9167946" cy="516066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007404" y="1069540"/>
            <a:ext cx="7146588" cy="470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650173" y="1675776"/>
            <a:ext cx="587803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FFFF00"/>
                </a:solidFill>
              </a:rPr>
              <a:t>The Body of Christ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4191" y="2893001"/>
            <a:ext cx="5878035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00" dirty="0"/>
              <a:t>Because there is one bread, we who are many are </a:t>
            </a:r>
            <a:r>
              <a:rPr lang="en-US" sz="3400" b="1" u="sng" dirty="0">
                <a:solidFill>
                  <a:srgbClr val="FFFF00"/>
                </a:solidFill>
              </a:rPr>
              <a:t>one bread</a:t>
            </a:r>
            <a:r>
              <a:rPr lang="en-US" sz="3400" dirty="0"/>
              <a:t>, for we all partake of the one bread.  1 </a:t>
            </a:r>
            <a:r>
              <a:rPr lang="en-US" sz="3400" dirty="0" err="1"/>
              <a:t>Cor</a:t>
            </a:r>
            <a:r>
              <a:rPr lang="en-US" sz="3400" dirty="0"/>
              <a:t> 10:17</a:t>
            </a:r>
            <a:endParaRPr lang="en-US" sz="3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6" y="835577"/>
            <a:ext cx="9167946" cy="516066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007404" y="1069540"/>
            <a:ext cx="7146588" cy="470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650173" y="1380311"/>
            <a:ext cx="5878035" cy="12988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FFFF00"/>
                </a:solidFill>
              </a:rPr>
              <a:t>The Priesthood of Every Believer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4191" y="2679127"/>
            <a:ext cx="6339338" cy="26222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/>
              <a:t>When you come together, </a:t>
            </a:r>
            <a:r>
              <a:rPr lang="en-US" sz="3200" b="1" u="sng" dirty="0">
                <a:solidFill>
                  <a:srgbClr val="FFFF00"/>
                </a:solidFill>
              </a:rPr>
              <a:t>each one</a:t>
            </a:r>
            <a:r>
              <a:rPr lang="en-US" sz="3200" dirty="0"/>
              <a:t> has a hymn, a lesson, a revelation, a tongue, or an interpretation. Let all things be done for building up.           1 </a:t>
            </a:r>
            <a:r>
              <a:rPr lang="en-US" sz="3200" dirty="0" err="1"/>
              <a:t>Cor</a:t>
            </a:r>
            <a:r>
              <a:rPr lang="en-US" sz="3200" dirty="0"/>
              <a:t> 14:26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17294</TotalTime>
  <Words>538</Words>
  <Application>Microsoft Macintosh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186</cp:revision>
  <dcterms:created xsi:type="dcterms:W3CDTF">2015-10-29T03:17:02Z</dcterms:created>
  <dcterms:modified xsi:type="dcterms:W3CDTF">2021-09-17T18:44:04Z</dcterms:modified>
</cp:coreProperties>
</file>