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1" autoAdjust="0"/>
    <p:restoredTop sz="94660"/>
  </p:normalViewPr>
  <p:slideViewPr>
    <p:cSldViewPr snapToGrid="0">
      <p:cViewPr varScale="1">
        <p:scale>
          <a:sx n="96" d="100"/>
          <a:sy n="96" d="100"/>
        </p:scale>
        <p:origin x="102"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FD6D98-9481-4CB5-B80A-9DCAF38924E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2723794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FD6D98-9481-4CB5-B80A-9DCAF38924E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3963689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FD6D98-9481-4CB5-B80A-9DCAF38924E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2631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FD6D98-9481-4CB5-B80A-9DCAF38924E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175435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FD6D98-9481-4CB5-B80A-9DCAF38924EF}"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103389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FD6D98-9481-4CB5-B80A-9DCAF38924EF}"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195309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FD6D98-9481-4CB5-B80A-9DCAF38924EF}"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13402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FD6D98-9481-4CB5-B80A-9DCAF38924EF}"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42330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FD6D98-9481-4CB5-B80A-9DCAF38924EF}"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225836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FD6D98-9481-4CB5-B80A-9DCAF38924EF}"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854722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FD6D98-9481-4CB5-B80A-9DCAF38924EF}"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593253-EE5F-4F0A-8E7E-C0BC3DFA0F68}" type="slidenum">
              <a:rPr lang="en-US" smtClean="0"/>
              <a:t>‹#›</a:t>
            </a:fld>
            <a:endParaRPr lang="en-US"/>
          </a:p>
        </p:txBody>
      </p:sp>
    </p:spTree>
    <p:extLst>
      <p:ext uri="{BB962C8B-B14F-4D97-AF65-F5344CB8AC3E}">
        <p14:creationId xmlns:p14="http://schemas.microsoft.com/office/powerpoint/2010/main" val="1526135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D6D98-9481-4CB5-B80A-9DCAF38924EF}" type="datetimeFigureOut">
              <a:rPr lang="en-US" smtClean="0"/>
              <a:t>2/6/2022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3253-EE5F-4F0A-8E7E-C0BC3DFA0F68}" type="slidenum">
              <a:rPr lang="en-US" smtClean="0"/>
              <a:t>‹#›</a:t>
            </a:fld>
            <a:endParaRPr lang="en-US"/>
          </a:p>
        </p:txBody>
      </p:sp>
    </p:spTree>
    <p:extLst>
      <p:ext uri="{BB962C8B-B14F-4D97-AF65-F5344CB8AC3E}">
        <p14:creationId xmlns:p14="http://schemas.microsoft.com/office/powerpoint/2010/main" val="3430849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541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ow to Confront Someone in 5 Easy Steps | Inc.com">
            <a:extLst>
              <a:ext uri="{FF2B5EF4-FFF2-40B4-BE49-F238E27FC236}">
                <a16:creationId xmlns:a16="http://schemas.microsoft.com/office/drawing/2014/main" id="{F57BCBE0-9CE1-4633-BBED-9685B4DBB1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03" t="9091" r="24220"/>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C4AFBB-C762-48F0-97AB-3AF9C6FB2325}"/>
              </a:ext>
            </a:extLst>
          </p:cNvPr>
          <p:cNvSpPr txBox="1"/>
          <p:nvPr/>
        </p:nvSpPr>
        <p:spPr>
          <a:xfrm>
            <a:off x="99588" y="1122363"/>
            <a:ext cx="3530852" cy="3204134"/>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200" dirty="0">
                <a:latin typeface="+mj-lt"/>
                <a:ea typeface="+mj-ea"/>
                <a:cs typeface="+mj-cs"/>
              </a:rPr>
              <a:t>The Ministry of Confrontation</a:t>
            </a:r>
          </a:p>
        </p:txBody>
      </p:sp>
      <p:sp>
        <p:nvSpPr>
          <p:cNvPr id="77" name="Rectangle 7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836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2AA-9180-481F-B5E6-5E05CA08D87E}"/>
              </a:ext>
            </a:extLst>
          </p:cNvPr>
          <p:cNvSpPr>
            <a:spLocks noGrp="1"/>
          </p:cNvSpPr>
          <p:nvPr>
            <p:ph type="title"/>
          </p:nvPr>
        </p:nvSpPr>
        <p:spPr>
          <a:xfrm>
            <a:off x="2484" y="7319"/>
            <a:ext cx="9141516" cy="668542"/>
          </a:xfrm>
        </p:spPr>
        <p:txBody>
          <a:bodyPr>
            <a:noAutofit/>
          </a:bodyPr>
          <a:lstStyle/>
          <a:p>
            <a:pPr algn="ctr"/>
            <a:r>
              <a:rPr lang="en-US" sz="4800" b="1" u="sng" dirty="0">
                <a:latin typeface="Rockwell" panose="02060603020205020403" pitchFamily="18" charset="0"/>
              </a:rPr>
              <a:t>Before You Confront Someone</a:t>
            </a:r>
          </a:p>
        </p:txBody>
      </p:sp>
      <p:sp>
        <p:nvSpPr>
          <p:cNvPr id="3" name="Content Placeholder 2">
            <a:extLst>
              <a:ext uri="{FF2B5EF4-FFF2-40B4-BE49-F238E27FC236}">
                <a16:creationId xmlns:a16="http://schemas.microsoft.com/office/drawing/2014/main" id="{9DDC81B2-5E4A-408F-975E-65C3362693F4}"/>
              </a:ext>
            </a:extLst>
          </p:cNvPr>
          <p:cNvSpPr>
            <a:spLocks noGrp="1"/>
          </p:cNvSpPr>
          <p:nvPr>
            <p:ph idx="1"/>
          </p:nvPr>
        </p:nvSpPr>
        <p:spPr>
          <a:xfrm>
            <a:off x="0" y="762138"/>
            <a:ext cx="9144000" cy="6095862"/>
          </a:xfrm>
        </p:spPr>
        <p:txBody>
          <a:bodyPr/>
          <a:lstStyle/>
          <a:p>
            <a:pPr>
              <a:buFont typeface="Wingdings" panose="05000000000000000000" pitchFamily="2" charset="2"/>
              <a:buChar char="q"/>
            </a:pPr>
            <a:r>
              <a:rPr lang="en-US" sz="2400" dirty="0">
                <a:latin typeface="Rockwell" panose="02060603020205020403" pitchFamily="18" charset="0"/>
              </a:rPr>
              <a:t>Not every situation requires confrontation</a:t>
            </a:r>
          </a:p>
          <a:p>
            <a:pPr lvl="1"/>
            <a:r>
              <a:rPr lang="en-US" sz="1800" b="1" dirty="0">
                <a:latin typeface="Rockwell" panose="02060603020205020403" pitchFamily="18" charset="0"/>
              </a:rPr>
              <a:t>Prov 11:12</a:t>
            </a:r>
            <a:r>
              <a:rPr lang="en-US" sz="1800" dirty="0">
                <a:latin typeface="Rockwell" panose="02060603020205020403" pitchFamily="18" charset="0"/>
              </a:rPr>
              <a:t> – “</a:t>
            </a:r>
            <a:r>
              <a:rPr lang="en-US" sz="1800" dirty="0">
                <a:solidFill>
                  <a:srgbClr val="000000"/>
                </a:solidFill>
                <a:effectLst/>
                <a:latin typeface="Rockwell" panose="02060603020205020403" pitchFamily="18" charset="0"/>
                <a:ea typeface="Calibri" panose="020F0502020204030204" pitchFamily="34" charset="0"/>
              </a:rPr>
              <a:t>He who despises his neighbor lacks sense, but a man of understanding keeps silent.</a:t>
            </a:r>
            <a:r>
              <a:rPr lang="en-US" sz="1800" dirty="0">
                <a:latin typeface="Rockwell" panose="02060603020205020403" pitchFamily="18" charset="0"/>
              </a:rPr>
              <a:t>”</a:t>
            </a:r>
          </a:p>
          <a:p>
            <a:pPr lvl="1"/>
            <a:r>
              <a:rPr lang="en-US" sz="1800" b="1" dirty="0">
                <a:effectLst/>
                <a:latin typeface="Rockwell" panose="02060603020205020403" pitchFamily="18" charset="0"/>
                <a:ea typeface="Calibri" panose="020F0502020204030204" pitchFamily="34" charset="0"/>
              </a:rPr>
              <a:t>Prov 18:13</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He who gives an answer before he hears, it is folly and shame to him.</a:t>
            </a:r>
            <a:r>
              <a:rPr lang="en-US" sz="1800" dirty="0">
                <a:effectLst/>
                <a:latin typeface="Rockwell" panose="02060603020205020403" pitchFamily="18" charset="0"/>
                <a:ea typeface="Calibri" panose="020F0502020204030204" pitchFamily="34" charset="0"/>
              </a:rPr>
              <a:t>”</a:t>
            </a:r>
          </a:p>
          <a:p>
            <a:pPr lvl="1"/>
            <a:r>
              <a:rPr lang="en-US" sz="1800" b="1" dirty="0">
                <a:effectLst/>
                <a:latin typeface="Rockwell" panose="02060603020205020403" pitchFamily="18" charset="0"/>
                <a:ea typeface="Calibri" panose="020F0502020204030204" pitchFamily="34" charset="0"/>
              </a:rPr>
              <a:t>Gal 6:2</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Bear one another’s burdens, and thereby fulfill the law of Christ.</a:t>
            </a:r>
            <a:r>
              <a:rPr lang="en-US" sz="1800" dirty="0">
                <a:effectLst/>
                <a:latin typeface="Rockwell" panose="02060603020205020403" pitchFamily="18" charset="0"/>
                <a:ea typeface="Calibri" panose="020F0502020204030204" pitchFamily="34" charset="0"/>
              </a:rPr>
              <a:t>”</a:t>
            </a:r>
            <a:endParaRPr lang="en-US" sz="1800" dirty="0">
              <a:latin typeface="Rockwell" panose="02060603020205020403" pitchFamily="18" charset="0"/>
            </a:endParaRPr>
          </a:p>
        </p:txBody>
      </p:sp>
    </p:spTree>
    <p:extLst>
      <p:ext uri="{BB962C8B-B14F-4D97-AF65-F5344CB8AC3E}">
        <p14:creationId xmlns:p14="http://schemas.microsoft.com/office/powerpoint/2010/main" val="3576436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2AA-9180-481F-B5E6-5E05CA08D87E}"/>
              </a:ext>
            </a:extLst>
          </p:cNvPr>
          <p:cNvSpPr>
            <a:spLocks noGrp="1"/>
          </p:cNvSpPr>
          <p:nvPr>
            <p:ph type="title"/>
          </p:nvPr>
        </p:nvSpPr>
        <p:spPr>
          <a:xfrm>
            <a:off x="2484" y="7319"/>
            <a:ext cx="9141516" cy="668542"/>
          </a:xfrm>
        </p:spPr>
        <p:txBody>
          <a:bodyPr>
            <a:noAutofit/>
          </a:bodyPr>
          <a:lstStyle/>
          <a:p>
            <a:pPr algn="ctr"/>
            <a:r>
              <a:rPr lang="en-US" sz="4800" b="1" u="sng" dirty="0">
                <a:latin typeface="Rockwell" panose="02060603020205020403" pitchFamily="18" charset="0"/>
              </a:rPr>
              <a:t>Before You Confront Someone</a:t>
            </a:r>
          </a:p>
        </p:txBody>
      </p:sp>
      <p:sp>
        <p:nvSpPr>
          <p:cNvPr id="3" name="Content Placeholder 2">
            <a:extLst>
              <a:ext uri="{FF2B5EF4-FFF2-40B4-BE49-F238E27FC236}">
                <a16:creationId xmlns:a16="http://schemas.microsoft.com/office/drawing/2014/main" id="{9DDC81B2-5E4A-408F-975E-65C3362693F4}"/>
              </a:ext>
            </a:extLst>
          </p:cNvPr>
          <p:cNvSpPr>
            <a:spLocks noGrp="1"/>
          </p:cNvSpPr>
          <p:nvPr>
            <p:ph idx="1"/>
          </p:nvPr>
        </p:nvSpPr>
        <p:spPr>
          <a:xfrm>
            <a:off x="0" y="762138"/>
            <a:ext cx="9144000" cy="6095862"/>
          </a:xfrm>
        </p:spPr>
        <p:txBody>
          <a:bodyPr/>
          <a:lstStyle/>
          <a:p>
            <a:pPr>
              <a:buFont typeface="Wingdings" panose="05000000000000000000" pitchFamily="2" charset="2"/>
              <a:buChar char="q"/>
            </a:pPr>
            <a:r>
              <a:rPr lang="en-US" sz="2400" dirty="0">
                <a:latin typeface="Rockwell" panose="02060603020205020403" pitchFamily="18" charset="0"/>
              </a:rPr>
              <a:t>Not every situation requires confrontation</a:t>
            </a:r>
          </a:p>
          <a:p>
            <a:pPr>
              <a:buFont typeface="Wingdings" panose="05000000000000000000" pitchFamily="2" charset="2"/>
              <a:buChar char="q"/>
            </a:pPr>
            <a:r>
              <a:rPr lang="en-US" sz="2400" dirty="0">
                <a:latin typeface="Rockwell" panose="02060603020205020403" pitchFamily="18" charset="0"/>
              </a:rPr>
              <a:t>Consider the consequences of confrontation</a:t>
            </a:r>
          </a:p>
          <a:p>
            <a:pPr lvl="1"/>
            <a:r>
              <a:rPr lang="en-US" sz="1800" b="1" dirty="0">
                <a:effectLst/>
                <a:latin typeface="Rockwell" panose="02060603020205020403" pitchFamily="18" charset="0"/>
                <a:ea typeface="Calibri" panose="020F0502020204030204" pitchFamily="34" charset="0"/>
              </a:rPr>
              <a:t>Prov 18:19a</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A brother offended is harder to be won than a strong city…”.</a:t>
            </a:r>
          </a:p>
          <a:p>
            <a:pPr lvl="1"/>
            <a:r>
              <a:rPr lang="en-US" sz="1800" b="1" dirty="0">
                <a:effectLst/>
                <a:latin typeface="Rockwell" panose="02060603020205020403" pitchFamily="18" charset="0"/>
                <a:ea typeface="Calibri" panose="020F0502020204030204" pitchFamily="34" charset="0"/>
              </a:rPr>
              <a:t>Prov 27:6</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Faithful are the </a:t>
            </a:r>
            <a:r>
              <a:rPr lang="en-US" sz="1800" u="sng" dirty="0">
                <a:solidFill>
                  <a:srgbClr val="000000"/>
                </a:solidFill>
                <a:effectLst/>
                <a:latin typeface="Rockwell" panose="02060603020205020403" pitchFamily="18" charset="0"/>
                <a:ea typeface="Calibri" panose="020F0502020204030204" pitchFamily="34" charset="0"/>
              </a:rPr>
              <a:t>wounds</a:t>
            </a:r>
            <a:r>
              <a:rPr lang="en-US" sz="1800" dirty="0">
                <a:solidFill>
                  <a:srgbClr val="000000"/>
                </a:solidFill>
                <a:effectLst/>
                <a:latin typeface="Rockwell" panose="02060603020205020403" pitchFamily="18" charset="0"/>
                <a:ea typeface="Calibri" panose="020F0502020204030204" pitchFamily="34" charset="0"/>
              </a:rPr>
              <a:t> of a friend, but deceitful are the kisses of an enemy.</a:t>
            </a:r>
            <a:r>
              <a:rPr lang="en-US" sz="1800" dirty="0">
                <a:effectLst/>
                <a:latin typeface="Rockwell" panose="02060603020205020403" pitchFamily="18" charset="0"/>
                <a:ea typeface="Calibri" panose="020F0502020204030204" pitchFamily="34" charset="0"/>
              </a:rPr>
              <a:t>”</a:t>
            </a:r>
            <a:endParaRPr lang="en-US" sz="1800" dirty="0">
              <a:solidFill>
                <a:srgbClr val="000000"/>
              </a:solidFill>
              <a:latin typeface="Rockwell" panose="02060603020205020403" pitchFamily="18" charset="0"/>
              <a:ea typeface="Calibri" panose="020F0502020204030204" pitchFamily="34" charset="0"/>
            </a:endParaRPr>
          </a:p>
          <a:p>
            <a:pPr lvl="1"/>
            <a:r>
              <a:rPr lang="en-US" sz="1800" b="1" dirty="0">
                <a:effectLst/>
                <a:latin typeface="Rockwell" panose="02060603020205020403" pitchFamily="18" charset="0"/>
                <a:ea typeface="Calibri" panose="020F0502020204030204" pitchFamily="34" charset="0"/>
              </a:rPr>
              <a:t>John 15:13</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Greater love has no one than this, that one </a:t>
            </a:r>
            <a:r>
              <a:rPr lang="en-US" sz="1800" dirty="0">
                <a:effectLst/>
                <a:latin typeface="Rockwell" panose="02060603020205020403" pitchFamily="18" charset="0"/>
                <a:ea typeface="Calibri" panose="020F0502020204030204" pitchFamily="34" charset="0"/>
              </a:rPr>
              <a:t>lay down his life for his friends.</a:t>
            </a:r>
            <a:r>
              <a:rPr lang="en-US" sz="1800" dirty="0">
                <a:effectLst/>
                <a:latin typeface="Rockwell" panose="02060603020205020403" pitchFamily="18" charset="0"/>
              </a:rPr>
              <a:t>”</a:t>
            </a:r>
            <a:endParaRPr lang="en-US" sz="1800" dirty="0">
              <a:solidFill>
                <a:srgbClr val="000000"/>
              </a:solidFill>
              <a:effectLst/>
              <a:latin typeface="Rockwell" panose="02060603020205020403" pitchFamily="18" charset="0"/>
            </a:endParaRPr>
          </a:p>
          <a:p>
            <a:pPr lvl="1"/>
            <a:r>
              <a:rPr lang="en-US" sz="1800" b="1" dirty="0">
                <a:effectLst/>
                <a:latin typeface="Rockwell" panose="02060603020205020403" pitchFamily="18" charset="0"/>
                <a:ea typeface="Calibri" panose="020F0502020204030204" pitchFamily="34" charset="0"/>
              </a:rPr>
              <a:t>Prov 28:23</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He who rebukes a man will afterward find more favor than he who flatters with the tongue.</a:t>
            </a:r>
            <a:r>
              <a:rPr lang="en-US" sz="1800" dirty="0">
                <a:effectLst/>
                <a:latin typeface="Rockwell" panose="02060603020205020403" pitchFamily="18" charset="0"/>
                <a:ea typeface="Calibri" panose="020F0502020204030204" pitchFamily="34" charset="0"/>
              </a:rPr>
              <a:t>”</a:t>
            </a:r>
            <a:endParaRPr lang="en-US" sz="1800" dirty="0">
              <a:latin typeface="Rockwell" panose="02060603020205020403" pitchFamily="18" charset="0"/>
            </a:endParaRPr>
          </a:p>
        </p:txBody>
      </p:sp>
    </p:spTree>
    <p:extLst>
      <p:ext uri="{BB962C8B-B14F-4D97-AF65-F5344CB8AC3E}">
        <p14:creationId xmlns:p14="http://schemas.microsoft.com/office/powerpoint/2010/main" val="14536552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2AA-9180-481F-B5E6-5E05CA08D87E}"/>
              </a:ext>
            </a:extLst>
          </p:cNvPr>
          <p:cNvSpPr>
            <a:spLocks noGrp="1"/>
          </p:cNvSpPr>
          <p:nvPr>
            <p:ph type="title"/>
          </p:nvPr>
        </p:nvSpPr>
        <p:spPr>
          <a:xfrm>
            <a:off x="2484" y="7319"/>
            <a:ext cx="9141516" cy="668542"/>
          </a:xfrm>
        </p:spPr>
        <p:txBody>
          <a:bodyPr>
            <a:noAutofit/>
          </a:bodyPr>
          <a:lstStyle/>
          <a:p>
            <a:pPr algn="ctr"/>
            <a:r>
              <a:rPr lang="en-US" sz="4800" b="1" u="sng" dirty="0">
                <a:latin typeface="Rockwell" panose="02060603020205020403" pitchFamily="18" charset="0"/>
              </a:rPr>
              <a:t>Before You Confront Someone</a:t>
            </a:r>
          </a:p>
        </p:txBody>
      </p:sp>
      <p:sp>
        <p:nvSpPr>
          <p:cNvPr id="3" name="Content Placeholder 2">
            <a:extLst>
              <a:ext uri="{FF2B5EF4-FFF2-40B4-BE49-F238E27FC236}">
                <a16:creationId xmlns:a16="http://schemas.microsoft.com/office/drawing/2014/main" id="{9DDC81B2-5E4A-408F-975E-65C3362693F4}"/>
              </a:ext>
            </a:extLst>
          </p:cNvPr>
          <p:cNvSpPr>
            <a:spLocks noGrp="1"/>
          </p:cNvSpPr>
          <p:nvPr>
            <p:ph idx="1"/>
          </p:nvPr>
        </p:nvSpPr>
        <p:spPr>
          <a:xfrm>
            <a:off x="0" y="762138"/>
            <a:ext cx="9144000" cy="6095862"/>
          </a:xfrm>
        </p:spPr>
        <p:txBody>
          <a:bodyPr/>
          <a:lstStyle/>
          <a:p>
            <a:pPr>
              <a:buFont typeface="Wingdings" panose="05000000000000000000" pitchFamily="2" charset="2"/>
              <a:buChar char="q"/>
            </a:pPr>
            <a:r>
              <a:rPr lang="en-US" sz="2400" dirty="0">
                <a:latin typeface="Rockwell" panose="02060603020205020403" pitchFamily="18" charset="0"/>
              </a:rPr>
              <a:t>Not every situation requires confrontation</a:t>
            </a:r>
          </a:p>
          <a:p>
            <a:pPr>
              <a:buFont typeface="Wingdings" panose="05000000000000000000" pitchFamily="2" charset="2"/>
              <a:buChar char="q"/>
            </a:pPr>
            <a:r>
              <a:rPr lang="en-US" sz="2400" dirty="0">
                <a:latin typeface="Rockwell" panose="02060603020205020403" pitchFamily="18" charset="0"/>
              </a:rPr>
              <a:t>Consider the consequences of confrontation</a:t>
            </a:r>
          </a:p>
          <a:p>
            <a:pPr>
              <a:buFont typeface="Wingdings" panose="05000000000000000000" pitchFamily="2" charset="2"/>
              <a:buChar char="q"/>
            </a:pPr>
            <a:r>
              <a:rPr lang="en-US" sz="2400" dirty="0">
                <a:latin typeface="Rockwell" panose="02060603020205020403" pitchFamily="18" charset="0"/>
              </a:rPr>
              <a:t>Self-reflection: why do </a:t>
            </a:r>
            <a:r>
              <a:rPr lang="en-US" sz="2400" u="sng" dirty="0">
                <a:latin typeface="Rockwell" panose="02060603020205020403" pitchFamily="18" charset="0"/>
              </a:rPr>
              <a:t>I</a:t>
            </a:r>
            <a:r>
              <a:rPr lang="en-US" sz="2400" dirty="0">
                <a:latin typeface="Rockwell" panose="02060603020205020403" pitchFamily="18" charset="0"/>
              </a:rPr>
              <a:t> think they </a:t>
            </a:r>
            <a:r>
              <a:rPr lang="en-US" sz="2400" u="sng" dirty="0">
                <a:latin typeface="Rockwell" panose="02060603020205020403" pitchFamily="18" charset="0"/>
              </a:rPr>
              <a:t>need</a:t>
            </a:r>
            <a:r>
              <a:rPr lang="en-US" sz="2400" dirty="0">
                <a:latin typeface="Rockwell" panose="02060603020205020403" pitchFamily="18" charset="0"/>
              </a:rPr>
              <a:t> confronting?</a:t>
            </a:r>
          </a:p>
          <a:p>
            <a:pPr lvl="1"/>
            <a:r>
              <a:rPr lang="en-US" sz="1800" b="1" dirty="0">
                <a:solidFill>
                  <a:srgbClr val="222222"/>
                </a:solidFill>
                <a:effectLst/>
                <a:latin typeface="Rockwell" panose="02060603020205020403" pitchFamily="18" charset="0"/>
                <a:ea typeface="Times New Roman" panose="02020603050405020304" pitchFamily="18" charset="0"/>
              </a:rPr>
              <a:t>Matt 18:15</a:t>
            </a:r>
            <a:r>
              <a:rPr lang="en-US" sz="1800" dirty="0">
                <a:solidFill>
                  <a:srgbClr val="222222"/>
                </a:solidFill>
                <a:effectLst/>
                <a:latin typeface="Rockwell" panose="02060603020205020403" pitchFamily="18" charset="0"/>
                <a:ea typeface="Times New Roman" panose="02020603050405020304" pitchFamily="18" charset="0"/>
              </a:rPr>
              <a:t> – “If your brother sins, go and show him his fault in private; if he listens to you, you have won your brother.”</a:t>
            </a:r>
          </a:p>
          <a:p>
            <a:pPr lvl="1"/>
            <a:r>
              <a:rPr lang="en-US" sz="1800" b="1" dirty="0">
                <a:effectLst/>
                <a:latin typeface="Rockwell" panose="02060603020205020403" pitchFamily="18" charset="0"/>
                <a:ea typeface="Calibri" panose="020F0502020204030204" pitchFamily="34" charset="0"/>
              </a:rPr>
              <a:t>1 Cor 5:6</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Your boasting is not good. Do you not know that a little leaven leavens the whole lump of dough?”</a:t>
            </a:r>
            <a:endParaRPr lang="en-US" sz="2200" dirty="0">
              <a:latin typeface="Rockwell" panose="02060603020205020403" pitchFamily="18" charset="0"/>
            </a:endParaRPr>
          </a:p>
        </p:txBody>
      </p:sp>
    </p:spTree>
    <p:extLst>
      <p:ext uri="{BB962C8B-B14F-4D97-AF65-F5344CB8AC3E}">
        <p14:creationId xmlns:p14="http://schemas.microsoft.com/office/powerpoint/2010/main" val="9474362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2AA-9180-481F-B5E6-5E05CA08D87E}"/>
              </a:ext>
            </a:extLst>
          </p:cNvPr>
          <p:cNvSpPr>
            <a:spLocks noGrp="1"/>
          </p:cNvSpPr>
          <p:nvPr>
            <p:ph type="title"/>
          </p:nvPr>
        </p:nvSpPr>
        <p:spPr>
          <a:xfrm>
            <a:off x="2484" y="7319"/>
            <a:ext cx="9141516" cy="668542"/>
          </a:xfrm>
        </p:spPr>
        <p:txBody>
          <a:bodyPr>
            <a:noAutofit/>
          </a:bodyPr>
          <a:lstStyle/>
          <a:p>
            <a:pPr algn="ctr"/>
            <a:r>
              <a:rPr lang="en-US" sz="4800" b="1" u="sng" dirty="0">
                <a:latin typeface="Rockwell" panose="02060603020205020403" pitchFamily="18" charset="0"/>
              </a:rPr>
              <a:t>Before You Confront Someone</a:t>
            </a:r>
          </a:p>
        </p:txBody>
      </p:sp>
      <p:sp>
        <p:nvSpPr>
          <p:cNvPr id="3" name="Content Placeholder 2">
            <a:extLst>
              <a:ext uri="{FF2B5EF4-FFF2-40B4-BE49-F238E27FC236}">
                <a16:creationId xmlns:a16="http://schemas.microsoft.com/office/drawing/2014/main" id="{9DDC81B2-5E4A-408F-975E-65C3362693F4}"/>
              </a:ext>
            </a:extLst>
          </p:cNvPr>
          <p:cNvSpPr>
            <a:spLocks noGrp="1"/>
          </p:cNvSpPr>
          <p:nvPr>
            <p:ph idx="1"/>
          </p:nvPr>
        </p:nvSpPr>
        <p:spPr>
          <a:xfrm>
            <a:off x="0" y="762138"/>
            <a:ext cx="9144000" cy="6095862"/>
          </a:xfrm>
        </p:spPr>
        <p:txBody>
          <a:bodyPr/>
          <a:lstStyle/>
          <a:p>
            <a:pPr>
              <a:buFont typeface="Wingdings" panose="05000000000000000000" pitchFamily="2" charset="2"/>
              <a:buChar char="q"/>
            </a:pPr>
            <a:r>
              <a:rPr lang="en-US" sz="2400" dirty="0">
                <a:latin typeface="Rockwell" panose="02060603020205020403" pitchFamily="18" charset="0"/>
              </a:rPr>
              <a:t>Not every situation requires confrontation</a:t>
            </a:r>
          </a:p>
          <a:p>
            <a:pPr>
              <a:buFont typeface="Wingdings" panose="05000000000000000000" pitchFamily="2" charset="2"/>
              <a:buChar char="q"/>
            </a:pPr>
            <a:r>
              <a:rPr lang="en-US" sz="2400" dirty="0">
                <a:latin typeface="Rockwell" panose="02060603020205020403" pitchFamily="18" charset="0"/>
              </a:rPr>
              <a:t>Consider the consequences of confrontation</a:t>
            </a:r>
          </a:p>
          <a:p>
            <a:pPr>
              <a:buFont typeface="Wingdings" panose="05000000000000000000" pitchFamily="2" charset="2"/>
              <a:buChar char="q"/>
            </a:pPr>
            <a:r>
              <a:rPr lang="en-US" sz="2400" dirty="0">
                <a:latin typeface="Rockwell" panose="02060603020205020403" pitchFamily="18" charset="0"/>
              </a:rPr>
              <a:t>Self-reflection: why do </a:t>
            </a:r>
            <a:r>
              <a:rPr lang="en-US" sz="2400" u="sng" dirty="0">
                <a:latin typeface="Rockwell" panose="02060603020205020403" pitchFamily="18" charset="0"/>
              </a:rPr>
              <a:t>I</a:t>
            </a:r>
            <a:r>
              <a:rPr lang="en-US" sz="2400" dirty="0">
                <a:latin typeface="Rockwell" panose="02060603020205020403" pitchFamily="18" charset="0"/>
              </a:rPr>
              <a:t> think they </a:t>
            </a:r>
            <a:r>
              <a:rPr lang="en-US" sz="2400" u="sng" dirty="0">
                <a:latin typeface="Rockwell" panose="02060603020205020403" pitchFamily="18" charset="0"/>
              </a:rPr>
              <a:t>need</a:t>
            </a:r>
            <a:r>
              <a:rPr lang="en-US" sz="2400" dirty="0">
                <a:latin typeface="Rockwell" panose="02060603020205020403" pitchFamily="18" charset="0"/>
              </a:rPr>
              <a:t> confronting?</a:t>
            </a:r>
          </a:p>
          <a:p>
            <a:pPr>
              <a:buFont typeface="Wingdings" panose="05000000000000000000" pitchFamily="2" charset="2"/>
              <a:buChar char="q"/>
            </a:pPr>
            <a:r>
              <a:rPr lang="en-US" sz="2400" dirty="0">
                <a:latin typeface="Rockwell" panose="02060603020205020403" pitchFamily="18" charset="0"/>
              </a:rPr>
              <a:t>Self-reflection: have </a:t>
            </a:r>
            <a:r>
              <a:rPr lang="en-US" sz="2400" u="sng" dirty="0">
                <a:latin typeface="Rockwell" panose="02060603020205020403" pitchFamily="18" charset="0"/>
              </a:rPr>
              <a:t>I</a:t>
            </a:r>
            <a:r>
              <a:rPr lang="en-US" sz="2400" dirty="0">
                <a:latin typeface="Rockwell" panose="02060603020205020403" pitchFamily="18" charset="0"/>
              </a:rPr>
              <a:t> earned the </a:t>
            </a:r>
            <a:r>
              <a:rPr lang="en-US" sz="2400" u="sng" dirty="0">
                <a:latin typeface="Rockwell" panose="02060603020205020403" pitchFamily="18" charset="0"/>
              </a:rPr>
              <a:t>right</a:t>
            </a:r>
            <a:r>
              <a:rPr lang="en-US" sz="2400" dirty="0">
                <a:latin typeface="Rockwell" panose="02060603020205020403" pitchFamily="18" charset="0"/>
              </a:rPr>
              <a:t> to confront them?</a:t>
            </a:r>
          </a:p>
          <a:p>
            <a:pPr lvl="1"/>
            <a:r>
              <a:rPr lang="en-US" sz="1800" b="1" dirty="0">
                <a:effectLst/>
                <a:latin typeface="Rockwell" panose="02060603020205020403" pitchFamily="18" charset="0"/>
                <a:ea typeface="Calibri" panose="020F0502020204030204" pitchFamily="34" charset="0"/>
                <a:cs typeface="Times New Roman" panose="02020603050405020304" pitchFamily="18" charset="0"/>
              </a:rPr>
              <a:t>Heb 3:12-13</a:t>
            </a:r>
            <a:r>
              <a:rPr lang="en-US" sz="1800" dirty="0">
                <a:effectLst/>
                <a:latin typeface="Rockwell" panose="02060603020205020403" pitchFamily="18" charset="0"/>
                <a:ea typeface="Calibri" panose="020F0502020204030204" pitchFamily="34" charset="0"/>
                <a:cs typeface="Times New Roman" panose="02020603050405020304" pitchFamily="18" charset="0"/>
              </a:rPr>
              <a:t> – “Take care, brethren, that there not be in any one of you an evil, unbelieving heart that falls away from the living God. But encourage one another day after day, as long as it is still called ‘Today’, so that none of you will be hardened by the deceitfulness of sin.”</a:t>
            </a:r>
          </a:p>
          <a:p>
            <a:pPr lvl="1"/>
            <a:r>
              <a:rPr lang="en-US" sz="1800" b="1" dirty="0">
                <a:effectLst/>
                <a:latin typeface="Rockwell" panose="02060603020205020403" pitchFamily="18" charset="0"/>
                <a:ea typeface="Calibri" panose="020F0502020204030204" pitchFamily="34" charset="0"/>
              </a:rPr>
              <a:t>Gal 6:1</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Brethren, even if anyone is caught in any trespass, you who are spiritual, restore such a one in a spirit of gentleness; each one looking to yourself, so that you too will not be tempted.</a:t>
            </a:r>
            <a:r>
              <a:rPr lang="en-US" sz="1800" dirty="0">
                <a:effectLst/>
                <a:latin typeface="Rockwell" panose="02060603020205020403" pitchFamily="18" charset="0"/>
                <a:ea typeface="Calibri" panose="020F0502020204030204" pitchFamily="34" charset="0"/>
              </a:rPr>
              <a:t>”</a:t>
            </a:r>
          </a:p>
          <a:p>
            <a:pPr lvl="1"/>
            <a:r>
              <a:rPr lang="en-US" sz="1800" b="1" dirty="0">
                <a:effectLst/>
                <a:latin typeface="Rockwell" panose="02060603020205020403" pitchFamily="18" charset="0"/>
                <a:ea typeface="Calibri" panose="020F0502020204030204" pitchFamily="34" charset="0"/>
              </a:rPr>
              <a:t>Matt 7:3-5</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Why do you look at the speck that is in your brother’s eye, but do not notice the log that is in your own eye? Or how can you say to your brother, ‘Let me take the speck out of your eye,’ and behold, the log is in your own eye? You hypocrite, first take the log out of your own eye, and then you will see clearly to take the speck out of your brother’s eye.</a:t>
            </a:r>
            <a:r>
              <a:rPr lang="en-US" sz="1800" dirty="0">
                <a:effectLst/>
                <a:latin typeface="Rockwell" panose="02060603020205020403" pitchFamily="18" charset="0"/>
                <a:ea typeface="Calibri" panose="020F0502020204030204" pitchFamily="34" charset="0"/>
              </a:rPr>
              <a:t>”</a:t>
            </a:r>
          </a:p>
          <a:p>
            <a:pPr lvl="1"/>
            <a:r>
              <a:rPr lang="en-US" sz="1800" b="1" dirty="0">
                <a:effectLst/>
                <a:latin typeface="Rockwell" panose="02060603020205020403" pitchFamily="18" charset="0"/>
                <a:ea typeface="Calibri" panose="020F0502020204030204" pitchFamily="34" charset="0"/>
              </a:rPr>
              <a:t>Prov 17:17</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A friend loves at all times, and a brother is born for adversity.</a:t>
            </a:r>
            <a:r>
              <a:rPr lang="en-US" sz="1800" dirty="0">
                <a:effectLst/>
                <a:latin typeface="Rockwell" panose="02060603020205020403" pitchFamily="18" charset="0"/>
                <a:ea typeface="Calibri" panose="020F0502020204030204" pitchFamily="34" charset="0"/>
              </a:rPr>
              <a:t>”</a:t>
            </a:r>
            <a:endParaRPr lang="en-US" sz="1800" dirty="0">
              <a:latin typeface="Rockwell" panose="02060603020205020403" pitchFamily="18" charset="0"/>
            </a:endParaRPr>
          </a:p>
          <a:p>
            <a:pPr lvl="1"/>
            <a:r>
              <a:rPr lang="en-US" sz="1800" b="1" dirty="0">
                <a:effectLst/>
                <a:latin typeface="Rockwell" panose="02060603020205020403" pitchFamily="18" charset="0"/>
                <a:ea typeface="Calibri" panose="020F0502020204030204" pitchFamily="34" charset="0"/>
              </a:rPr>
              <a:t>Prov 27:9</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Oil and perfume make the heart glad, so a man’s counsel is sweet to his friend.</a:t>
            </a:r>
            <a:r>
              <a:rPr lang="en-US" sz="1800" dirty="0">
                <a:effectLst/>
                <a:latin typeface="Rockwell" panose="02060603020205020403" pitchFamily="18" charset="0"/>
                <a:ea typeface="Calibri" panose="020F0502020204030204" pitchFamily="34"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41636134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2AA-9180-481F-B5E6-5E05CA08D87E}"/>
              </a:ext>
            </a:extLst>
          </p:cNvPr>
          <p:cNvSpPr>
            <a:spLocks noGrp="1"/>
          </p:cNvSpPr>
          <p:nvPr>
            <p:ph type="title"/>
          </p:nvPr>
        </p:nvSpPr>
        <p:spPr>
          <a:xfrm>
            <a:off x="2484" y="7319"/>
            <a:ext cx="9141516" cy="668542"/>
          </a:xfrm>
        </p:spPr>
        <p:txBody>
          <a:bodyPr>
            <a:noAutofit/>
          </a:bodyPr>
          <a:lstStyle/>
          <a:p>
            <a:pPr algn="ctr"/>
            <a:r>
              <a:rPr lang="en-US" sz="4800" b="1" u="sng" dirty="0">
                <a:latin typeface="Rockwell" panose="02060603020205020403" pitchFamily="18" charset="0"/>
              </a:rPr>
              <a:t>Before You Confront Someone</a:t>
            </a:r>
          </a:p>
        </p:txBody>
      </p:sp>
      <p:sp>
        <p:nvSpPr>
          <p:cNvPr id="3" name="Content Placeholder 2">
            <a:extLst>
              <a:ext uri="{FF2B5EF4-FFF2-40B4-BE49-F238E27FC236}">
                <a16:creationId xmlns:a16="http://schemas.microsoft.com/office/drawing/2014/main" id="{9DDC81B2-5E4A-408F-975E-65C3362693F4}"/>
              </a:ext>
            </a:extLst>
          </p:cNvPr>
          <p:cNvSpPr>
            <a:spLocks noGrp="1"/>
          </p:cNvSpPr>
          <p:nvPr>
            <p:ph idx="1"/>
          </p:nvPr>
        </p:nvSpPr>
        <p:spPr>
          <a:xfrm>
            <a:off x="0" y="762138"/>
            <a:ext cx="9144000" cy="6095862"/>
          </a:xfrm>
        </p:spPr>
        <p:txBody>
          <a:bodyPr/>
          <a:lstStyle/>
          <a:p>
            <a:pPr>
              <a:buFont typeface="Wingdings" panose="05000000000000000000" pitchFamily="2" charset="2"/>
              <a:buChar char="q"/>
            </a:pPr>
            <a:r>
              <a:rPr lang="en-US" sz="2400" dirty="0">
                <a:latin typeface="Rockwell" panose="02060603020205020403" pitchFamily="18" charset="0"/>
              </a:rPr>
              <a:t>Not every situation requires confrontation</a:t>
            </a:r>
          </a:p>
          <a:p>
            <a:pPr>
              <a:buFont typeface="Wingdings" panose="05000000000000000000" pitchFamily="2" charset="2"/>
              <a:buChar char="q"/>
            </a:pPr>
            <a:r>
              <a:rPr lang="en-US" sz="2400" dirty="0">
                <a:latin typeface="Rockwell" panose="02060603020205020403" pitchFamily="18" charset="0"/>
              </a:rPr>
              <a:t>Consider the consequences of confrontation</a:t>
            </a:r>
          </a:p>
          <a:p>
            <a:pPr>
              <a:buFont typeface="Wingdings" panose="05000000000000000000" pitchFamily="2" charset="2"/>
              <a:buChar char="q"/>
            </a:pPr>
            <a:r>
              <a:rPr lang="en-US" sz="2400" dirty="0">
                <a:latin typeface="Rockwell" panose="02060603020205020403" pitchFamily="18" charset="0"/>
              </a:rPr>
              <a:t>Self-reflection: why do </a:t>
            </a:r>
            <a:r>
              <a:rPr lang="en-US" sz="2400" u="sng" dirty="0">
                <a:latin typeface="Rockwell" panose="02060603020205020403" pitchFamily="18" charset="0"/>
              </a:rPr>
              <a:t>I</a:t>
            </a:r>
            <a:r>
              <a:rPr lang="en-US" sz="2400" dirty="0">
                <a:latin typeface="Rockwell" panose="02060603020205020403" pitchFamily="18" charset="0"/>
              </a:rPr>
              <a:t> think they </a:t>
            </a:r>
            <a:r>
              <a:rPr lang="en-US" sz="2400" u="sng" dirty="0">
                <a:latin typeface="Rockwell" panose="02060603020205020403" pitchFamily="18" charset="0"/>
              </a:rPr>
              <a:t>need</a:t>
            </a:r>
            <a:r>
              <a:rPr lang="en-US" sz="2400" dirty="0">
                <a:latin typeface="Rockwell" panose="02060603020205020403" pitchFamily="18" charset="0"/>
              </a:rPr>
              <a:t> confronting?</a:t>
            </a:r>
          </a:p>
          <a:p>
            <a:pPr>
              <a:buFont typeface="Wingdings" panose="05000000000000000000" pitchFamily="2" charset="2"/>
              <a:buChar char="q"/>
            </a:pPr>
            <a:r>
              <a:rPr lang="en-US" sz="2400" dirty="0">
                <a:latin typeface="Rockwell" panose="02060603020205020403" pitchFamily="18" charset="0"/>
              </a:rPr>
              <a:t>Self-reflection: have </a:t>
            </a:r>
            <a:r>
              <a:rPr lang="en-US" sz="2400" u="sng" dirty="0">
                <a:latin typeface="Rockwell" panose="02060603020205020403" pitchFamily="18" charset="0"/>
              </a:rPr>
              <a:t>I</a:t>
            </a:r>
            <a:r>
              <a:rPr lang="en-US" sz="2400" dirty="0">
                <a:latin typeface="Rockwell" panose="02060603020205020403" pitchFamily="18" charset="0"/>
              </a:rPr>
              <a:t> earned the </a:t>
            </a:r>
            <a:r>
              <a:rPr lang="en-US" sz="2400" u="sng" dirty="0">
                <a:latin typeface="Rockwell" panose="02060603020205020403" pitchFamily="18" charset="0"/>
              </a:rPr>
              <a:t>right</a:t>
            </a:r>
            <a:r>
              <a:rPr lang="en-US" sz="2400" dirty="0">
                <a:latin typeface="Rockwell" panose="02060603020205020403" pitchFamily="18" charset="0"/>
              </a:rPr>
              <a:t> to confront them?</a:t>
            </a:r>
          </a:p>
          <a:p>
            <a:pPr>
              <a:buFont typeface="Wingdings" panose="05000000000000000000" pitchFamily="2" charset="2"/>
              <a:buChar char="q"/>
            </a:pPr>
            <a:r>
              <a:rPr lang="en-US" sz="2400" dirty="0">
                <a:latin typeface="Rockwell" panose="02060603020205020403" pitchFamily="18" charset="0"/>
              </a:rPr>
              <a:t>Make sure you have all the facts straight</a:t>
            </a:r>
          </a:p>
          <a:p>
            <a:pPr lvl="1"/>
            <a:r>
              <a:rPr lang="en-US" sz="1800" b="1" dirty="0">
                <a:effectLst/>
                <a:latin typeface="Rockwell" panose="02060603020205020403" pitchFamily="18" charset="0"/>
                <a:ea typeface="Calibri" panose="020F0502020204030204" pitchFamily="34" charset="0"/>
                <a:cs typeface="Times New Roman" panose="02020603050405020304" pitchFamily="18" charset="0"/>
              </a:rPr>
              <a:t>Prov 25:8-10</a:t>
            </a:r>
            <a:r>
              <a:rPr lang="en-US" sz="1800" dirty="0">
                <a:effectLst/>
                <a:latin typeface="Rockwell" panose="02060603020205020403" pitchFamily="18" charset="0"/>
                <a:ea typeface="Calibri" panose="020F0502020204030204" pitchFamily="34" charset="0"/>
                <a:cs typeface="Times New Roman" panose="02020603050405020304" pitchFamily="18" charset="0"/>
              </a:rPr>
              <a:t> – “</a:t>
            </a:r>
            <a:r>
              <a:rPr lang="en-US" sz="1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Do not go out hastily to argue your case; otherwise, what will you do in the end, when your neighbor humiliates you? Argue your case with your </a:t>
            </a:r>
            <a:r>
              <a:rPr lang="en-US" sz="18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neighbor</a:t>
            </a:r>
            <a:r>
              <a:rPr lang="en-US" sz="1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and do not reveal the secret of another, or he who hears it will reproach you, and the evil report about </a:t>
            </a:r>
            <a:r>
              <a:rPr lang="en-US" sz="1800" u="sng"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you</a:t>
            </a:r>
            <a:r>
              <a:rPr lang="en-US" sz="18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will not pass away.</a:t>
            </a:r>
            <a:r>
              <a:rPr lang="en-US" sz="1800" dirty="0">
                <a:effectLst/>
                <a:latin typeface="Rockwell" panose="02060603020205020403"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56867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8A2AA-9180-481F-B5E6-5E05CA08D87E}"/>
              </a:ext>
            </a:extLst>
          </p:cNvPr>
          <p:cNvSpPr>
            <a:spLocks noGrp="1"/>
          </p:cNvSpPr>
          <p:nvPr>
            <p:ph type="title"/>
          </p:nvPr>
        </p:nvSpPr>
        <p:spPr>
          <a:xfrm>
            <a:off x="2484" y="7319"/>
            <a:ext cx="9141516" cy="668542"/>
          </a:xfrm>
        </p:spPr>
        <p:txBody>
          <a:bodyPr>
            <a:noAutofit/>
          </a:bodyPr>
          <a:lstStyle/>
          <a:p>
            <a:pPr algn="ctr"/>
            <a:r>
              <a:rPr lang="en-US" sz="4800" b="1" u="sng" dirty="0">
                <a:latin typeface="Rockwell" panose="02060603020205020403" pitchFamily="18" charset="0"/>
              </a:rPr>
              <a:t>Before You Confront Someone</a:t>
            </a:r>
          </a:p>
        </p:txBody>
      </p:sp>
      <p:sp>
        <p:nvSpPr>
          <p:cNvPr id="3" name="Content Placeholder 2">
            <a:extLst>
              <a:ext uri="{FF2B5EF4-FFF2-40B4-BE49-F238E27FC236}">
                <a16:creationId xmlns:a16="http://schemas.microsoft.com/office/drawing/2014/main" id="{9DDC81B2-5E4A-408F-975E-65C3362693F4}"/>
              </a:ext>
            </a:extLst>
          </p:cNvPr>
          <p:cNvSpPr>
            <a:spLocks noGrp="1"/>
          </p:cNvSpPr>
          <p:nvPr>
            <p:ph idx="1"/>
          </p:nvPr>
        </p:nvSpPr>
        <p:spPr>
          <a:xfrm>
            <a:off x="0" y="762138"/>
            <a:ext cx="9144000" cy="6095862"/>
          </a:xfrm>
        </p:spPr>
        <p:txBody>
          <a:bodyPr/>
          <a:lstStyle/>
          <a:p>
            <a:pPr>
              <a:buFont typeface="Wingdings" panose="05000000000000000000" pitchFamily="2" charset="2"/>
              <a:buChar char="q"/>
            </a:pPr>
            <a:r>
              <a:rPr lang="en-US" sz="2400" dirty="0">
                <a:latin typeface="Rockwell" panose="02060603020205020403" pitchFamily="18" charset="0"/>
              </a:rPr>
              <a:t>Not every situation requires confrontation</a:t>
            </a:r>
          </a:p>
          <a:p>
            <a:pPr>
              <a:buFont typeface="Wingdings" panose="05000000000000000000" pitchFamily="2" charset="2"/>
              <a:buChar char="q"/>
            </a:pPr>
            <a:r>
              <a:rPr lang="en-US" sz="2400" dirty="0">
                <a:latin typeface="Rockwell" panose="02060603020205020403" pitchFamily="18" charset="0"/>
              </a:rPr>
              <a:t>Consider the consequences of confrontation</a:t>
            </a:r>
          </a:p>
          <a:p>
            <a:pPr>
              <a:buFont typeface="Wingdings" panose="05000000000000000000" pitchFamily="2" charset="2"/>
              <a:buChar char="q"/>
            </a:pPr>
            <a:r>
              <a:rPr lang="en-US" sz="2400" dirty="0">
                <a:latin typeface="Rockwell" panose="02060603020205020403" pitchFamily="18" charset="0"/>
              </a:rPr>
              <a:t>Self-reflection: why do </a:t>
            </a:r>
            <a:r>
              <a:rPr lang="en-US" sz="2400" u="sng" dirty="0">
                <a:latin typeface="Rockwell" panose="02060603020205020403" pitchFamily="18" charset="0"/>
              </a:rPr>
              <a:t>I</a:t>
            </a:r>
            <a:r>
              <a:rPr lang="en-US" sz="2400" dirty="0">
                <a:latin typeface="Rockwell" panose="02060603020205020403" pitchFamily="18" charset="0"/>
              </a:rPr>
              <a:t> think they </a:t>
            </a:r>
            <a:r>
              <a:rPr lang="en-US" sz="2400" u="sng" dirty="0">
                <a:latin typeface="Rockwell" panose="02060603020205020403" pitchFamily="18" charset="0"/>
              </a:rPr>
              <a:t>need</a:t>
            </a:r>
            <a:r>
              <a:rPr lang="en-US" sz="2400" dirty="0">
                <a:latin typeface="Rockwell" panose="02060603020205020403" pitchFamily="18" charset="0"/>
              </a:rPr>
              <a:t> confronting?</a:t>
            </a:r>
          </a:p>
          <a:p>
            <a:pPr>
              <a:buFont typeface="Wingdings" panose="05000000000000000000" pitchFamily="2" charset="2"/>
              <a:buChar char="q"/>
            </a:pPr>
            <a:r>
              <a:rPr lang="en-US" sz="2400" dirty="0">
                <a:latin typeface="Rockwell" panose="02060603020205020403" pitchFamily="18" charset="0"/>
              </a:rPr>
              <a:t>Self-reflection: have </a:t>
            </a:r>
            <a:r>
              <a:rPr lang="en-US" sz="2400" u="sng" dirty="0">
                <a:latin typeface="Rockwell" panose="02060603020205020403" pitchFamily="18" charset="0"/>
              </a:rPr>
              <a:t>I</a:t>
            </a:r>
            <a:r>
              <a:rPr lang="en-US" sz="2400" dirty="0">
                <a:latin typeface="Rockwell" panose="02060603020205020403" pitchFamily="18" charset="0"/>
              </a:rPr>
              <a:t> earned the </a:t>
            </a:r>
            <a:r>
              <a:rPr lang="en-US" sz="2400" u="sng" dirty="0">
                <a:latin typeface="Rockwell" panose="02060603020205020403" pitchFamily="18" charset="0"/>
              </a:rPr>
              <a:t>right</a:t>
            </a:r>
            <a:r>
              <a:rPr lang="en-US" sz="2400" dirty="0">
                <a:latin typeface="Rockwell" panose="02060603020205020403" pitchFamily="18" charset="0"/>
              </a:rPr>
              <a:t> to confront them?</a:t>
            </a:r>
          </a:p>
          <a:p>
            <a:pPr>
              <a:buFont typeface="Wingdings" panose="05000000000000000000" pitchFamily="2" charset="2"/>
              <a:buChar char="q"/>
            </a:pPr>
            <a:r>
              <a:rPr lang="en-US" sz="2400" dirty="0">
                <a:latin typeface="Rockwell" panose="02060603020205020403" pitchFamily="18" charset="0"/>
              </a:rPr>
              <a:t>Make sure you have all the facts straight</a:t>
            </a:r>
          </a:p>
          <a:p>
            <a:pPr>
              <a:buFont typeface="Wingdings" panose="05000000000000000000" pitchFamily="2" charset="2"/>
              <a:buChar char="q"/>
            </a:pPr>
            <a:r>
              <a:rPr lang="en-US" sz="2400" dirty="0">
                <a:latin typeface="Rockwell" panose="02060603020205020403" pitchFamily="18" charset="0"/>
              </a:rPr>
              <a:t>Plan ahead</a:t>
            </a:r>
          </a:p>
          <a:p>
            <a:pPr lvl="1"/>
            <a:r>
              <a:rPr lang="en-US" sz="1800" b="1" dirty="0">
                <a:effectLst/>
                <a:latin typeface="Rockwell" panose="02060603020205020403" pitchFamily="18" charset="0"/>
                <a:ea typeface="Calibri" panose="020F0502020204030204" pitchFamily="34" charset="0"/>
              </a:rPr>
              <a:t>Prov 15:28</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The heart of the righteous ponders how to answer, but the mouth of the wicked pours out evil things.</a:t>
            </a:r>
            <a:r>
              <a:rPr lang="en-US" sz="1800" dirty="0">
                <a:effectLst/>
                <a:latin typeface="Rockwell" panose="02060603020205020403" pitchFamily="18" charset="0"/>
                <a:ea typeface="Calibri" panose="020F0502020204030204" pitchFamily="34" charset="0"/>
              </a:rPr>
              <a:t>”</a:t>
            </a:r>
          </a:p>
          <a:p>
            <a:pPr lvl="1"/>
            <a:r>
              <a:rPr lang="en-US" sz="1800" b="1" dirty="0">
                <a:effectLst/>
                <a:latin typeface="Rockwell" panose="02060603020205020403" pitchFamily="18" charset="0"/>
                <a:ea typeface="Calibri" panose="020F0502020204030204" pitchFamily="34" charset="0"/>
              </a:rPr>
              <a:t>Prov 15:1-2</a:t>
            </a:r>
            <a:r>
              <a:rPr lang="en-US" sz="1800" dirty="0">
                <a:effectLst/>
                <a:latin typeface="Rockwell" panose="02060603020205020403" pitchFamily="18" charset="0"/>
                <a:ea typeface="Calibri" panose="020F0502020204030204" pitchFamily="34" charset="0"/>
              </a:rPr>
              <a:t> – “</a:t>
            </a:r>
            <a:r>
              <a:rPr lang="en-US" sz="1800" dirty="0">
                <a:solidFill>
                  <a:srgbClr val="000000"/>
                </a:solidFill>
                <a:effectLst/>
                <a:latin typeface="Rockwell" panose="02060603020205020403" pitchFamily="18" charset="0"/>
                <a:ea typeface="Calibri" panose="020F0502020204030204" pitchFamily="34" charset="0"/>
              </a:rPr>
              <a:t>A gentle answer turns away wrath, but a </a:t>
            </a:r>
            <a:r>
              <a:rPr lang="en-US" sz="1800" u="sng" dirty="0">
                <a:solidFill>
                  <a:srgbClr val="000000"/>
                </a:solidFill>
                <a:effectLst/>
                <a:latin typeface="Rockwell" panose="02060603020205020403" pitchFamily="18" charset="0"/>
                <a:ea typeface="Calibri" panose="020F0502020204030204" pitchFamily="34" charset="0"/>
              </a:rPr>
              <a:t>harsh word</a:t>
            </a:r>
            <a:r>
              <a:rPr lang="en-US" sz="1800" dirty="0">
                <a:solidFill>
                  <a:srgbClr val="000000"/>
                </a:solidFill>
                <a:effectLst/>
                <a:latin typeface="Rockwell" panose="02060603020205020403" pitchFamily="18" charset="0"/>
                <a:ea typeface="Calibri" panose="020F0502020204030204" pitchFamily="34" charset="0"/>
              </a:rPr>
              <a:t> stirs up anger. The tongue of the wise makes knowledge acceptable, but the </a:t>
            </a:r>
            <a:r>
              <a:rPr lang="en-US" sz="1800" u="sng" dirty="0">
                <a:solidFill>
                  <a:srgbClr val="000000"/>
                </a:solidFill>
                <a:effectLst/>
                <a:latin typeface="Rockwell" panose="02060603020205020403" pitchFamily="18" charset="0"/>
                <a:ea typeface="Calibri" panose="020F0502020204030204" pitchFamily="34" charset="0"/>
              </a:rPr>
              <a:t>mouth of fools spouts folly</a:t>
            </a:r>
            <a:r>
              <a:rPr lang="en-US" sz="1800" dirty="0">
                <a:solidFill>
                  <a:srgbClr val="000000"/>
                </a:solidFill>
                <a:effectLst/>
                <a:latin typeface="Rockwell" panose="02060603020205020403" pitchFamily="18" charset="0"/>
                <a:ea typeface="Calibri" panose="020F0502020204030204" pitchFamily="34" charset="0"/>
              </a:rPr>
              <a:t>.</a:t>
            </a:r>
            <a:r>
              <a:rPr lang="en-US" sz="1800" dirty="0">
                <a:effectLst/>
                <a:latin typeface="Rockwell" panose="02060603020205020403" pitchFamily="18" charset="0"/>
                <a:ea typeface="Calibri" panose="020F0502020204030204" pitchFamily="34" charset="0"/>
              </a:rPr>
              <a:t>”</a:t>
            </a:r>
            <a:endParaRPr lang="en-US" sz="2000" dirty="0">
              <a:latin typeface="Rockwell" panose="02060603020205020403" pitchFamily="18" charset="0"/>
            </a:endParaRPr>
          </a:p>
        </p:txBody>
      </p:sp>
    </p:spTree>
    <p:extLst>
      <p:ext uri="{BB962C8B-B14F-4D97-AF65-F5344CB8AC3E}">
        <p14:creationId xmlns:p14="http://schemas.microsoft.com/office/powerpoint/2010/main" val="858535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B7555B-2682-467D-AE0E-5BA5E3D49B53}"/>
              </a:ext>
            </a:extLst>
          </p:cNvPr>
          <p:cNvSpPr>
            <a:spLocks noGrp="1"/>
          </p:cNvSpPr>
          <p:nvPr>
            <p:ph idx="1"/>
          </p:nvPr>
        </p:nvSpPr>
        <p:spPr>
          <a:xfrm>
            <a:off x="0" y="0"/>
            <a:ext cx="9144000" cy="1590261"/>
          </a:xfrm>
        </p:spPr>
        <p:txBody>
          <a:bodyPr>
            <a:normAutofit/>
          </a:bodyPr>
          <a:lstStyle/>
          <a:p>
            <a:r>
              <a:rPr lang="en-US" sz="2600" b="1" dirty="0">
                <a:latin typeface="Rockwell" panose="02060603020205020403" pitchFamily="18" charset="0"/>
              </a:rPr>
              <a:t>Matt 5:13</a:t>
            </a:r>
            <a:r>
              <a:rPr lang="en-US" sz="2600" dirty="0">
                <a:latin typeface="Rockwell" panose="02060603020205020403" pitchFamily="18" charset="0"/>
              </a:rPr>
              <a:t> – “</a:t>
            </a:r>
            <a:r>
              <a:rPr lang="en-US" sz="2600" b="0" dirty="0">
                <a:solidFill>
                  <a:srgbClr val="000000"/>
                </a:solidFill>
                <a:effectLst/>
                <a:latin typeface="Rockwell" panose="02060603020205020403" pitchFamily="18" charset="0"/>
              </a:rPr>
              <a:t>You are the salt of the earth; but if the salt has become tasteless, how can it be made salty again? It is no longer good for anything, except to be thrown out and trampled under foot by men.</a:t>
            </a:r>
            <a:r>
              <a:rPr lang="en-US" sz="2600" dirty="0">
                <a:latin typeface="Rockwell" panose="02060603020205020403" pitchFamily="18" charset="0"/>
              </a:rPr>
              <a:t>”</a:t>
            </a:r>
          </a:p>
        </p:txBody>
      </p:sp>
      <p:pic>
        <p:nvPicPr>
          <p:cNvPr id="1026" name="Picture 2" descr="SALT IN A WOUND — BLOG POSTS — ILI Team">
            <a:extLst>
              <a:ext uri="{FF2B5EF4-FFF2-40B4-BE49-F238E27FC236}">
                <a16:creationId xmlns:a16="http://schemas.microsoft.com/office/drawing/2014/main" id="{C60998A0-3557-4DE7-A4F2-59C844736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10748"/>
            <a:ext cx="9144000" cy="534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55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785</Words>
  <Application>Microsoft Office PowerPoint</Application>
  <PresentationFormat>On-screen Show (4:3)</PresentationFormat>
  <Paragraphs>46</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Rockwell</vt:lpstr>
      <vt:lpstr>Wingdings</vt:lpstr>
      <vt:lpstr>Office Theme</vt:lpstr>
      <vt:lpstr>PowerPoint Presentation</vt:lpstr>
      <vt:lpstr>PowerPoint Presentation</vt:lpstr>
      <vt:lpstr>Before You Confront Someone</vt:lpstr>
      <vt:lpstr>Before You Confront Someone</vt:lpstr>
      <vt:lpstr>Before You Confront Someone</vt:lpstr>
      <vt:lpstr>Before You Confront Someone</vt:lpstr>
      <vt:lpstr>Before You Confront Someone</vt:lpstr>
      <vt:lpstr>Before You Confront Someone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27</cp:revision>
  <dcterms:created xsi:type="dcterms:W3CDTF">2022-02-03T16:50:06Z</dcterms:created>
  <dcterms:modified xsi:type="dcterms:W3CDTF">2022-02-06T20:09:14Z</dcterms:modified>
</cp:coreProperties>
</file>