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5" r:id="rId2"/>
    <p:sldId id="300" r:id="rId3"/>
    <p:sldId id="256" r:id="rId4"/>
    <p:sldId id="273" r:id="rId5"/>
    <p:sldId id="313" r:id="rId6"/>
    <p:sldId id="302" r:id="rId7"/>
    <p:sldId id="301" r:id="rId8"/>
    <p:sldId id="257" r:id="rId9"/>
    <p:sldId id="303" r:id="rId10"/>
    <p:sldId id="304" r:id="rId11"/>
    <p:sldId id="305" r:id="rId12"/>
    <p:sldId id="308" r:id="rId13"/>
    <p:sldId id="309" r:id="rId14"/>
    <p:sldId id="310" r:id="rId15"/>
    <p:sldId id="312" r:id="rId16"/>
    <p:sldId id="311" r:id="rId17"/>
    <p:sldId id="314"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56" autoAdjust="0"/>
  </p:normalViewPr>
  <p:slideViewPr>
    <p:cSldViewPr snapToGrid="0">
      <p:cViewPr varScale="1">
        <p:scale>
          <a:sx n="64" d="100"/>
          <a:sy n="64" d="100"/>
        </p:scale>
        <p:origin x="2964" y="66"/>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98526" y="0"/>
            <a:ext cx="1327898" cy="99592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41305"/>
            <a:ext cx="9144000" cy="54222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89262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150789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283656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2792537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13</a:t>
            </a:fld>
            <a:endParaRPr lang="en-US"/>
          </a:p>
        </p:txBody>
      </p:sp>
    </p:spTree>
    <p:extLst>
      <p:ext uri="{BB962C8B-B14F-4D97-AF65-F5344CB8AC3E}">
        <p14:creationId xmlns:p14="http://schemas.microsoft.com/office/powerpoint/2010/main" val="5183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14</a:t>
            </a:fld>
            <a:endParaRPr lang="en-US"/>
          </a:p>
        </p:txBody>
      </p:sp>
    </p:spTree>
    <p:extLst>
      <p:ext uri="{BB962C8B-B14F-4D97-AF65-F5344CB8AC3E}">
        <p14:creationId xmlns:p14="http://schemas.microsoft.com/office/powerpoint/2010/main" val="386651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306275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457200" algn="l"/>
              </a:tabLst>
              <a:defRPr/>
            </a:pPr>
            <a:endParaRPr lang="en-US" sz="1200" b="1"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16</a:t>
            </a:fld>
            <a:endParaRPr lang="en-US"/>
          </a:p>
        </p:txBody>
      </p:sp>
    </p:spTree>
    <p:extLst>
      <p:ext uri="{BB962C8B-B14F-4D97-AF65-F5344CB8AC3E}">
        <p14:creationId xmlns:p14="http://schemas.microsoft.com/office/powerpoint/2010/main" val="229325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17</a:t>
            </a:fld>
            <a:endParaRPr lang="en-US"/>
          </a:p>
        </p:txBody>
      </p:sp>
    </p:spTree>
    <p:extLst>
      <p:ext uri="{BB962C8B-B14F-4D97-AF65-F5344CB8AC3E}">
        <p14:creationId xmlns:p14="http://schemas.microsoft.com/office/powerpoint/2010/main" val="325593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139169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algn="l"/>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206038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103229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7</a:t>
            </a:fld>
            <a:endParaRPr lang="en-US"/>
          </a:p>
        </p:txBody>
      </p:sp>
    </p:spTree>
    <p:extLst>
      <p:ext uri="{BB962C8B-B14F-4D97-AF65-F5344CB8AC3E}">
        <p14:creationId xmlns:p14="http://schemas.microsoft.com/office/powerpoint/2010/main" val="190284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8</a:t>
            </a:fld>
            <a:endParaRPr lang="en-US"/>
          </a:p>
        </p:txBody>
      </p:sp>
    </p:spTree>
    <p:extLst>
      <p:ext uri="{BB962C8B-B14F-4D97-AF65-F5344CB8AC3E}">
        <p14:creationId xmlns:p14="http://schemas.microsoft.com/office/powerpoint/2010/main" val="178609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endParaRPr lang="en-US" sz="1200" b="1"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122330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66591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91827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61213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082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83739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46367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5015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07492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4870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48479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36400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5/18/2022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269446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1908990894"/>
              </p:ext>
            </p:extLst>
          </p:nvPr>
        </p:nvGraphicFramePr>
        <p:xfrm>
          <a:off x="4763" y="0"/>
          <a:ext cx="9134475" cy="6858000"/>
        </p:xfrm>
        <a:graphic>
          <a:graphicData uri="http://schemas.openxmlformats.org/presentationml/2006/ole">
            <mc:AlternateContent xmlns:mc="http://schemas.openxmlformats.org/markup-compatibility/2006">
              <mc:Choice xmlns:v="urn:schemas-microsoft-com:vml" Requires="v">
                <p:oleObj spid="_x0000_s1431" name="Bitmap Image" r:id="rId4" imgW="9134640" imgH="6858000" progId="Paint.Picture">
                  <p:embed/>
                </p:oleObj>
              </mc:Choice>
              <mc:Fallback>
                <p:oleObj name="Bitmap Image" r:id="rId4" imgW="9134640" imgH="6858000" progId="Paint.Picture">
                  <p:embed/>
                  <p:pic>
                    <p:nvPicPr>
                      <p:cNvPr id="2" name="Object 1">
                        <a:extLst>
                          <a:ext uri="{FF2B5EF4-FFF2-40B4-BE49-F238E27FC236}">
                            <a16:creationId xmlns:a16="http://schemas.microsoft.com/office/drawing/2014/main" id="{ABD89622-3AB5-47C1-A0E9-2D755B9DF29D}"/>
                          </a:ext>
                        </a:extLst>
                      </p:cNvPr>
                      <p:cNvPicPr/>
                      <p:nvPr/>
                    </p:nvPicPr>
                    <p:blipFill>
                      <a:blip r:embed="rId5"/>
                      <a:stretch>
                        <a:fillRect/>
                      </a:stretch>
                    </p:blipFill>
                    <p:spPr>
                      <a:xfrm>
                        <a:off x="4763" y="0"/>
                        <a:ext cx="9134475"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047066" y="880533"/>
            <a:ext cx="4984028" cy="58594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188807" y="1181468"/>
            <a:ext cx="4768924" cy="5138072"/>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457200" algn="l"/>
              </a:tabLst>
            </a:pPr>
            <a:r>
              <a:rPr lang="en-US" sz="2200" b="1" dirty="0">
                <a:solidFill>
                  <a:schemeClr val="bg1"/>
                </a:solidFill>
                <a:effectLst/>
                <a:latin typeface="Bell MT" panose="02020503060305020303" pitchFamily="18" charset="0"/>
                <a:ea typeface="Times New Roman" panose="02020603050405020304" pitchFamily="18" charset="0"/>
              </a:rPr>
              <a:t>Acts 20:28</a:t>
            </a:r>
            <a:r>
              <a:rPr lang="en-US" sz="2200" dirty="0">
                <a:solidFill>
                  <a:schemeClr val="bg1"/>
                </a:solidFill>
                <a:effectLst/>
                <a:latin typeface="Bell MT" panose="02020503060305020303" pitchFamily="18" charset="0"/>
                <a:ea typeface="Times New Roman" panose="02020603050405020304" pitchFamily="18" charset="0"/>
              </a:rPr>
              <a:t> – “Be on guard for yourselves and for </a:t>
            </a:r>
            <a:r>
              <a:rPr lang="en-US" sz="2200" u="sng" dirty="0">
                <a:solidFill>
                  <a:schemeClr val="bg1"/>
                </a:solidFill>
                <a:effectLst/>
                <a:latin typeface="Bell MT" panose="02020503060305020303" pitchFamily="18" charset="0"/>
                <a:ea typeface="Times New Roman" panose="02020603050405020304" pitchFamily="18" charset="0"/>
              </a:rPr>
              <a:t>all the flock</a:t>
            </a:r>
            <a:r>
              <a:rPr lang="en-US" sz="2200" dirty="0">
                <a:solidFill>
                  <a:schemeClr val="bg1"/>
                </a:solidFill>
                <a:effectLst/>
                <a:latin typeface="Bell MT" panose="02020503060305020303" pitchFamily="18" charset="0"/>
                <a:ea typeface="Times New Roman" panose="02020603050405020304" pitchFamily="18" charset="0"/>
              </a:rPr>
              <a:t>, </a:t>
            </a:r>
            <a:r>
              <a:rPr lang="en-US" sz="2200" u="sng" dirty="0">
                <a:solidFill>
                  <a:schemeClr val="bg1"/>
                </a:solidFill>
                <a:effectLst/>
                <a:latin typeface="Bell MT" panose="02020503060305020303" pitchFamily="18" charset="0"/>
                <a:ea typeface="Times New Roman" panose="02020603050405020304" pitchFamily="18" charset="0"/>
              </a:rPr>
              <a:t>among which the Holy Spirit has made you overseers</a:t>
            </a:r>
            <a:r>
              <a:rPr lang="en-US" sz="2200" dirty="0">
                <a:solidFill>
                  <a:schemeClr val="bg1"/>
                </a:solidFill>
                <a:effectLst/>
                <a:latin typeface="Bell MT" panose="02020503060305020303" pitchFamily="18" charset="0"/>
                <a:ea typeface="Times New Roman" panose="02020603050405020304" pitchFamily="18" charset="0"/>
              </a:rPr>
              <a:t>, to shepherd the church of God which He purchased with His own blood”</a:t>
            </a:r>
          </a:p>
          <a:p>
            <a:pPr marR="0" lvl="2">
              <a:lnSpc>
                <a:spcPct val="115000"/>
              </a:lnSpc>
              <a:spcBef>
                <a:spcPts val="0"/>
              </a:spcBef>
              <a:spcAft>
                <a:spcPts val="0"/>
              </a:spcAft>
              <a:tabLst>
                <a:tab pos="685800" algn="l"/>
              </a:tabLst>
            </a:pPr>
            <a:endParaRPr lang="en-US" sz="2200" b="1" dirty="0">
              <a:solidFill>
                <a:schemeClr val="bg1"/>
              </a:solidFill>
              <a:effectLst/>
              <a:latin typeface="Bell MT" panose="02020503060305020303" pitchFamily="18" charset="0"/>
              <a:ea typeface="Times New Roman" panose="02020603050405020304" pitchFamily="18" charset="0"/>
            </a:endParaRPr>
          </a:p>
          <a:p>
            <a:pPr>
              <a:lnSpc>
                <a:spcPct val="115000"/>
              </a:lnSpc>
              <a:tabLst>
                <a:tab pos="685800" algn="l"/>
              </a:tabLst>
            </a:pPr>
            <a:r>
              <a:rPr lang="en-US" sz="2200" b="1" dirty="0">
                <a:solidFill>
                  <a:schemeClr val="bg1"/>
                </a:solidFill>
                <a:effectLst/>
                <a:latin typeface="Bell MT" panose="02020503060305020303" pitchFamily="18" charset="0"/>
                <a:ea typeface="Times New Roman" panose="02020603050405020304" pitchFamily="18" charset="0"/>
              </a:rPr>
              <a:t>1 Pet 5:1-2a</a:t>
            </a:r>
            <a:r>
              <a:rPr lang="en-US" sz="2200" dirty="0">
                <a:solidFill>
                  <a:schemeClr val="bg1"/>
                </a:solidFill>
                <a:effectLst/>
                <a:latin typeface="Bell MT" panose="02020503060305020303" pitchFamily="18" charset="0"/>
                <a:ea typeface="Times New Roman" panose="02020603050405020304" pitchFamily="18" charset="0"/>
              </a:rPr>
              <a:t> – “Therefore, I exhort the elders among you, as your fellow elder and witness of the sufferings of Christ, and a partaker also of the glory that is to be revealed, </a:t>
            </a:r>
            <a:r>
              <a:rPr lang="en-US" sz="2200" u="sng" dirty="0">
                <a:solidFill>
                  <a:schemeClr val="bg1"/>
                </a:solidFill>
                <a:effectLst/>
                <a:latin typeface="Bell MT" panose="02020503060305020303" pitchFamily="18" charset="0"/>
                <a:ea typeface="Times New Roman" panose="02020603050405020304" pitchFamily="18" charset="0"/>
              </a:rPr>
              <a:t>shepherd the flock of God among you</a:t>
            </a:r>
            <a:r>
              <a:rPr lang="en-US" sz="2200" dirty="0">
                <a:solidFill>
                  <a:schemeClr val="bg1"/>
                </a:solidFill>
                <a:effectLst/>
                <a:latin typeface="Bell MT" panose="02020503060305020303" pitchFamily="18" charset="0"/>
                <a:ea typeface="Times New Roman" panose="02020603050405020304" pitchFamily="18" charset="0"/>
              </a:rPr>
              <a:t>…”</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2" y="961328"/>
            <a:ext cx="399626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lvl="1"/>
            <a:r>
              <a:rPr lang="en-US" sz="3000" dirty="0">
                <a:latin typeface="Bell MT" panose="02020503060305020303" pitchFamily="18" charset="0"/>
              </a:rPr>
              <a:t>Plurality</a:t>
            </a:r>
          </a:p>
          <a:p>
            <a:pPr lvl="1"/>
            <a:r>
              <a:rPr lang="en-US" sz="3000" dirty="0">
                <a:latin typeface="Bell MT" panose="02020503060305020303" pitchFamily="18" charset="0"/>
              </a:rPr>
              <a:t>Equal Authority</a:t>
            </a:r>
          </a:p>
          <a:p>
            <a:pPr lvl="1"/>
            <a:r>
              <a:rPr lang="en-US" sz="3000" dirty="0">
                <a:latin typeface="Bell MT" panose="02020503060305020303" pitchFamily="18" charset="0"/>
              </a:rPr>
              <a:t>Local Authority</a:t>
            </a:r>
          </a:p>
          <a:p>
            <a:pPr lvl="1"/>
            <a:r>
              <a:rPr lang="en-US" sz="3000" dirty="0">
                <a:latin typeface="Bell MT" panose="02020503060305020303" pitchFamily="18" charset="0"/>
              </a:rPr>
              <a:t>Local Autonomy</a:t>
            </a:r>
          </a:p>
        </p:txBody>
      </p:sp>
    </p:spTree>
    <p:extLst>
      <p:ext uri="{BB962C8B-B14F-4D97-AF65-F5344CB8AC3E}">
        <p14:creationId xmlns:p14="http://schemas.microsoft.com/office/powerpoint/2010/main" val="18134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2407921" y="880533"/>
            <a:ext cx="6623174" cy="5859481"/>
            <a:chOff x="6837464" y="3645711"/>
            <a:chExt cx="2212407"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837464" y="3645711"/>
              <a:ext cx="2212407"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955178" y="3748119"/>
              <a:ext cx="2044758" cy="2900034"/>
            </a:xfrm>
            <a:prstGeom prst="rect">
              <a:avLst/>
            </a:prstGeom>
            <a:noFill/>
          </p:spPr>
          <p:txBody>
            <a:bodyPr wrap="square">
              <a:spAutoFit/>
            </a:bodyPr>
            <a:lstStyle/>
            <a:p>
              <a:pPr marL="0" marR="0" lvl="0" indent="0">
                <a:lnSpc>
                  <a:spcPct val="115000"/>
                </a:lnSpc>
                <a:spcBef>
                  <a:spcPts val="0"/>
                </a:spcBef>
                <a:spcAft>
                  <a:spcPts val="0"/>
                </a:spcAft>
                <a:buFont typeface="+mj-lt"/>
                <a:buNone/>
                <a:tabLst>
                  <a:tab pos="457200" algn="l"/>
                </a:tabLst>
              </a:pPr>
              <a:r>
                <a:rPr lang="en-US" sz="1900" b="1" dirty="0">
                  <a:solidFill>
                    <a:schemeClr val="bg1"/>
                  </a:solidFill>
                  <a:effectLst/>
                  <a:latin typeface="Bell MT" panose="02020503060305020303" pitchFamily="18" charset="0"/>
                  <a:ea typeface="Times New Roman" panose="02020603050405020304" pitchFamily="18" charset="0"/>
                </a:rPr>
                <a:t>Acts 6:1-6</a:t>
              </a:r>
              <a:r>
                <a:rPr lang="en-US" sz="1900" dirty="0">
                  <a:solidFill>
                    <a:schemeClr val="bg1"/>
                  </a:solidFill>
                  <a:effectLst/>
                  <a:latin typeface="Bell MT" panose="02020503060305020303" pitchFamily="18" charset="0"/>
                  <a:ea typeface="Times New Roman" panose="02020603050405020304" pitchFamily="18" charset="0"/>
                </a:rPr>
                <a:t> – “</a:t>
              </a:r>
              <a:r>
                <a:rPr lang="en-US" sz="1900" b="1" baseline="30000" dirty="0">
                  <a:solidFill>
                    <a:schemeClr val="bg1"/>
                  </a:solidFill>
                  <a:latin typeface="Bell MT" panose="02020503060305020303" pitchFamily="18" charset="0"/>
                  <a:ea typeface="Times New Roman" panose="02020603050405020304" pitchFamily="18" charset="0"/>
                </a:rPr>
                <a:t>1</a:t>
              </a:r>
              <a:r>
                <a:rPr lang="en-US" sz="1900" b="0" dirty="0">
                  <a:solidFill>
                    <a:schemeClr val="bg1"/>
                  </a:solidFill>
                  <a:effectLst/>
                  <a:latin typeface="Bell MT" panose="02020503060305020303" pitchFamily="18" charset="0"/>
                </a:rPr>
                <a:t>Now at this time while the disciples were increasing in number, a complaint arose on the part of the Hellenistic Jews against the native Hebrews, because their widows were being overlooked in the daily serving of food. </a:t>
              </a:r>
              <a:r>
                <a:rPr lang="en-US" sz="1900" b="1" baseline="30000" dirty="0">
                  <a:solidFill>
                    <a:schemeClr val="bg1"/>
                  </a:solidFill>
                  <a:effectLst/>
                  <a:latin typeface="Bell MT" panose="02020503060305020303" pitchFamily="18" charset="0"/>
                </a:rPr>
                <a:t>2</a:t>
              </a:r>
              <a:r>
                <a:rPr lang="en-US" sz="1900" b="0" dirty="0">
                  <a:solidFill>
                    <a:schemeClr val="bg1"/>
                  </a:solidFill>
                  <a:effectLst/>
                  <a:latin typeface="Bell MT" panose="02020503060305020303" pitchFamily="18" charset="0"/>
                </a:rPr>
                <a:t>So the twelve summoned the congregation of the disciples and said, ‘It is not desirable for us to neglect the word of God in order to serve tables. </a:t>
              </a:r>
              <a:r>
                <a:rPr lang="en-US" sz="1900" b="1" baseline="30000" dirty="0">
                  <a:solidFill>
                    <a:schemeClr val="bg1"/>
                  </a:solidFill>
                  <a:effectLst/>
                  <a:latin typeface="Bell MT" panose="02020503060305020303" pitchFamily="18" charset="0"/>
                </a:rPr>
                <a:t>3</a:t>
              </a:r>
              <a:r>
                <a:rPr lang="en-US" sz="1900" b="0" dirty="0">
                  <a:solidFill>
                    <a:schemeClr val="bg1"/>
                  </a:solidFill>
                  <a:effectLst/>
                  <a:latin typeface="Bell MT" panose="02020503060305020303" pitchFamily="18" charset="0"/>
                </a:rPr>
                <a:t>Therefore, brethren, select from among you seven men of good reputation, full of the Spirit and of wisdom, whom we may put in charge of this task. </a:t>
              </a:r>
              <a:r>
                <a:rPr lang="en-US" sz="1900" b="1" baseline="30000" dirty="0">
                  <a:solidFill>
                    <a:schemeClr val="bg1"/>
                  </a:solidFill>
                  <a:effectLst/>
                  <a:latin typeface="Bell MT" panose="02020503060305020303" pitchFamily="18" charset="0"/>
                </a:rPr>
                <a:t>4</a:t>
              </a:r>
              <a:r>
                <a:rPr lang="en-US" sz="1900" b="0" dirty="0">
                  <a:solidFill>
                    <a:schemeClr val="bg1"/>
                  </a:solidFill>
                  <a:effectLst/>
                  <a:latin typeface="Bell MT" panose="02020503060305020303" pitchFamily="18" charset="0"/>
                </a:rPr>
                <a:t>But we will devote ourselves to prayer and to the ministry of the word.’ </a:t>
              </a:r>
              <a:r>
                <a:rPr lang="en-US" sz="1900" b="1" baseline="30000" dirty="0">
                  <a:solidFill>
                    <a:schemeClr val="bg1"/>
                  </a:solidFill>
                  <a:effectLst/>
                  <a:latin typeface="Bell MT" panose="02020503060305020303" pitchFamily="18" charset="0"/>
                </a:rPr>
                <a:t>5</a:t>
              </a:r>
              <a:r>
                <a:rPr lang="en-US" sz="1900" b="0" dirty="0">
                  <a:solidFill>
                    <a:schemeClr val="bg1"/>
                  </a:solidFill>
                  <a:effectLst/>
                  <a:latin typeface="Bell MT" panose="02020503060305020303" pitchFamily="18" charset="0"/>
                </a:rPr>
                <a:t>The statement found approval with the whole congregation; and they chose Stephen, a man full of faith and of the Holy Spirit, and Philip, </a:t>
              </a:r>
              <a:r>
                <a:rPr lang="en-US" sz="1900" b="0" dirty="0" err="1">
                  <a:solidFill>
                    <a:schemeClr val="bg1"/>
                  </a:solidFill>
                  <a:effectLst/>
                  <a:latin typeface="Bell MT" panose="02020503060305020303" pitchFamily="18" charset="0"/>
                </a:rPr>
                <a:t>Prochorus</a:t>
              </a:r>
              <a:r>
                <a:rPr lang="en-US" sz="1900" b="0" dirty="0">
                  <a:solidFill>
                    <a:schemeClr val="bg1"/>
                  </a:solidFill>
                  <a:effectLst/>
                  <a:latin typeface="Bell MT" panose="02020503060305020303" pitchFamily="18" charset="0"/>
                </a:rPr>
                <a:t>, Nicanor, Timon, </a:t>
              </a:r>
              <a:r>
                <a:rPr lang="en-US" sz="1900" b="0" dirty="0" err="1">
                  <a:solidFill>
                    <a:schemeClr val="bg1"/>
                  </a:solidFill>
                  <a:effectLst/>
                  <a:latin typeface="Bell MT" panose="02020503060305020303" pitchFamily="18" charset="0"/>
                </a:rPr>
                <a:t>Parmenas</a:t>
              </a:r>
              <a:r>
                <a:rPr lang="en-US" sz="1900" b="0" dirty="0">
                  <a:solidFill>
                    <a:schemeClr val="bg1"/>
                  </a:solidFill>
                  <a:effectLst/>
                  <a:latin typeface="Bell MT" panose="02020503060305020303" pitchFamily="18" charset="0"/>
                </a:rPr>
                <a:t> and Nicolas, a proselyte from Antioch. </a:t>
              </a:r>
              <a:r>
                <a:rPr lang="en-US" sz="1900" b="1" baseline="30000" dirty="0">
                  <a:solidFill>
                    <a:schemeClr val="bg1"/>
                  </a:solidFill>
                  <a:effectLst/>
                  <a:latin typeface="Bell MT" panose="02020503060305020303" pitchFamily="18" charset="0"/>
                </a:rPr>
                <a:t>6</a:t>
              </a:r>
              <a:r>
                <a:rPr lang="en-US" sz="1900" b="0" dirty="0">
                  <a:solidFill>
                    <a:schemeClr val="bg1"/>
                  </a:solidFill>
                  <a:effectLst/>
                  <a:latin typeface="Bell MT" panose="02020503060305020303" pitchFamily="18" charset="0"/>
                </a:rPr>
                <a:t>And these they brought before the apostles; and after praying, they laid their hands on them.</a:t>
              </a:r>
              <a:r>
                <a:rPr lang="en-US" sz="1900" b="0" dirty="0">
                  <a:solidFill>
                    <a:schemeClr val="bg1"/>
                  </a:solidFill>
                  <a:latin typeface="Bell MT" panose="02020503060305020303" pitchFamily="18" charset="0"/>
                </a:rPr>
                <a:t>”</a:t>
              </a:r>
              <a:endParaRPr lang="en-US" sz="1900" dirty="0">
                <a:solidFill>
                  <a:schemeClr val="bg1"/>
                </a:solidFill>
                <a:effectLst/>
                <a:latin typeface="Bell MT" panose="02020503060305020303" pitchFamily="18" charset="0"/>
                <a:ea typeface="Times New Roman" panose="02020603050405020304" pitchFamily="18" charset="0"/>
              </a:endParaRPr>
            </a:p>
          </p:txBody>
        </p:sp>
      </p:gr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1" y="961328"/>
            <a:ext cx="254000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a:buFont typeface="Wingdings" panose="05000000000000000000" pitchFamily="2" charset="2"/>
              <a:buChar char="q"/>
            </a:pPr>
            <a:r>
              <a:rPr lang="en-US" sz="4000" dirty="0">
                <a:latin typeface="Bell MT" panose="02020503060305020303" pitchFamily="18" charset="0"/>
              </a:rPr>
              <a:t>Deacons</a:t>
            </a:r>
          </a:p>
        </p:txBody>
      </p:sp>
    </p:spTree>
    <p:extLst>
      <p:ext uri="{BB962C8B-B14F-4D97-AF65-F5344CB8AC3E}">
        <p14:creationId xmlns:p14="http://schemas.microsoft.com/office/powerpoint/2010/main" val="129910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4626591" y="880534"/>
            <a:ext cx="4404503" cy="1726188"/>
            <a:chOff x="6837464" y="3645711"/>
            <a:chExt cx="2212407"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837464" y="3645711"/>
              <a:ext cx="2212407"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992569" y="3733618"/>
              <a:ext cx="2003451" cy="2948569"/>
            </a:xfrm>
            <a:prstGeom prst="rect">
              <a:avLst/>
            </a:prstGeom>
            <a:noFill/>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q"/>
                <a:tabLst>
                  <a:tab pos="457200" algn="l"/>
                </a:tabLst>
              </a:pPr>
              <a:r>
                <a:rPr lang="en-US" sz="2800" b="1" dirty="0">
                  <a:solidFill>
                    <a:schemeClr val="bg1"/>
                  </a:solidFill>
                  <a:latin typeface="Bell MT" panose="02020503060305020303" pitchFamily="18" charset="0"/>
                  <a:ea typeface="Times New Roman" panose="02020603050405020304" pitchFamily="18" charset="0"/>
                </a:rPr>
                <a:t>Deacon</a:t>
              </a:r>
            </a:p>
            <a:p>
              <a:pPr marL="742950" lvl="1" indent="-285750">
                <a:lnSpc>
                  <a:spcPct val="115000"/>
                </a:lnSpc>
                <a:buFont typeface="Arial" panose="020B0604020202020204" pitchFamily="34" charset="0"/>
                <a:buChar char="•"/>
                <a:tabLst>
                  <a:tab pos="457200" algn="l"/>
                </a:tabLst>
              </a:pPr>
              <a:r>
                <a:rPr lang="en-US" sz="2000" b="1" dirty="0">
                  <a:solidFill>
                    <a:schemeClr val="bg1"/>
                  </a:solidFill>
                  <a:effectLst/>
                  <a:latin typeface="Bell MT" panose="02020503060305020303" pitchFamily="18" charset="0"/>
                  <a:ea typeface="Times New Roman" panose="02020603050405020304" pitchFamily="18" charset="0"/>
                </a:rPr>
                <a:t>Greek “</a:t>
              </a:r>
              <a:r>
                <a:rPr lang="en-US" sz="2000" b="1" dirty="0" err="1">
                  <a:solidFill>
                    <a:schemeClr val="bg1"/>
                  </a:solidFill>
                  <a:effectLst/>
                  <a:latin typeface="Bell MT" panose="02020503060305020303" pitchFamily="18" charset="0"/>
                  <a:ea typeface="Times New Roman" panose="02020603050405020304" pitchFamily="18" charset="0"/>
                </a:rPr>
                <a:t>diakonos</a:t>
              </a:r>
              <a:r>
                <a:rPr lang="en-US" sz="2000" b="1" dirty="0">
                  <a:solidFill>
                    <a:schemeClr val="bg1"/>
                  </a:solidFill>
                  <a:latin typeface="Bell MT" panose="02020503060305020303" pitchFamily="18" charset="0"/>
                  <a:ea typeface="Times New Roman" panose="02020603050405020304" pitchFamily="18" charset="0"/>
                </a:rPr>
                <a:t>”</a:t>
              </a:r>
            </a:p>
            <a:p>
              <a:pPr marL="742950" lvl="1" indent="-285750">
                <a:lnSpc>
                  <a:spcPct val="115000"/>
                </a:lnSpc>
                <a:buFont typeface="Arial" panose="020B0604020202020204" pitchFamily="34" charset="0"/>
                <a:buChar char="•"/>
                <a:tabLst>
                  <a:tab pos="457200" algn="l"/>
                </a:tabLst>
              </a:pPr>
              <a:r>
                <a:rPr lang="en-US" sz="2000" b="1" dirty="0">
                  <a:solidFill>
                    <a:schemeClr val="bg1"/>
                  </a:solidFill>
                  <a:latin typeface="Bell MT" panose="02020503060305020303" pitchFamily="18" charset="0"/>
                  <a:ea typeface="Times New Roman" panose="02020603050405020304" pitchFamily="18" charset="0"/>
                </a:rPr>
                <a:t>Special servants </a:t>
              </a:r>
            </a:p>
            <a:p>
              <a:pPr marL="742950" lvl="1" indent="-285750">
                <a:lnSpc>
                  <a:spcPct val="115000"/>
                </a:lnSpc>
                <a:buFont typeface="Arial" panose="020B0604020202020204" pitchFamily="34" charset="0"/>
                <a:buChar char="•"/>
                <a:tabLst>
                  <a:tab pos="457200" algn="l"/>
                </a:tabLst>
              </a:pPr>
              <a:r>
                <a:rPr lang="en-US" sz="2000" b="1" dirty="0">
                  <a:solidFill>
                    <a:schemeClr val="bg1"/>
                  </a:solidFill>
                  <a:latin typeface="Bell MT" panose="02020503060305020303" pitchFamily="18" charset="0"/>
                  <a:ea typeface="Times New Roman" panose="02020603050405020304" pitchFamily="18" charset="0"/>
                </a:rPr>
                <a:t>In charge of tasks</a:t>
              </a:r>
              <a:endParaRPr lang="en-US" sz="2000" dirty="0">
                <a:solidFill>
                  <a:schemeClr val="bg1"/>
                </a:solidFill>
                <a:effectLst/>
                <a:latin typeface="Bell MT" panose="02020503060305020303" pitchFamily="18" charset="0"/>
                <a:ea typeface="Times New Roman" panose="02020603050405020304" pitchFamily="18" charset="0"/>
              </a:endParaRPr>
            </a:p>
          </p:txBody>
        </p:sp>
      </p:gr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1" y="961328"/>
            <a:ext cx="2540002"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a:buFont typeface="Wingdings" panose="05000000000000000000" pitchFamily="2" charset="2"/>
              <a:buChar char="q"/>
            </a:pPr>
            <a:r>
              <a:rPr lang="en-US" sz="4000" dirty="0">
                <a:latin typeface="Bell MT" panose="02020503060305020303" pitchFamily="18" charset="0"/>
              </a:rPr>
              <a:t>Deacons</a:t>
            </a:r>
          </a:p>
        </p:txBody>
      </p:sp>
      <p:graphicFrame>
        <p:nvGraphicFramePr>
          <p:cNvPr id="9" name="Table 4">
            <a:extLst>
              <a:ext uri="{FF2B5EF4-FFF2-40B4-BE49-F238E27FC236}">
                <a16:creationId xmlns:a16="http://schemas.microsoft.com/office/drawing/2014/main" id="{1C7A534B-A527-1C07-15D4-72E10C3915AB}"/>
              </a:ext>
            </a:extLst>
          </p:cNvPr>
          <p:cNvGraphicFramePr>
            <a:graphicFrameLocks noGrp="1"/>
          </p:cNvGraphicFramePr>
          <p:nvPr>
            <p:extLst>
              <p:ext uri="{D42A27DB-BD31-4B8C-83A1-F6EECF244321}">
                <p14:modId xmlns:p14="http://schemas.microsoft.com/office/powerpoint/2010/main" val="1782529496"/>
              </p:ext>
            </p:extLst>
          </p:nvPr>
        </p:nvGraphicFramePr>
        <p:xfrm>
          <a:off x="4585648" y="2682240"/>
          <a:ext cx="4558352" cy="4175760"/>
        </p:xfrm>
        <a:graphic>
          <a:graphicData uri="http://schemas.openxmlformats.org/drawingml/2006/table">
            <a:tbl>
              <a:tblPr firstRow="1" bandRow="1">
                <a:tableStyleId>{5C22544A-7EE6-4342-B048-85BDC9FD1C3A}</a:tableStyleId>
              </a:tblPr>
              <a:tblGrid>
                <a:gridCol w="4558352">
                  <a:extLst>
                    <a:ext uri="{9D8B030D-6E8A-4147-A177-3AD203B41FA5}">
                      <a16:colId xmlns:a16="http://schemas.microsoft.com/office/drawing/2014/main" val="1569518704"/>
                    </a:ext>
                  </a:extLst>
                </a:gridCol>
              </a:tblGrid>
              <a:tr h="413326">
                <a:tc>
                  <a:txBody>
                    <a:bodyPr/>
                    <a:lstStyle/>
                    <a:p>
                      <a:pPr algn="ctr"/>
                      <a:r>
                        <a:rPr lang="en-US" sz="2800" dirty="0">
                          <a:latin typeface="Rockwell" panose="02060603020205020403" pitchFamily="18" charset="0"/>
                        </a:rPr>
                        <a:t>1 Tim 3:8-13</a:t>
                      </a:r>
                    </a:p>
                  </a:txBody>
                  <a:tcPr/>
                </a:tc>
                <a:extLst>
                  <a:ext uri="{0D108BD9-81ED-4DB2-BD59-A6C34878D82A}">
                    <a16:rowId xmlns:a16="http://schemas.microsoft.com/office/drawing/2014/main" val="3944192598"/>
                  </a:ext>
                </a:extLst>
              </a:tr>
              <a:tr h="282802">
                <a:tc>
                  <a:txBody>
                    <a:bodyPr/>
                    <a:lstStyle/>
                    <a:p>
                      <a:r>
                        <a:rPr lang="en-US" sz="1800" dirty="0">
                          <a:latin typeface="Rockwell" panose="02060603020205020403" pitchFamily="18" charset="0"/>
                        </a:rPr>
                        <a:t>Men</a:t>
                      </a:r>
                    </a:p>
                  </a:txBody>
                  <a:tcPr/>
                </a:tc>
                <a:extLst>
                  <a:ext uri="{0D108BD9-81ED-4DB2-BD59-A6C34878D82A}">
                    <a16:rowId xmlns:a16="http://schemas.microsoft.com/office/drawing/2014/main" val="3855938211"/>
                  </a:ext>
                </a:extLst>
              </a:tr>
              <a:tr h="282802">
                <a:tc>
                  <a:txBody>
                    <a:bodyPr/>
                    <a:lstStyle/>
                    <a:p>
                      <a:r>
                        <a:rPr lang="en-US" sz="1800" dirty="0">
                          <a:latin typeface="Rockwell" panose="02060603020205020403" pitchFamily="18" charset="0"/>
                        </a:rPr>
                        <a:t>Dignity</a:t>
                      </a:r>
                    </a:p>
                  </a:txBody>
                  <a:tcPr/>
                </a:tc>
                <a:extLst>
                  <a:ext uri="{0D108BD9-81ED-4DB2-BD59-A6C34878D82A}">
                    <a16:rowId xmlns:a16="http://schemas.microsoft.com/office/drawing/2014/main" val="57270291"/>
                  </a:ext>
                </a:extLst>
              </a:tr>
              <a:tr h="282802">
                <a:tc>
                  <a:txBody>
                    <a:bodyPr/>
                    <a:lstStyle/>
                    <a:p>
                      <a:r>
                        <a:rPr lang="en-US" sz="1800" dirty="0">
                          <a:latin typeface="Rockwell" panose="02060603020205020403" pitchFamily="18" charset="0"/>
                        </a:rPr>
                        <a:t>Not double-tongued</a:t>
                      </a:r>
                    </a:p>
                  </a:txBody>
                  <a:tcPr/>
                </a:tc>
                <a:extLst>
                  <a:ext uri="{0D108BD9-81ED-4DB2-BD59-A6C34878D82A}">
                    <a16:rowId xmlns:a16="http://schemas.microsoft.com/office/drawing/2014/main" val="3957848507"/>
                  </a:ext>
                </a:extLst>
              </a:tr>
              <a:tr h="282802">
                <a:tc>
                  <a:txBody>
                    <a:bodyPr/>
                    <a:lstStyle/>
                    <a:p>
                      <a:r>
                        <a:rPr lang="en-US" sz="1800" dirty="0">
                          <a:latin typeface="Rockwell" panose="02060603020205020403" pitchFamily="18" charset="0"/>
                        </a:rPr>
                        <a:t>Not addicted to much wine</a:t>
                      </a:r>
                    </a:p>
                  </a:txBody>
                  <a:tcPr/>
                </a:tc>
                <a:extLst>
                  <a:ext uri="{0D108BD9-81ED-4DB2-BD59-A6C34878D82A}">
                    <a16:rowId xmlns:a16="http://schemas.microsoft.com/office/drawing/2014/main" val="4244590576"/>
                  </a:ext>
                </a:extLst>
              </a:tr>
              <a:tr h="282802">
                <a:tc>
                  <a:txBody>
                    <a:bodyPr/>
                    <a:lstStyle/>
                    <a:p>
                      <a:r>
                        <a:rPr lang="en-US" sz="1800" dirty="0">
                          <a:latin typeface="Rockwell" panose="02060603020205020403" pitchFamily="18" charset="0"/>
                        </a:rPr>
                        <a:t>Not fond of sordid gain</a:t>
                      </a:r>
                    </a:p>
                  </a:txBody>
                  <a:tcPr/>
                </a:tc>
                <a:extLst>
                  <a:ext uri="{0D108BD9-81ED-4DB2-BD59-A6C34878D82A}">
                    <a16:rowId xmlns:a16="http://schemas.microsoft.com/office/drawing/2014/main" val="655275944"/>
                  </a:ext>
                </a:extLst>
              </a:tr>
              <a:tr h="282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ckwell" panose="02060603020205020403" pitchFamily="18" charset="0"/>
                        </a:rPr>
                        <a:t>Holding to the faith w/a clear conscience</a:t>
                      </a:r>
                    </a:p>
                  </a:txBody>
                  <a:tcPr/>
                </a:tc>
                <a:extLst>
                  <a:ext uri="{0D108BD9-81ED-4DB2-BD59-A6C34878D82A}">
                    <a16:rowId xmlns:a16="http://schemas.microsoft.com/office/drawing/2014/main" val="2915076397"/>
                  </a:ext>
                </a:extLst>
              </a:tr>
              <a:tr h="282802">
                <a:tc>
                  <a:txBody>
                    <a:bodyPr/>
                    <a:lstStyle/>
                    <a:p>
                      <a:r>
                        <a:rPr lang="en-US" sz="1800" dirty="0">
                          <a:latin typeface="Rockwell" panose="02060603020205020403" pitchFamily="18" charset="0"/>
                        </a:rPr>
                        <a:t>First tested</a:t>
                      </a:r>
                    </a:p>
                  </a:txBody>
                  <a:tcPr/>
                </a:tc>
                <a:extLst>
                  <a:ext uri="{0D108BD9-81ED-4DB2-BD59-A6C34878D82A}">
                    <a16:rowId xmlns:a16="http://schemas.microsoft.com/office/drawing/2014/main" val="2738749102"/>
                  </a:ext>
                </a:extLst>
              </a:tr>
              <a:tr h="282802">
                <a:tc>
                  <a:txBody>
                    <a:bodyPr/>
                    <a:lstStyle/>
                    <a:p>
                      <a:r>
                        <a:rPr lang="en-US" sz="1800" dirty="0">
                          <a:latin typeface="Rockwell" panose="02060603020205020403" pitchFamily="18" charset="0"/>
                        </a:rPr>
                        <a:t>Beyond reproach</a:t>
                      </a:r>
                    </a:p>
                  </a:txBody>
                  <a:tcPr/>
                </a:tc>
                <a:extLst>
                  <a:ext uri="{0D108BD9-81ED-4DB2-BD59-A6C34878D82A}">
                    <a16:rowId xmlns:a16="http://schemas.microsoft.com/office/drawing/2014/main" val="2863749345"/>
                  </a:ext>
                </a:extLst>
              </a:tr>
              <a:tr h="282802">
                <a:tc>
                  <a:txBody>
                    <a:bodyPr/>
                    <a:lstStyle/>
                    <a:p>
                      <a:r>
                        <a:rPr lang="en-US" sz="1800" dirty="0">
                          <a:latin typeface="Rockwell" panose="02060603020205020403" pitchFamily="18" charset="0"/>
                        </a:rPr>
                        <a:t>Husband of one wife</a:t>
                      </a:r>
                    </a:p>
                  </a:txBody>
                  <a:tcPr/>
                </a:tc>
                <a:extLst>
                  <a:ext uri="{0D108BD9-81ED-4DB2-BD59-A6C34878D82A}">
                    <a16:rowId xmlns:a16="http://schemas.microsoft.com/office/drawing/2014/main" val="3832490021"/>
                  </a:ext>
                </a:extLst>
              </a:tr>
              <a:tr h="282802">
                <a:tc>
                  <a:txBody>
                    <a:bodyPr/>
                    <a:lstStyle/>
                    <a:p>
                      <a:r>
                        <a:rPr lang="en-US" sz="1800" dirty="0">
                          <a:latin typeface="Rockwell" panose="02060603020205020403" pitchFamily="18" charset="0"/>
                        </a:rPr>
                        <a:t>Good managers of children/household</a:t>
                      </a:r>
                    </a:p>
                  </a:txBody>
                  <a:tcPr/>
                </a:tc>
                <a:extLst>
                  <a:ext uri="{0D108BD9-81ED-4DB2-BD59-A6C34878D82A}">
                    <a16:rowId xmlns:a16="http://schemas.microsoft.com/office/drawing/2014/main" val="3238142548"/>
                  </a:ext>
                </a:extLst>
              </a:tr>
            </a:tbl>
          </a:graphicData>
        </a:graphic>
      </p:graphicFrame>
    </p:spTree>
    <p:extLst>
      <p:ext uri="{BB962C8B-B14F-4D97-AF65-F5344CB8AC3E}">
        <p14:creationId xmlns:p14="http://schemas.microsoft.com/office/powerpoint/2010/main" val="17465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749801" y="880533"/>
            <a:ext cx="4281294" cy="58594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049951" y="1046002"/>
            <a:ext cx="3876937" cy="4893647"/>
          </a:xfrm>
          <a:prstGeom prst="rect">
            <a:avLst/>
          </a:prstGeom>
          <a:noFill/>
        </p:spPr>
        <p:txBody>
          <a:bodyPr wrap="square">
            <a:spAutoFit/>
          </a:bodyPr>
          <a:lstStyle/>
          <a:p>
            <a:pPr algn="l"/>
            <a:r>
              <a:rPr lang="en-US" sz="2600" b="1" dirty="0">
                <a:solidFill>
                  <a:schemeClr val="bg1"/>
                </a:solidFill>
                <a:latin typeface="Bell MT" panose="02020503060305020303" pitchFamily="18" charset="0"/>
                <a:ea typeface="Times New Roman" panose="02020603050405020304" pitchFamily="18" charset="0"/>
              </a:rPr>
              <a:t>Phil 1:1 – “</a:t>
            </a:r>
            <a:r>
              <a:rPr lang="en-US" sz="2600" b="0" dirty="0">
                <a:solidFill>
                  <a:schemeClr val="bg1"/>
                </a:solidFill>
                <a:effectLst/>
                <a:latin typeface="Bell MT" panose="02020503060305020303" pitchFamily="18" charset="0"/>
              </a:rPr>
              <a:t>Paul and Timothy, bond-servants of Christ Jesus, to all the </a:t>
            </a:r>
            <a:r>
              <a:rPr lang="en-US" sz="2600" b="0" u="sng" dirty="0">
                <a:solidFill>
                  <a:schemeClr val="bg1"/>
                </a:solidFill>
                <a:effectLst/>
                <a:latin typeface="Bell MT" panose="02020503060305020303" pitchFamily="18" charset="0"/>
              </a:rPr>
              <a:t>saints</a:t>
            </a:r>
            <a:r>
              <a:rPr lang="en-US" sz="2600" b="0" dirty="0">
                <a:solidFill>
                  <a:schemeClr val="bg1"/>
                </a:solidFill>
                <a:effectLst/>
                <a:latin typeface="Bell MT" panose="02020503060305020303" pitchFamily="18" charset="0"/>
              </a:rPr>
              <a:t> in Christ Jesus who are in Philippi, including the </a:t>
            </a:r>
            <a:r>
              <a:rPr lang="en-US" sz="2600" b="0" u="sng" dirty="0">
                <a:solidFill>
                  <a:schemeClr val="bg1"/>
                </a:solidFill>
                <a:effectLst/>
                <a:latin typeface="Bell MT" panose="02020503060305020303" pitchFamily="18" charset="0"/>
              </a:rPr>
              <a:t>overseers</a:t>
            </a:r>
            <a:r>
              <a:rPr lang="en-US" sz="2600" b="0" dirty="0">
                <a:solidFill>
                  <a:schemeClr val="bg1"/>
                </a:solidFill>
                <a:effectLst/>
                <a:latin typeface="Bell MT" panose="02020503060305020303" pitchFamily="18" charset="0"/>
              </a:rPr>
              <a:t> and </a:t>
            </a:r>
            <a:r>
              <a:rPr lang="en-US" sz="2600" b="0" u="sng" dirty="0">
                <a:solidFill>
                  <a:schemeClr val="bg1"/>
                </a:solidFill>
                <a:effectLst/>
                <a:latin typeface="Bell MT" panose="02020503060305020303" pitchFamily="18" charset="0"/>
              </a:rPr>
              <a:t>deacons</a:t>
            </a:r>
            <a:r>
              <a:rPr lang="en-US" sz="2600" b="1" dirty="0">
                <a:solidFill>
                  <a:schemeClr val="bg1"/>
                </a:solidFill>
                <a:effectLst/>
                <a:latin typeface="Bell MT" panose="02020503060305020303" pitchFamily="18" charset="0"/>
              </a:rPr>
              <a:t>”</a:t>
            </a:r>
          </a:p>
          <a:p>
            <a:pPr algn="l"/>
            <a:endParaRPr lang="en-US" sz="2600" b="1" dirty="0">
              <a:solidFill>
                <a:schemeClr val="bg1"/>
              </a:solidFill>
              <a:latin typeface="Bell MT" panose="02020503060305020303" pitchFamily="18" charset="0"/>
            </a:endParaRPr>
          </a:p>
          <a:p>
            <a:pPr algn="l"/>
            <a:r>
              <a:rPr lang="en-US" sz="2600" b="1" dirty="0">
                <a:solidFill>
                  <a:schemeClr val="bg1"/>
                </a:solidFill>
                <a:effectLst/>
                <a:latin typeface="Bell MT" panose="02020503060305020303" pitchFamily="18" charset="0"/>
              </a:rPr>
              <a:t>Eph 4:11 – “</a:t>
            </a:r>
            <a:r>
              <a:rPr lang="en-US" sz="2600" b="0" dirty="0">
                <a:solidFill>
                  <a:schemeClr val="bg1"/>
                </a:solidFill>
                <a:effectLst/>
                <a:latin typeface="Bell MT" panose="02020503060305020303" pitchFamily="18" charset="0"/>
              </a:rPr>
              <a:t>And he gave some as </a:t>
            </a:r>
            <a:r>
              <a:rPr lang="en-US" sz="2600" b="0" u="sng" dirty="0">
                <a:solidFill>
                  <a:schemeClr val="bg1"/>
                </a:solidFill>
                <a:effectLst/>
                <a:latin typeface="Bell MT" panose="02020503060305020303" pitchFamily="18" charset="0"/>
              </a:rPr>
              <a:t>apostles</a:t>
            </a:r>
            <a:r>
              <a:rPr lang="en-US" sz="2600" b="0" dirty="0">
                <a:solidFill>
                  <a:schemeClr val="bg1"/>
                </a:solidFill>
                <a:effectLst/>
                <a:latin typeface="Bell MT" panose="02020503060305020303" pitchFamily="18" charset="0"/>
              </a:rPr>
              <a:t>, and some as </a:t>
            </a:r>
            <a:r>
              <a:rPr lang="en-US" sz="2600" b="0" u="sng" dirty="0">
                <a:solidFill>
                  <a:schemeClr val="bg1"/>
                </a:solidFill>
                <a:effectLst/>
                <a:latin typeface="Bell MT" panose="02020503060305020303" pitchFamily="18" charset="0"/>
              </a:rPr>
              <a:t>prophets</a:t>
            </a:r>
            <a:r>
              <a:rPr lang="en-US" sz="2600" b="0" dirty="0">
                <a:solidFill>
                  <a:schemeClr val="bg1"/>
                </a:solidFill>
                <a:effectLst/>
                <a:latin typeface="Bell MT" panose="02020503060305020303" pitchFamily="18" charset="0"/>
              </a:rPr>
              <a:t>, and some as </a:t>
            </a:r>
            <a:r>
              <a:rPr lang="en-US" sz="2600" b="0" u="sng" dirty="0">
                <a:solidFill>
                  <a:schemeClr val="bg1"/>
                </a:solidFill>
                <a:effectLst/>
                <a:latin typeface="Bell MT" panose="02020503060305020303" pitchFamily="18" charset="0"/>
              </a:rPr>
              <a:t>evangelists</a:t>
            </a:r>
            <a:r>
              <a:rPr lang="en-US" sz="2600" b="0" dirty="0">
                <a:solidFill>
                  <a:schemeClr val="bg1"/>
                </a:solidFill>
                <a:effectLst/>
                <a:latin typeface="Bell MT" panose="02020503060305020303" pitchFamily="18" charset="0"/>
              </a:rPr>
              <a:t>, and some as </a:t>
            </a:r>
            <a:r>
              <a:rPr lang="en-US" sz="2600" b="0" u="sng" dirty="0">
                <a:solidFill>
                  <a:schemeClr val="bg1"/>
                </a:solidFill>
                <a:effectLst/>
                <a:latin typeface="Bell MT" panose="02020503060305020303" pitchFamily="18" charset="0"/>
              </a:rPr>
              <a:t>pastors</a:t>
            </a:r>
            <a:r>
              <a:rPr lang="en-US" sz="2600" b="0" dirty="0">
                <a:solidFill>
                  <a:schemeClr val="bg1"/>
                </a:solidFill>
                <a:effectLst/>
                <a:latin typeface="Bell MT" panose="02020503060305020303" pitchFamily="18" charset="0"/>
              </a:rPr>
              <a:t> and </a:t>
            </a:r>
            <a:r>
              <a:rPr lang="en-US" sz="2600" b="0" u="sng" dirty="0">
                <a:solidFill>
                  <a:schemeClr val="bg1"/>
                </a:solidFill>
                <a:effectLst/>
                <a:latin typeface="Bell MT" panose="02020503060305020303" pitchFamily="18" charset="0"/>
              </a:rPr>
              <a:t>teachers</a:t>
            </a:r>
            <a:r>
              <a:rPr lang="en-US" sz="2600" b="0" dirty="0">
                <a:solidFill>
                  <a:schemeClr val="bg1"/>
                </a:solidFill>
                <a:effectLst/>
                <a:latin typeface="Bell MT" panose="02020503060305020303" pitchFamily="18" charset="0"/>
              </a:rPr>
              <a:t>,”</a:t>
            </a: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2" y="961328"/>
            <a:ext cx="4189865"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a:buFont typeface="Wingdings" panose="05000000000000000000" pitchFamily="2" charset="2"/>
              <a:buChar char="q"/>
            </a:pPr>
            <a:r>
              <a:rPr lang="en-US" sz="4000" dirty="0">
                <a:latin typeface="Bell MT" panose="02020503060305020303" pitchFamily="18" charset="0"/>
              </a:rPr>
              <a:t>Deacons</a:t>
            </a:r>
          </a:p>
          <a:p>
            <a:pPr>
              <a:buFont typeface="Wingdings" panose="05000000000000000000" pitchFamily="2" charset="2"/>
              <a:buChar char="q"/>
            </a:pPr>
            <a:r>
              <a:rPr lang="en-US" sz="4000" dirty="0">
                <a:latin typeface="Bell MT" panose="02020503060305020303" pitchFamily="18" charset="0"/>
              </a:rPr>
              <a:t>Saints/Members</a:t>
            </a:r>
          </a:p>
        </p:txBody>
      </p:sp>
    </p:spTree>
    <p:extLst>
      <p:ext uri="{BB962C8B-B14F-4D97-AF65-F5344CB8AC3E}">
        <p14:creationId xmlns:p14="http://schemas.microsoft.com/office/powerpoint/2010/main" val="331063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211782" y="880533"/>
            <a:ext cx="4819313" cy="58594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362138" y="1101420"/>
            <a:ext cx="4551655" cy="5401480"/>
          </a:xfrm>
          <a:prstGeom prst="rect">
            <a:avLst/>
          </a:prstGeom>
          <a:noFill/>
        </p:spPr>
        <p:txBody>
          <a:bodyPr wrap="square">
            <a:spAutoFit/>
          </a:bodyPr>
          <a:lstStyle/>
          <a:p>
            <a:pPr algn="l"/>
            <a:r>
              <a:rPr lang="en-US" sz="1900" b="1" dirty="0">
                <a:solidFill>
                  <a:schemeClr val="bg1"/>
                </a:solidFill>
                <a:latin typeface="Bell MT" panose="02020503060305020303" pitchFamily="18" charset="0"/>
                <a:ea typeface="Times New Roman" panose="02020603050405020304" pitchFamily="18" charset="0"/>
              </a:rPr>
              <a:t>2 Tim 4:2 – “</a:t>
            </a:r>
            <a:r>
              <a:rPr lang="en-US" sz="1900" b="0" dirty="0">
                <a:solidFill>
                  <a:schemeClr val="bg1"/>
                </a:solidFill>
                <a:effectLst/>
                <a:latin typeface="Bell MT" panose="02020503060305020303" pitchFamily="18" charset="0"/>
              </a:rPr>
              <a:t>preach the word; be ready in season and out of season; reprove, rebuke, exhort, with great patience and instruction.</a:t>
            </a:r>
            <a:r>
              <a:rPr lang="en-US" sz="1900" b="1" dirty="0">
                <a:solidFill>
                  <a:schemeClr val="bg1"/>
                </a:solidFill>
                <a:latin typeface="Bell MT" panose="02020503060305020303" pitchFamily="18" charset="0"/>
                <a:ea typeface="Times New Roman" panose="02020603050405020304" pitchFamily="18" charset="0"/>
              </a:rPr>
              <a:t>”</a:t>
            </a:r>
          </a:p>
          <a:p>
            <a:pPr algn="l"/>
            <a:endParaRPr lang="en-US" sz="1500" b="1" dirty="0">
              <a:solidFill>
                <a:schemeClr val="bg1"/>
              </a:solidFill>
              <a:effectLst/>
              <a:latin typeface="Bell MT" panose="02020503060305020303" pitchFamily="18" charset="0"/>
            </a:endParaRPr>
          </a:p>
          <a:p>
            <a:pPr algn="l"/>
            <a:r>
              <a:rPr lang="en-US" sz="1900" b="1" dirty="0">
                <a:solidFill>
                  <a:schemeClr val="bg1"/>
                </a:solidFill>
                <a:latin typeface="Bell MT" panose="02020503060305020303" pitchFamily="18" charset="0"/>
              </a:rPr>
              <a:t>1 Tim 4:13 – “</a:t>
            </a:r>
            <a:r>
              <a:rPr lang="en-US" sz="1900" dirty="0">
                <a:solidFill>
                  <a:schemeClr val="bg1"/>
                </a:solidFill>
                <a:effectLst/>
                <a:latin typeface="Bell MT" panose="02020503060305020303" pitchFamily="18" charset="0"/>
                <a:ea typeface="Calibri" panose="020F0502020204030204" pitchFamily="34" charset="0"/>
              </a:rPr>
              <a:t>Until I come, give attention to the public reading of Scripture, to exhortation and teaching.</a:t>
            </a:r>
            <a:r>
              <a:rPr lang="en-US" sz="1900" b="1" dirty="0">
                <a:solidFill>
                  <a:schemeClr val="bg1"/>
                </a:solidFill>
                <a:latin typeface="Bell MT" panose="02020503060305020303" pitchFamily="18" charset="0"/>
              </a:rPr>
              <a:t>”</a:t>
            </a:r>
          </a:p>
          <a:p>
            <a:pPr algn="l"/>
            <a:endParaRPr lang="en-US" sz="1500" b="1" dirty="0">
              <a:solidFill>
                <a:schemeClr val="bg1"/>
              </a:solidFill>
              <a:effectLst/>
              <a:latin typeface="Bell MT" panose="02020503060305020303" pitchFamily="18" charset="0"/>
            </a:endParaRPr>
          </a:p>
          <a:p>
            <a:r>
              <a:rPr lang="en-US" sz="19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1 Tim 1:3</a:t>
            </a:r>
            <a:r>
              <a:rPr lang="en-US" sz="19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 – “As I urged you upon my departure for Macedonia, remain on at Ephesus so that you may instruct certain men not to teach strange doctrines”</a:t>
            </a:r>
          </a:p>
          <a:p>
            <a:endParaRPr lang="en-US" sz="15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r>
              <a:rPr lang="en-US" sz="1900" b="1" dirty="0">
                <a:solidFill>
                  <a:schemeClr val="bg1"/>
                </a:solidFill>
                <a:effectLst/>
                <a:latin typeface="Bell MT" panose="02020503060305020303" pitchFamily="18" charset="0"/>
                <a:ea typeface="Calibri" panose="020F0502020204030204" pitchFamily="34" charset="0"/>
              </a:rPr>
              <a:t>2 Tim 2:25a</a:t>
            </a:r>
            <a:r>
              <a:rPr lang="en-US" sz="1900" dirty="0">
                <a:solidFill>
                  <a:schemeClr val="bg1"/>
                </a:solidFill>
                <a:effectLst/>
                <a:latin typeface="Bell MT" panose="02020503060305020303" pitchFamily="18" charset="0"/>
                <a:ea typeface="Calibri" panose="020F0502020204030204" pitchFamily="34" charset="0"/>
              </a:rPr>
              <a:t> – “with gentleness correcting those who are in opposition”</a:t>
            </a:r>
          </a:p>
          <a:p>
            <a:endParaRPr lang="en-US" sz="1500"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r>
              <a:rPr lang="en-US" sz="1900" b="1" dirty="0">
                <a:solidFill>
                  <a:schemeClr val="bg1"/>
                </a:solidFill>
                <a:effectLst/>
                <a:latin typeface="Bell MT" panose="02020503060305020303" pitchFamily="18" charset="0"/>
                <a:ea typeface="Calibri" panose="020F0502020204030204" pitchFamily="34" charset="0"/>
              </a:rPr>
              <a:t>2 Tim 2:14a</a:t>
            </a:r>
            <a:r>
              <a:rPr lang="en-US" sz="1900" dirty="0">
                <a:solidFill>
                  <a:schemeClr val="bg1"/>
                </a:solidFill>
                <a:effectLst/>
                <a:latin typeface="Bell MT" panose="02020503060305020303" pitchFamily="18" charset="0"/>
                <a:ea typeface="Calibri" panose="020F0502020204030204" pitchFamily="34" charset="0"/>
              </a:rPr>
              <a:t> – “Remind them of these things…”</a:t>
            </a:r>
            <a:endParaRPr lang="en-US" sz="1900" b="0" dirty="0">
              <a:solidFill>
                <a:schemeClr val="bg1"/>
              </a:solidFill>
              <a:effectLst/>
              <a:latin typeface="Bell MT" panose="02020503060305020303" pitchFamily="18" charset="0"/>
            </a:endParaRP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2" y="961328"/>
            <a:ext cx="453106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a:buFont typeface="Wingdings" panose="05000000000000000000" pitchFamily="2" charset="2"/>
              <a:buChar char="q"/>
            </a:pPr>
            <a:r>
              <a:rPr lang="en-US" sz="4000" dirty="0">
                <a:latin typeface="Bell MT" panose="02020503060305020303" pitchFamily="18" charset="0"/>
              </a:rPr>
              <a:t>Deacons</a:t>
            </a:r>
          </a:p>
          <a:p>
            <a:pPr>
              <a:buFont typeface="Wingdings" panose="05000000000000000000" pitchFamily="2" charset="2"/>
              <a:buChar char="q"/>
            </a:pPr>
            <a:r>
              <a:rPr lang="en-US" sz="4000" dirty="0">
                <a:latin typeface="Bell MT" panose="02020503060305020303" pitchFamily="18" charset="0"/>
              </a:rPr>
              <a:t>Saints/Members</a:t>
            </a:r>
          </a:p>
          <a:p>
            <a:pPr lvl="1"/>
            <a:r>
              <a:rPr lang="en-US" sz="3600" dirty="0">
                <a:latin typeface="Bell MT" panose="02020503060305020303" pitchFamily="18" charset="0"/>
              </a:rPr>
              <a:t>Evangelists</a:t>
            </a:r>
          </a:p>
        </p:txBody>
      </p:sp>
    </p:spTree>
    <p:extLst>
      <p:ext uri="{BB962C8B-B14F-4D97-AF65-F5344CB8AC3E}">
        <p14:creationId xmlns:p14="http://schemas.microsoft.com/office/powerpoint/2010/main" val="18936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211782" y="880533"/>
            <a:ext cx="4819313" cy="58594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461164" y="1101420"/>
            <a:ext cx="4452629" cy="4770536"/>
          </a:xfrm>
          <a:prstGeom prst="rect">
            <a:avLst/>
          </a:prstGeom>
          <a:noFill/>
        </p:spPr>
        <p:txBody>
          <a:bodyPr wrap="square">
            <a:spAutoFit/>
          </a:bodyPr>
          <a:lstStyle/>
          <a:p>
            <a:pPr algn="l"/>
            <a:r>
              <a:rPr lang="en-US" sz="1900" b="1" dirty="0">
                <a:solidFill>
                  <a:schemeClr val="bg1"/>
                </a:solidFill>
                <a:latin typeface="Bell MT" panose="02020503060305020303" pitchFamily="18" charset="0"/>
                <a:ea typeface="Times New Roman" panose="02020603050405020304" pitchFamily="18" charset="0"/>
              </a:rPr>
              <a:t>1 Tim 4:16</a:t>
            </a:r>
            <a:r>
              <a:rPr lang="en-US" sz="1900" dirty="0">
                <a:solidFill>
                  <a:schemeClr val="bg1"/>
                </a:solidFill>
                <a:latin typeface="Bell MT" panose="02020503060305020303" pitchFamily="18" charset="0"/>
                <a:ea typeface="Times New Roman" panose="02020603050405020304" pitchFamily="18" charset="0"/>
              </a:rPr>
              <a:t> – “</a:t>
            </a:r>
            <a:r>
              <a:rPr lang="en-US" sz="1900" dirty="0">
                <a:solidFill>
                  <a:schemeClr val="bg1"/>
                </a:solidFill>
                <a:effectLst/>
                <a:latin typeface="Bell MT" panose="02020503060305020303" pitchFamily="18" charset="0"/>
                <a:ea typeface="Calibri" panose="020F0502020204030204" pitchFamily="34" charset="0"/>
              </a:rPr>
              <a:t>In pointing out these things to the brethren, you will be a good servant of Christ Jesus, constantly nourished on the words of the faith and of the sound doctrine which you have been following.</a:t>
            </a:r>
            <a:r>
              <a:rPr lang="en-US" sz="1900" dirty="0">
                <a:solidFill>
                  <a:schemeClr val="bg1"/>
                </a:solidFill>
                <a:latin typeface="Bell MT" panose="02020503060305020303" pitchFamily="18" charset="0"/>
                <a:ea typeface="Times New Roman" panose="02020603050405020304" pitchFamily="18" charset="0"/>
              </a:rPr>
              <a:t>”</a:t>
            </a:r>
          </a:p>
          <a:p>
            <a:pPr algn="l"/>
            <a:endParaRPr lang="en-US" sz="1900" b="0" dirty="0">
              <a:solidFill>
                <a:schemeClr val="bg1"/>
              </a:solidFill>
              <a:effectLst/>
              <a:latin typeface="Bell MT" panose="02020503060305020303" pitchFamily="18" charset="0"/>
            </a:endParaRPr>
          </a:p>
          <a:p>
            <a:pPr algn="l"/>
            <a:r>
              <a:rPr lang="en-US" sz="1900" b="1" dirty="0">
                <a:solidFill>
                  <a:schemeClr val="bg1"/>
                </a:solidFill>
                <a:effectLst/>
                <a:latin typeface="Bell MT" panose="02020503060305020303" pitchFamily="18" charset="0"/>
                <a:ea typeface="Calibri" panose="020F0502020204030204" pitchFamily="34" charset="0"/>
              </a:rPr>
              <a:t>2 Tim 2:24c</a:t>
            </a:r>
            <a:r>
              <a:rPr lang="en-US" sz="1900" dirty="0">
                <a:solidFill>
                  <a:schemeClr val="bg1"/>
                </a:solidFill>
                <a:effectLst/>
                <a:latin typeface="Bell MT" panose="02020503060305020303" pitchFamily="18" charset="0"/>
                <a:ea typeface="Calibri" panose="020F0502020204030204" pitchFamily="34" charset="0"/>
              </a:rPr>
              <a:t> – “able to teach”</a:t>
            </a:r>
          </a:p>
          <a:p>
            <a:pPr algn="l"/>
            <a:endParaRPr lang="en-US" sz="1900" b="0" dirty="0">
              <a:solidFill>
                <a:schemeClr val="bg1"/>
              </a:solidFill>
              <a:latin typeface="Bell MT" panose="02020503060305020303" pitchFamily="18" charset="0"/>
            </a:endParaRPr>
          </a:p>
          <a:p>
            <a:pPr algn="l"/>
            <a:r>
              <a:rPr lang="en-US" sz="1900" b="1" dirty="0">
                <a:solidFill>
                  <a:schemeClr val="bg1"/>
                </a:solidFill>
                <a:effectLst/>
                <a:latin typeface="Bell MT" panose="02020503060305020303" pitchFamily="18" charset="0"/>
                <a:ea typeface="Calibri" panose="020F0502020204030204" pitchFamily="34" charset="0"/>
              </a:rPr>
              <a:t>2 Tim 2:2</a:t>
            </a:r>
            <a:r>
              <a:rPr lang="en-US" sz="1900" dirty="0">
                <a:solidFill>
                  <a:schemeClr val="bg1"/>
                </a:solidFill>
                <a:effectLst/>
                <a:latin typeface="Bell MT" panose="02020503060305020303" pitchFamily="18" charset="0"/>
                <a:ea typeface="Calibri" panose="020F0502020204030204" pitchFamily="34" charset="0"/>
              </a:rPr>
              <a:t> – “The things which you have heard from me in the presence of many witnesses, entrust these to faithful men who will be able to teach others also.”</a:t>
            </a:r>
          </a:p>
          <a:p>
            <a:pPr algn="l"/>
            <a:endParaRPr lang="en-US" sz="1900" b="0" dirty="0">
              <a:solidFill>
                <a:schemeClr val="bg1"/>
              </a:solidFill>
              <a:latin typeface="Bell MT" panose="02020503060305020303" pitchFamily="18" charset="0"/>
            </a:endParaRPr>
          </a:p>
          <a:p>
            <a:pPr algn="l"/>
            <a:r>
              <a:rPr lang="en-US" sz="19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Tit 2:7</a:t>
            </a:r>
            <a:r>
              <a:rPr lang="en-US" sz="19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 – “in all things show yourself to be an example of good deeds, with purity in doctrine, dignified”</a:t>
            </a:r>
            <a:endParaRPr lang="en-US" sz="1900" b="0" dirty="0">
              <a:solidFill>
                <a:schemeClr val="bg1"/>
              </a:solidFill>
              <a:effectLst/>
              <a:latin typeface="Bell MT" panose="02020503060305020303" pitchFamily="18" charset="0"/>
            </a:endParaRP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2" y="961328"/>
            <a:ext cx="4170220"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a:buFont typeface="Wingdings" panose="05000000000000000000" pitchFamily="2" charset="2"/>
              <a:buChar char="q"/>
            </a:pPr>
            <a:r>
              <a:rPr lang="en-US" sz="4000" dirty="0">
                <a:latin typeface="Bell MT" panose="02020503060305020303" pitchFamily="18" charset="0"/>
              </a:rPr>
              <a:t>Deacons</a:t>
            </a:r>
          </a:p>
          <a:p>
            <a:pPr>
              <a:buFont typeface="Wingdings" panose="05000000000000000000" pitchFamily="2" charset="2"/>
              <a:buChar char="q"/>
            </a:pPr>
            <a:r>
              <a:rPr lang="en-US" sz="4000" dirty="0">
                <a:latin typeface="Bell MT" panose="02020503060305020303" pitchFamily="18" charset="0"/>
              </a:rPr>
              <a:t>Saints/Members</a:t>
            </a:r>
          </a:p>
          <a:p>
            <a:pPr lvl="1"/>
            <a:r>
              <a:rPr lang="en-US" sz="3600" dirty="0">
                <a:latin typeface="Bell MT" panose="02020503060305020303" pitchFamily="18" charset="0"/>
              </a:rPr>
              <a:t>Evangelists</a:t>
            </a:r>
          </a:p>
        </p:txBody>
      </p:sp>
    </p:spTree>
    <p:extLst>
      <p:ext uri="{BB962C8B-B14F-4D97-AF65-F5344CB8AC3E}">
        <p14:creationId xmlns:p14="http://schemas.microsoft.com/office/powerpoint/2010/main" val="21634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215539" y="880533"/>
            <a:ext cx="4815556" cy="58594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463512" y="1046002"/>
            <a:ext cx="4494508" cy="3631762"/>
          </a:xfrm>
          <a:prstGeom prst="rect">
            <a:avLst/>
          </a:prstGeom>
          <a:noFill/>
        </p:spPr>
        <p:txBody>
          <a:bodyPr wrap="square">
            <a:spAutoFit/>
          </a:bodyPr>
          <a:lstStyle/>
          <a:p>
            <a:pPr algn="l"/>
            <a:r>
              <a:rPr lang="en-US" sz="2300" b="1" dirty="0">
                <a:solidFill>
                  <a:schemeClr val="bg1"/>
                </a:solidFill>
                <a:latin typeface="Bell MT" panose="02020503060305020303" pitchFamily="18" charset="0"/>
                <a:ea typeface="Times New Roman" panose="02020603050405020304" pitchFamily="18" charset="0"/>
              </a:rPr>
              <a:t>Heb 5:11-12</a:t>
            </a:r>
            <a:r>
              <a:rPr lang="en-US" sz="2300" dirty="0">
                <a:solidFill>
                  <a:schemeClr val="bg1"/>
                </a:solidFill>
                <a:latin typeface="Bell MT" panose="02020503060305020303" pitchFamily="18" charset="0"/>
                <a:ea typeface="Times New Roman" panose="02020603050405020304" pitchFamily="18" charset="0"/>
              </a:rPr>
              <a:t> – “</a:t>
            </a:r>
            <a:r>
              <a:rPr lang="en-US" sz="2300" b="1" baseline="30000" dirty="0">
                <a:solidFill>
                  <a:schemeClr val="bg1"/>
                </a:solidFill>
                <a:effectLst/>
                <a:latin typeface="Bell MT" panose="02020503060305020303" pitchFamily="18" charset="0"/>
              </a:rPr>
              <a:t>11</a:t>
            </a:r>
            <a:r>
              <a:rPr lang="en-US" sz="2300" b="0" dirty="0">
                <a:solidFill>
                  <a:schemeClr val="bg1"/>
                </a:solidFill>
                <a:effectLst/>
                <a:latin typeface="Bell MT" panose="02020503060305020303" pitchFamily="18" charset="0"/>
              </a:rPr>
              <a:t>Concerning him we have much to say, and it is hard to explain, since you have become dull of hearing. </a:t>
            </a:r>
            <a:r>
              <a:rPr lang="en-US" sz="2300" b="1" baseline="30000" dirty="0">
                <a:solidFill>
                  <a:schemeClr val="bg1"/>
                </a:solidFill>
                <a:effectLst/>
                <a:latin typeface="Bell MT" panose="02020503060305020303" pitchFamily="18" charset="0"/>
              </a:rPr>
              <a:t>12</a:t>
            </a:r>
            <a:r>
              <a:rPr lang="en-US" sz="2300" b="0" dirty="0">
                <a:solidFill>
                  <a:schemeClr val="bg1"/>
                </a:solidFill>
                <a:effectLst/>
                <a:latin typeface="Bell MT" panose="02020503060305020303" pitchFamily="18" charset="0"/>
              </a:rPr>
              <a:t>For though by this time you ought to be teachers, you have need again for someone to teach you the elementary principles of the oracles of God, and you have come to need milk and not solid food.</a:t>
            </a:r>
            <a:r>
              <a:rPr lang="en-US" sz="2300" dirty="0">
                <a:solidFill>
                  <a:schemeClr val="bg1"/>
                </a:solidFill>
                <a:latin typeface="Bell MT" panose="02020503060305020303" pitchFamily="18" charset="0"/>
                <a:ea typeface="Times New Roman" panose="02020603050405020304" pitchFamily="18" charset="0"/>
              </a:rPr>
              <a:t>”</a:t>
            </a:r>
            <a:endParaRPr lang="en-US" sz="2300" b="0" dirty="0">
              <a:solidFill>
                <a:schemeClr val="bg1"/>
              </a:solidFill>
              <a:effectLst/>
              <a:latin typeface="Bell MT" panose="02020503060305020303" pitchFamily="18" charset="0"/>
            </a:endParaRP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3" y="961328"/>
            <a:ext cx="465388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a:buFont typeface="Wingdings" panose="05000000000000000000" pitchFamily="2" charset="2"/>
              <a:buChar char="q"/>
            </a:pPr>
            <a:r>
              <a:rPr lang="en-US" sz="4000" dirty="0">
                <a:latin typeface="Bell MT" panose="02020503060305020303" pitchFamily="18" charset="0"/>
              </a:rPr>
              <a:t>Deacons</a:t>
            </a:r>
          </a:p>
          <a:p>
            <a:pPr>
              <a:buFont typeface="Wingdings" panose="05000000000000000000" pitchFamily="2" charset="2"/>
              <a:buChar char="q"/>
            </a:pPr>
            <a:r>
              <a:rPr lang="en-US" sz="4000" dirty="0">
                <a:latin typeface="Bell MT" panose="02020503060305020303" pitchFamily="18" charset="0"/>
              </a:rPr>
              <a:t>Saints/Members</a:t>
            </a:r>
          </a:p>
          <a:p>
            <a:pPr lvl="1"/>
            <a:r>
              <a:rPr lang="en-US" sz="3600" dirty="0">
                <a:latin typeface="Bell MT" panose="02020503060305020303" pitchFamily="18" charset="0"/>
              </a:rPr>
              <a:t>Evangelists</a:t>
            </a:r>
          </a:p>
          <a:p>
            <a:pPr lvl="1"/>
            <a:r>
              <a:rPr lang="en-US" sz="3600" dirty="0">
                <a:latin typeface="Bell MT" panose="02020503060305020303" pitchFamily="18" charset="0"/>
              </a:rPr>
              <a:t>Teachers</a:t>
            </a:r>
          </a:p>
        </p:txBody>
      </p:sp>
    </p:spTree>
    <p:extLst>
      <p:ext uri="{BB962C8B-B14F-4D97-AF65-F5344CB8AC3E}">
        <p14:creationId xmlns:p14="http://schemas.microsoft.com/office/powerpoint/2010/main" val="326452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9144000" cy="6858000"/>
          </a:xfrm>
        </p:spPr>
        <p:txBody>
          <a:bodyPr>
            <a:normAutofit lnSpcReduction="10000"/>
          </a:bodyPr>
          <a:lstStyle/>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6 – </a:t>
            </a:r>
            <a:r>
              <a:rPr lang="en-US" sz="2700" b="1" dirty="0">
                <a:solidFill>
                  <a:srgbClr val="002060"/>
                </a:solidFill>
                <a:latin typeface="Bell MT" panose="02020503060305020303" pitchFamily="18" charset="0"/>
              </a:rPr>
              <a:t>Introduction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13 – </a:t>
            </a:r>
            <a:r>
              <a:rPr lang="en-US" sz="2700" b="1" dirty="0">
                <a:solidFill>
                  <a:srgbClr val="002060"/>
                </a:solidFill>
                <a:latin typeface="Bell MT" panose="02020503060305020303" pitchFamily="18" charset="0"/>
              </a:rPr>
              <a:t>Its Nature</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20 – </a:t>
            </a:r>
            <a:r>
              <a:rPr lang="en-US" sz="2700" b="1" dirty="0">
                <a:solidFill>
                  <a:srgbClr val="002060"/>
                </a:solidFill>
                <a:latin typeface="Bell MT" panose="02020503060305020303" pitchFamily="18" charset="0"/>
              </a:rPr>
              <a:t>Its Standard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27 – </a:t>
            </a:r>
            <a:r>
              <a:rPr lang="en-US" sz="2700" b="1" dirty="0">
                <a:solidFill>
                  <a:srgbClr val="002060"/>
                </a:solidFill>
                <a:latin typeface="Bell MT" panose="02020503060305020303" pitchFamily="18" charset="0"/>
              </a:rPr>
              <a:t>False Standards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4 – </a:t>
            </a:r>
            <a:r>
              <a:rPr lang="en-US" sz="2700" b="1" dirty="0">
                <a:solidFill>
                  <a:srgbClr val="002060"/>
                </a:solidFill>
                <a:latin typeface="Bell MT" panose="02020503060305020303" pitchFamily="18" charset="0"/>
              </a:rPr>
              <a:t>Applying the Standard (1)</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11 – </a:t>
            </a:r>
            <a:r>
              <a:rPr lang="en-US" sz="2700" b="1" dirty="0">
                <a:solidFill>
                  <a:srgbClr val="002060"/>
                </a:solidFill>
                <a:latin typeface="Bell MT" panose="02020503060305020303" pitchFamily="18" charset="0"/>
              </a:rPr>
              <a:t>Applying the Standard (2)</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18 – </a:t>
            </a:r>
            <a:r>
              <a:rPr lang="en-US" sz="2700" b="1" dirty="0">
                <a:solidFill>
                  <a:srgbClr val="002060"/>
                </a:solidFill>
                <a:latin typeface="Bell MT" panose="02020503060305020303" pitchFamily="18" charset="0"/>
              </a:rPr>
              <a:t>Local Organization</a:t>
            </a:r>
          </a:p>
          <a:p>
            <a:pPr>
              <a:lnSpc>
                <a:spcPct val="100000"/>
              </a:lnSpc>
              <a:buFont typeface="Wingdings" panose="05000000000000000000" pitchFamily="2" charset="2"/>
              <a:buChar char="q"/>
            </a:pPr>
            <a:r>
              <a:rPr lang="en-US" sz="2700" dirty="0">
                <a:solidFill>
                  <a:srgbClr val="FF0000"/>
                </a:solidFill>
                <a:latin typeface="Bell MT" panose="02020503060305020303" pitchFamily="18" charset="0"/>
              </a:rPr>
              <a:t>May 25 – </a:t>
            </a:r>
            <a:r>
              <a:rPr lang="en-US" sz="2700" b="1" dirty="0">
                <a:solidFill>
                  <a:srgbClr val="FF0000"/>
                </a:solidFill>
                <a:latin typeface="Bell MT" panose="02020503060305020303" pitchFamily="18" charset="0"/>
              </a:rPr>
              <a:t>Local Organization Apostasy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 – </a:t>
            </a:r>
            <a:r>
              <a:rPr lang="en-US" sz="2700" b="1" dirty="0">
                <a:solidFill>
                  <a:srgbClr val="002060"/>
                </a:solidFill>
                <a:latin typeface="Bell MT" panose="02020503060305020303" pitchFamily="18" charset="0"/>
              </a:rPr>
              <a:t>Nature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8 – </a:t>
            </a:r>
            <a:r>
              <a:rPr lang="en-US" sz="2700" b="1" dirty="0">
                <a:solidFill>
                  <a:srgbClr val="002060"/>
                </a:solidFill>
                <a:latin typeface="Bell MT" panose="02020503060305020303" pitchFamily="18" charset="0"/>
              </a:rPr>
              <a:t>Elements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15 – </a:t>
            </a:r>
            <a:r>
              <a:rPr lang="en-US" sz="2700" b="1" dirty="0">
                <a:solidFill>
                  <a:srgbClr val="002060"/>
                </a:solidFill>
                <a:latin typeface="Bell MT" panose="02020503060305020303" pitchFamily="18" charset="0"/>
              </a:rPr>
              <a:t>Its Work of Edification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22 – </a:t>
            </a:r>
            <a:r>
              <a:rPr lang="en-US" sz="2700" b="1" dirty="0">
                <a:solidFill>
                  <a:srgbClr val="002060"/>
                </a:solidFill>
                <a:latin typeface="Bell MT" panose="02020503060305020303" pitchFamily="18" charset="0"/>
              </a:rPr>
              <a:t>Its Work of Evangelism</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29 – </a:t>
            </a:r>
            <a:r>
              <a:rPr lang="en-US" sz="2700" b="1" dirty="0">
                <a:solidFill>
                  <a:srgbClr val="002060"/>
                </a:solidFill>
                <a:latin typeface="Bell MT" panose="02020503060305020303" pitchFamily="18" charset="0"/>
              </a:rPr>
              <a:t>Its Work of Benevolence</a:t>
            </a:r>
          </a:p>
        </p:txBody>
      </p:sp>
      <p:sp>
        <p:nvSpPr>
          <p:cNvPr id="5" name="Arrow: Down 4">
            <a:extLst>
              <a:ext uri="{FF2B5EF4-FFF2-40B4-BE49-F238E27FC236}">
                <a16:creationId xmlns:a16="http://schemas.microsoft.com/office/drawing/2014/main" id="{7FF8654F-E773-4C9E-870B-20A05B272BC2}"/>
              </a:ext>
            </a:extLst>
          </p:cNvPr>
          <p:cNvSpPr/>
          <p:nvPr/>
        </p:nvSpPr>
        <p:spPr>
          <a:xfrm>
            <a:off x="6185646" y="0"/>
            <a:ext cx="2958353" cy="6858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6943165" y="-120127"/>
            <a:ext cx="1447800" cy="6690360"/>
          </a:xfrm>
        </p:spPr>
        <p:txBody>
          <a:bodyPr vert="wordArtVert" lIns="91440">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Tree>
    <p:extLst>
      <p:ext uri="{BB962C8B-B14F-4D97-AF65-F5344CB8AC3E}">
        <p14:creationId xmlns:p14="http://schemas.microsoft.com/office/powerpoint/2010/main" val="380186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9144000" cy="6858000"/>
          </a:xfrm>
        </p:spPr>
        <p:txBody>
          <a:bodyPr>
            <a:normAutofit lnSpcReduction="10000"/>
          </a:bodyPr>
          <a:lstStyle/>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6 – </a:t>
            </a:r>
            <a:r>
              <a:rPr lang="en-US" sz="2700" b="1" dirty="0">
                <a:solidFill>
                  <a:srgbClr val="002060"/>
                </a:solidFill>
                <a:latin typeface="Bell MT" panose="02020503060305020303" pitchFamily="18" charset="0"/>
              </a:rPr>
              <a:t>Introduction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13 – </a:t>
            </a:r>
            <a:r>
              <a:rPr lang="en-US" sz="2700" b="1" dirty="0">
                <a:solidFill>
                  <a:srgbClr val="002060"/>
                </a:solidFill>
                <a:latin typeface="Bell MT" panose="02020503060305020303" pitchFamily="18" charset="0"/>
              </a:rPr>
              <a:t>Its Nature</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20 – </a:t>
            </a:r>
            <a:r>
              <a:rPr lang="en-US" sz="2700" b="1" dirty="0">
                <a:solidFill>
                  <a:srgbClr val="002060"/>
                </a:solidFill>
                <a:latin typeface="Bell MT" panose="02020503060305020303" pitchFamily="18" charset="0"/>
              </a:rPr>
              <a:t>Its Standard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27 – </a:t>
            </a:r>
            <a:r>
              <a:rPr lang="en-US" sz="2700" b="1" dirty="0">
                <a:solidFill>
                  <a:srgbClr val="002060"/>
                </a:solidFill>
                <a:latin typeface="Bell MT" panose="02020503060305020303" pitchFamily="18" charset="0"/>
              </a:rPr>
              <a:t>False Standards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4 – </a:t>
            </a:r>
            <a:r>
              <a:rPr lang="en-US" sz="2700" b="1" dirty="0">
                <a:solidFill>
                  <a:srgbClr val="002060"/>
                </a:solidFill>
                <a:latin typeface="Bell MT" panose="02020503060305020303" pitchFamily="18" charset="0"/>
              </a:rPr>
              <a:t>Applying the Standard (1)</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11 – </a:t>
            </a:r>
            <a:r>
              <a:rPr lang="en-US" sz="2700" b="1" dirty="0">
                <a:solidFill>
                  <a:srgbClr val="002060"/>
                </a:solidFill>
                <a:latin typeface="Bell MT" panose="02020503060305020303" pitchFamily="18" charset="0"/>
              </a:rPr>
              <a:t>Applying the Standard (2)</a:t>
            </a:r>
          </a:p>
          <a:p>
            <a:pPr>
              <a:lnSpc>
                <a:spcPct val="100000"/>
              </a:lnSpc>
              <a:buFont typeface="Wingdings" panose="05000000000000000000" pitchFamily="2" charset="2"/>
              <a:buChar char="q"/>
            </a:pPr>
            <a:r>
              <a:rPr lang="en-US" sz="2700" dirty="0">
                <a:solidFill>
                  <a:srgbClr val="FF0000"/>
                </a:solidFill>
                <a:latin typeface="Bell MT" panose="02020503060305020303" pitchFamily="18" charset="0"/>
              </a:rPr>
              <a:t>May 18 – </a:t>
            </a:r>
            <a:r>
              <a:rPr lang="en-US" sz="2700" b="1" dirty="0">
                <a:solidFill>
                  <a:srgbClr val="FF0000"/>
                </a:solidFill>
                <a:latin typeface="Bell MT" panose="02020503060305020303" pitchFamily="18" charset="0"/>
              </a:rPr>
              <a:t>Local Organization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25 – </a:t>
            </a:r>
            <a:r>
              <a:rPr lang="en-US" sz="2700" b="1" dirty="0">
                <a:solidFill>
                  <a:srgbClr val="002060"/>
                </a:solidFill>
                <a:latin typeface="Bell MT" panose="02020503060305020303" pitchFamily="18" charset="0"/>
              </a:rPr>
              <a:t>Local Organization Apostasy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 – </a:t>
            </a:r>
            <a:r>
              <a:rPr lang="en-US" sz="2700" b="1" dirty="0">
                <a:solidFill>
                  <a:srgbClr val="002060"/>
                </a:solidFill>
                <a:latin typeface="Bell MT" panose="02020503060305020303" pitchFamily="18" charset="0"/>
              </a:rPr>
              <a:t>Nature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8 – </a:t>
            </a:r>
            <a:r>
              <a:rPr lang="en-US" sz="2700" b="1" dirty="0">
                <a:solidFill>
                  <a:srgbClr val="002060"/>
                </a:solidFill>
                <a:latin typeface="Bell MT" panose="02020503060305020303" pitchFamily="18" charset="0"/>
              </a:rPr>
              <a:t>Elements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15 – </a:t>
            </a:r>
            <a:r>
              <a:rPr lang="en-US" sz="2700" b="1" dirty="0">
                <a:solidFill>
                  <a:srgbClr val="002060"/>
                </a:solidFill>
                <a:latin typeface="Bell MT" panose="02020503060305020303" pitchFamily="18" charset="0"/>
              </a:rPr>
              <a:t>Its Work of Edification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22 – </a:t>
            </a:r>
            <a:r>
              <a:rPr lang="en-US" sz="2700" b="1" dirty="0">
                <a:solidFill>
                  <a:srgbClr val="002060"/>
                </a:solidFill>
                <a:latin typeface="Bell MT" panose="02020503060305020303" pitchFamily="18" charset="0"/>
              </a:rPr>
              <a:t>Its Work of Evangelism</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29 – </a:t>
            </a:r>
            <a:r>
              <a:rPr lang="en-US" sz="2700" b="1" dirty="0">
                <a:solidFill>
                  <a:srgbClr val="002060"/>
                </a:solidFill>
                <a:latin typeface="Bell MT" panose="02020503060305020303" pitchFamily="18" charset="0"/>
              </a:rPr>
              <a:t>Its Work of Benevolence</a:t>
            </a:r>
          </a:p>
        </p:txBody>
      </p:sp>
      <p:sp>
        <p:nvSpPr>
          <p:cNvPr id="5" name="Arrow: Down 4">
            <a:extLst>
              <a:ext uri="{FF2B5EF4-FFF2-40B4-BE49-F238E27FC236}">
                <a16:creationId xmlns:a16="http://schemas.microsoft.com/office/drawing/2014/main" id="{7FF8654F-E773-4C9E-870B-20A05B272BC2}"/>
              </a:ext>
            </a:extLst>
          </p:cNvPr>
          <p:cNvSpPr/>
          <p:nvPr/>
        </p:nvSpPr>
        <p:spPr>
          <a:xfrm>
            <a:off x="6185646" y="0"/>
            <a:ext cx="2958353" cy="6858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6943165" y="-120127"/>
            <a:ext cx="1447800" cy="6690360"/>
          </a:xfrm>
        </p:spPr>
        <p:txBody>
          <a:bodyPr vert="wordArtVert" lIns="91440">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Tree>
    <p:extLst>
      <p:ext uri="{BB962C8B-B14F-4D97-AF65-F5344CB8AC3E}">
        <p14:creationId xmlns:p14="http://schemas.microsoft.com/office/powerpoint/2010/main" val="271393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esus is the Head of the Body - Church of Christ Articles">
            <a:extLst>
              <a:ext uri="{FF2B5EF4-FFF2-40B4-BE49-F238E27FC236}">
                <a16:creationId xmlns:a16="http://schemas.microsoft.com/office/drawing/2014/main" id="{3C71F115-5B67-E394-71D3-9B966B1D1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60" r="9209"/>
          <a:stretch/>
        </p:blipFill>
        <p:spPr bwMode="auto">
          <a:xfrm>
            <a:off x="1" y="655093"/>
            <a:ext cx="4408226" cy="62029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ur Leadership - WHEELER CHURCH OF CHRIST">
            <a:extLst>
              <a:ext uri="{FF2B5EF4-FFF2-40B4-BE49-F238E27FC236}">
                <a16:creationId xmlns:a16="http://schemas.microsoft.com/office/drawing/2014/main" id="{C91F9ACB-C13F-48C4-4934-37F5B5550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789" y="832513"/>
            <a:ext cx="4683211" cy="60254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6CD3F19-0B68-FC92-82D6-FFE323C97145}"/>
              </a:ext>
            </a:extLst>
          </p:cNvPr>
          <p:cNvSpPr txBox="1">
            <a:spLocks/>
          </p:cNvSpPr>
          <p:nvPr/>
        </p:nvSpPr>
        <p:spPr>
          <a:xfrm>
            <a:off x="469557" y="0"/>
            <a:ext cx="3398108" cy="876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u="sng" dirty="0">
                <a:latin typeface="Bell MT" panose="02020503060305020303" pitchFamily="18" charset="0"/>
              </a:rPr>
              <a:t>Universal</a:t>
            </a:r>
          </a:p>
        </p:txBody>
      </p:sp>
      <p:sp>
        <p:nvSpPr>
          <p:cNvPr id="5" name="Title 1">
            <a:extLst>
              <a:ext uri="{FF2B5EF4-FFF2-40B4-BE49-F238E27FC236}">
                <a16:creationId xmlns:a16="http://schemas.microsoft.com/office/drawing/2014/main" id="{106C6AE5-EAAC-16B0-6D98-7C54774C656D}"/>
              </a:ext>
            </a:extLst>
          </p:cNvPr>
          <p:cNvSpPr txBox="1">
            <a:spLocks/>
          </p:cNvSpPr>
          <p:nvPr/>
        </p:nvSpPr>
        <p:spPr>
          <a:xfrm>
            <a:off x="5638799" y="0"/>
            <a:ext cx="2368379" cy="8768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u="sng" dirty="0">
                <a:latin typeface="Bell MT" panose="02020503060305020303" pitchFamily="18" charset="0"/>
              </a:rPr>
              <a:t>Local</a:t>
            </a:r>
          </a:p>
        </p:txBody>
      </p:sp>
    </p:spTree>
    <p:extLst>
      <p:ext uri="{BB962C8B-B14F-4D97-AF65-F5344CB8AC3E}">
        <p14:creationId xmlns:p14="http://schemas.microsoft.com/office/powerpoint/2010/main" val="10421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495800" y="880533"/>
            <a:ext cx="4535294" cy="58594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624780" y="1181468"/>
            <a:ext cx="4339557" cy="5138072"/>
          </a:xfrm>
          <a:prstGeom prst="rect">
            <a:avLst/>
          </a:prstGeom>
          <a:noFill/>
        </p:spPr>
        <p:txBody>
          <a:bodyPr wrap="square">
            <a:spAutoFit/>
          </a:bodyPr>
          <a:lstStyle/>
          <a:p>
            <a:pPr>
              <a:lnSpc>
                <a:spcPct val="115000"/>
              </a:lnSpc>
              <a:tabLst>
                <a:tab pos="685800" algn="l"/>
              </a:tabLst>
            </a:pPr>
            <a:r>
              <a:rPr lang="en-US" sz="2200" b="1" dirty="0">
                <a:solidFill>
                  <a:schemeClr val="bg1"/>
                </a:solidFill>
                <a:effectLst/>
                <a:latin typeface="Bell MT" panose="02020503060305020303" pitchFamily="18" charset="0"/>
                <a:ea typeface="Times New Roman" panose="02020603050405020304" pitchFamily="18" charset="0"/>
              </a:rPr>
              <a:t>Phil 1:1</a:t>
            </a:r>
            <a:r>
              <a:rPr lang="en-US" sz="2200" dirty="0">
                <a:solidFill>
                  <a:schemeClr val="bg1"/>
                </a:solidFill>
                <a:effectLst/>
                <a:latin typeface="Bell MT" panose="02020503060305020303" pitchFamily="18" charset="0"/>
                <a:ea typeface="Times New Roman" panose="02020603050405020304" pitchFamily="18" charset="0"/>
              </a:rPr>
              <a:t> – “</a:t>
            </a:r>
            <a:r>
              <a:rPr lang="en-US" sz="2200" b="0" i="0" dirty="0">
                <a:solidFill>
                  <a:schemeClr val="bg1"/>
                </a:solidFill>
                <a:effectLst/>
                <a:latin typeface="Bell MT" panose="02020503060305020303" pitchFamily="18" charset="0"/>
              </a:rPr>
              <a:t>Paul and Timothy, bond-servants of Christ Jesus, to all the </a:t>
            </a:r>
            <a:r>
              <a:rPr lang="en-US" sz="2200" b="0" i="0" u="sng" dirty="0">
                <a:solidFill>
                  <a:schemeClr val="bg1"/>
                </a:solidFill>
                <a:effectLst/>
                <a:latin typeface="Bell MT" panose="02020503060305020303" pitchFamily="18" charset="0"/>
              </a:rPr>
              <a:t>saints</a:t>
            </a:r>
            <a:r>
              <a:rPr lang="en-US" sz="2200" b="0" i="0" dirty="0">
                <a:solidFill>
                  <a:schemeClr val="bg1"/>
                </a:solidFill>
                <a:effectLst/>
                <a:latin typeface="Bell MT" panose="02020503060305020303" pitchFamily="18" charset="0"/>
              </a:rPr>
              <a:t> in Christ Jesus who are in Philippi, including the </a:t>
            </a:r>
            <a:r>
              <a:rPr lang="en-US" sz="2200" b="0" i="0" u="sng" dirty="0">
                <a:solidFill>
                  <a:schemeClr val="bg1"/>
                </a:solidFill>
                <a:effectLst/>
                <a:latin typeface="Bell MT" panose="02020503060305020303" pitchFamily="18" charset="0"/>
              </a:rPr>
              <a:t>overseers</a:t>
            </a:r>
            <a:r>
              <a:rPr lang="en-US" sz="2200" b="0" i="0" dirty="0">
                <a:solidFill>
                  <a:schemeClr val="bg1"/>
                </a:solidFill>
                <a:effectLst/>
                <a:latin typeface="Bell MT" panose="02020503060305020303" pitchFamily="18" charset="0"/>
              </a:rPr>
              <a:t> and </a:t>
            </a:r>
            <a:r>
              <a:rPr lang="en-US" sz="2200" b="0" i="0" u="sng" dirty="0">
                <a:solidFill>
                  <a:schemeClr val="bg1"/>
                </a:solidFill>
                <a:effectLst/>
                <a:latin typeface="Bell MT" panose="02020503060305020303" pitchFamily="18" charset="0"/>
              </a:rPr>
              <a:t>deacons</a:t>
            </a:r>
            <a:r>
              <a:rPr lang="en-US" sz="2200" b="0" i="0" dirty="0">
                <a:solidFill>
                  <a:schemeClr val="bg1"/>
                </a:solidFill>
                <a:effectLst/>
                <a:latin typeface="Bell MT" panose="02020503060305020303" pitchFamily="18" charset="0"/>
              </a:rPr>
              <a:t>.”</a:t>
            </a:r>
          </a:p>
          <a:p>
            <a:pPr>
              <a:lnSpc>
                <a:spcPct val="115000"/>
              </a:lnSpc>
              <a:tabLst>
                <a:tab pos="685800" algn="l"/>
              </a:tabLst>
            </a:pPr>
            <a:endParaRPr lang="en-US" sz="2200" dirty="0">
              <a:solidFill>
                <a:schemeClr val="bg1"/>
              </a:solidFill>
              <a:latin typeface="Bell MT" panose="02020503060305020303" pitchFamily="18" charset="0"/>
            </a:endParaRPr>
          </a:p>
          <a:p>
            <a:pPr>
              <a:lnSpc>
                <a:spcPct val="115000"/>
              </a:lnSpc>
              <a:tabLst>
                <a:tab pos="685800" algn="l"/>
              </a:tabLst>
            </a:pPr>
            <a:r>
              <a:rPr lang="en-US" sz="2200" b="1" i="0" dirty="0">
                <a:solidFill>
                  <a:schemeClr val="bg1"/>
                </a:solidFill>
                <a:effectLst/>
                <a:latin typeface="Bell MT" panose="02020503060305020303" pitchFamily="18" charset="0"/>
              </a:rPr>
              <a:t>Eph 4:11-12</a:t>
            </a:r>
            <a:r>
              <a:rPr lang="en-US" sz="2200" b="0" i="0" dirty="0">
                <a:solidFill>
                  <a:schemeClr val="bg1"/>
                </a:solidFill>
                <a:effectLst/>
                <a:latin typeface="Bell MT" panose="02020503060305020303" pitchFamily="18" charset="0"/>
              </a:rPr>
              <a:t> – “</a:t>
            </a:r>
            <a:r>
              <a:rPr lang="en-US" sz="2400" b="1" baseline="30000" dirty="0">
                <a:solidFill>
                  <a:schemeClr val="bg1"/>
                </a:solidFill>
                <a:latin typeface="Bell MT" panose="02020503060305020303" pitchFamily="18" charset="0"/>
              </a:rPr>
              <a:t>11</a:t>
            </a:r>
            <a:r>
              <a:rPr lang="en-US" sz="2200" b="0" dirty="0">
                <a:solidFill>
                  <a:schemeClr val="bg1"/>
                </a:solidFill>
                <a:effectLst/>
                <a:latin typeface="Bell MT" panose="02020503060305020303" pitchFamily="18" charset="0"/>
              </a:rPr>
              <a:t>And he gave some as </a:t>
            </a:r>
            <a:r>
              <a:rPr lang="en-US" sz="2200" b="0" u="sng" dirty="0">
                <a:solidFill>
                  <a:schemeClr val="bg1"/>
                </a:solidFill>
                <a:effectLst/>
                <a:latin typeface="Bell MT" panose="02020503060305020303" pitchFamily="18" charset="0"/>
              </a:rPr>
              <a:t>apostles</a:t>
            </a:r>
            <a:r>
              <a:rPr lang="en-US" sz="2200" b="0" dirty="0">
                <a:solidFill>
                  <a:schemeClr val="bg1"/>
                </a:solidFill>
                <a:effectLst/>
                <a:latin typeface="Bell MT" panose="02020503060305020303" pitchFamily="18" charset="0"/>
              </a:rPr>
              <a:t>, and some as </a:t>
            </a:r>
            <a:r>
              <a:rPr lang="en-US" sz="2200" b="0" u="sng" dirty="0">
                <a:solidFill>
                  <a:schemeClr val="bg1"/>
                </a:solidFill>
                <a:effectLst/>
                <a:latin typeface="Bell MT" panose="02020503060305020303" pitchFamily="18" charset="0"/>
              </a:rPr>
              <a:t>prophets</a:t>
            </a:r>
            <a:r>
              <a:rPr lang="en-US" sz="2200" b="0" dirty="0">
                <a:solidFill>
                  <a:schemeClr val="bg1"/>
                </a:solidFill>
                <a:effectLst/>
                <a:latin typeface="Bell MT" panose="02020503060305020303" pitchFamily="18" charset="0"/>
              </a:rPr>
              <a:t>, and some as </a:t>
            </a:r>
            <a:r>
              <a:rPr lang="en-US" sz="2200" b="0" u="sng" dirty="0">
                <a:solidFill>
                  <a:schemeClr val="bg1"/>
                </a:solidFill>
                <a:effectLst/>
                <a:latin typeface="Bell MT" panose="02020503060305020303" pitchFamily="18" charset="0"/>
              </a:rPr>
              <a:t>evangelists</a:t>
            </a:r>
            <a:r>
              <a:rPr lang="en-US" sz="2200" b="0" dirty="0">
                <a:solidFill>
                  <a:schemeClr val="bg1"/>
                </a:solidFill>
                <a:effectLst/>
                <a:latin typeface="Bell MT" panose="02020503060305020303" pitchFamily="18" charset="0"/>
              </a:rPr>
              <a:t>, and some as </a:t>
            </a:r>
            <a:r>
              <a:rPr lang="en-US" sz="2200" b="0" u="sng" dirty="0">
                <a:solidFill>
                  <a:schemeClr val="bg1"/>
                </a:solidFill>
                <a:effectLst/>
                <a:latin typeface="Bell MT" panose="02020503060305020303" pitchFamily="18" charset="0"/>
              </a:rPr>
              <a:t>pastors</a:t>
            </a:r>
            <a:r>
              <a:rPr lang="en-US" sz="2200" b="0" dirty="0">
                <a:solidFill>
                  <a:schemeClr val="bg1"/>
                </a:solidFill>
                <a:effectLst/>
                <a:latin typeface="Bell MT" panose="02020503060305020303" pitchFamily="18" charset="0"/>
              </a:rPr>
              <a:t> and </a:t>
            </a:r>
            <a:r>
              <a:rPr lang="en-US" sz="2200" b="0" u="sng" dirty="0">
                <a:solidFill>
                  <a:schemeClr val="bg1"/>
                </a:solidFill>
                <a:effectLst/>
                <a:latin typeface="Bell MT" panose="02020503060305020303" pitchFamily="18" charset="0"/>
              </a:rPr>
              <a:t>teachers</a:t>
            </a:r>
            <a:r>
              <a:rPr lang="en-US" sz="2200" b="0" dirty="0">
                <a:solidFill>
                  <a:schemeClr val="bg1"/>
                </a:solidFill>
                <a:effectLst/>
                <a:latin typeface="Bell MT" panose="02020503060305020303" pitchFamily="18" charset="0"/>
              </a:rPr>
              <a:t>, </a:t>
            </a:r>
            <a:r>
              <a:rPr lang="en-US" sz="2000" b="1" baseline="30000" dirty="0">
                <a:solidFill>
                  <a:schemeClr val="bg1"/>
                </a:solidFill>
                <a:latin typeface="Bell MT" panose="02020503060305020303" pitchFamily="18" charset="0"/>
              </a:rPr>
              <a:t>12</a:t>
            </a:r>
            <a:r>
              <a:rPr lang="en-US" sz="2200" b="0" dirty="0">
                <a:solidFill>
                  <a:schemeClr val="bg1"/>
                </a:solidFill>
                <a:effectLst/>
                <a:latin typeface="Bell MT" panose="02020503060305020303" pitchFamily="18" charset="0"/>
              </a:rPr>
              <a:t>for the equipping of the saints for the work of service, to the building up of the body of Christ</a:t>
            </a:r>
            <a:r>
              <a:rPr lang="en-US" sz="2200" b="0" i="0" dirty="0">
                <a:solidFill>
                  <a:schemeClr val="bg1"/>
                </a:solidFill>
                <a:effectLst/>
                <a:latin typeface="Bell MT" panose="02020503060305020303" pitchFamily="18" charset="0"/>
              </a:rPr>
              <a:t>”</a:t>
            </a:r>
            <a:endParaRPr lang="en-US" sz="22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047066" y="880533"/>
            <a:ext cx="4984028" cy="58594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188807" y="1181468"/>
            <a:ext cx="4768924" cy="5122170"/>
          </a:xfrm>
          <a:prstGeom prst="rect">
            <a:avLst/>
          </a:prstGeom>
          <a:noFill/>
        </p:spPr>
        <p:txBody>
          <a:bodyPr wrap="square">
            <a:spAutoFit/>
          </a:bodyPr>
          <a:lstStyle/>
          <a:p>
            <a:pPr>
              <a:lnSpc>
                <a:spcPct val="115000"/>
              </a:lnSpc>
              <a:tabLst>
                <a:tab pos="685800" algn="l"/>
              </a:tabLst>
            </a:pPr>
            <a:r>
              <a:rPr lang="en-US" sz="1900" b="1" dirty="0">
                <a:solidFill>
                  <a:schemeClr val="bg1"/>
                </a:solidFill>
                <a:effectLst/>
                <a:latin typeface="Bell MT" panose="02020503060305020303" pitchFamily="18" charset="0"/>
                <a:ea typeface="Times New Roman" panose="02020603050405020304" pitchFamily="18" charset="0"/>
              </a:rPr>
              <a:t>Acts 14:21-23 – “</a:t>
            </a:r>
            <a:r>
              <a:rPr lang="en-US" sz="1900" b="1" baseline="30000" dirty="0">
                <a:solidFill>
                  <a:schemeClr val="bg1"/>
                </a:solidFill>
                <a:effectLst/>
                <a:latin typeface="Bell MT" panose="02020503060305020303" pitchFamily="18" charset="0"/>
              </a:rPr>
              <a:t>21</a:t>
            </a:r>
            <a:r>
              <a:rPr lang="en-US" sz="1900" b="0" dirty="0">
                <a:solidFill>
                  <a:schemeClr val="bg1"/>
                </a:solidFill>
                <a:effectLst/>
                <a:latin typeface="Bell MT" panose="02020503060305020303" pitchFamily="18" charset="0"/>
              </a:rPr>
              <a:t>After they had preached the gospel to that city and had made many disciples, they returned to Lystra and to Iconium and to Antioch, </a:t>
            </a:r>
            <a:r>
              <a:rPr lang="en-US" sz="1900" b="1" baseline="30000" dirty="0">
                <a:solidFill>
                  <a:schemeClr val="bg1"/>
                </a:solidFill>
                <a:effectLst/>
                <a:latin typeface="Bell MT" panose="02020503060305020303" pitchFamily="18" charset="0"/>
              </a:rPr>
              <a:t>22</a:t>
            </a:r>
            <a:r>
              <a:rPr lang="en-US" sz="1900" b="0" dirty="0">
                <a:solidFill>
                  <a:schemeClr val="bg1"/>
                </a:solidFill>
                <a:effectLst/>
                <a:latin typeface="Bell MT" panose="02020503060305020303" pitchFamily="18" charset="0"/>
              </a:rPr>
              <a:t>strengthening the souls of the disciples, encouraging them to continue in the faith, and saying, ‘Through many tribulations we must enter the kingdom of God.’ </a:t>
            </a:r>
            <a:r>
              <a:rPr lang="en-US" sz="1900" b="1" baseline="30000" dirty="0">
                <a:solidFill>
                  <a:schemeClr val="bg1"/>
                </a:solidFill>
                <a:effectLst/>
                <a:latin typeface="Bell MT" panose="02020503060305020303" pitchFamily="18" charset="0"/>
              </a:rPr>
              <a:t>23</a:t>
            </a:r>
            <a:r>
              <a:rPr lang="en-US" sz="1900" b="0" dirty="0">
                <a:solidFill>
                  <a:schemeClr val="bg1"/>
                </a:solidFill>
                <a:effectLst/>
                <a:latin typeface="Bell MT" panose="02020503060305020303" pitchFamily="18" charset="0"/>
              </a:rPr>
              <a:t>When they had </a:t>
            </a:r>
            <a:r>
              <a:rPr lang="en-US" sz="1900" b="0" u="sng" dirty="0">
                <a:solidFill>
                  <a:schemeClr val="bg1"/>
                </a:solidFill>
                <a:effectLst/>
                <a:latin typeface="Bell MT" panose="02020503060305020303" pitchFamily="18" charset="0"/>
              </a:rPr>
              <a:t>appointed elders for them in every church</a:t>
            </a:r>
            <a:r>
              <a:rPr lang="en-US" sz="1900" b="0" dirty="0">
                <a:solidFill>
                  <a:schemeClr val="bg1"/>
                </a:solidFill>
                <a:effectLst/>
                <a:latin typeface="Bell MT" panose="02020503060305020303" pitchFamily="18" charset="0"/>
              </a:rPr>
              <a:t>, having prayed with fasting, they commended them to the Lord in whom they had believed.</a:t>
            </a:r>
            <a:r>
              <a:rPr lang="en-US" sz="1900" b="1" dirty="0">
                <a:solidFill>
                  <a:schemeClr val="bg1"/>
                </a:solidFill>
                <a:effectLst/>
                <a:latin typeface="Bell MT" panose="02020503060305020303" pitchFamily="18" charset="0"/>
                <a:ea typeface="Times New Roman" panose="02020603050405020304" pitchFamily="18" charset="0"/>
              </a:rPr>
              <a:t>”</a:t>
            </a:r>
          </a:p>
          <a:p>
            <a:pPr>
              <a:lnSpc>
                <a:spcPct val="115000"/>
              </a:lnSpc>
              <a:tabLst>
                <a:tab pos="685800" algn="l"/>
              </a:tabLst>
            </a:pPr>
            <a:endParaRPr lang="en-US" sz="1900" b="1" dirty="0">
              <a:solidFill>
                <a:schemeClr val="bg1"/>
              </a:solidFill>
              <a:latin typeface="Bell MT" panose="02020503060305020303" pitchFamily="18" charset="0"/>
            </a:endParaRPr>
          </a:p>
          <a:p>
            <a:pPr>
              <a:lnSpc>
                <a:spcPct val="115000"/>
              </a:lnSpc>
              <a:tabLst>
                <a:tab pos="685800" algn="l"/>
              </a:tabLst>
            </a:pPr>
            <a:r>
              <a:rPr lang="en-US" sz="1900" b="1" dirty="0">
                <a:solidFill>
                  <a:schemeClr val="bg1"/>
                </a:solidFill>
                <a:latin typeface="Bell MT" panose="02020503060305020303" pitchFamily="18" charset="0"/>
              </a:rPr>
              <a:t>Tit 1:5 – “</a:t>
            </a:r>
            <a:r>
              <a:rPr lang="en-US" sz="1900" b="0" i="0" dirty="0">
                <a:solidFill>
                  <a:schemeClr val="bg1"/>
                </a:solidFill>
                <a:effectLst/>
                <a:latin typeface="Bell MT" panose="02020503060305020303" pitchFamily="18" charset="0"/>
              </a:rPr>
              <a:t>For this reason I left you in Crete, that you would set in order what remains and </a:t>
            </a:r>
            <a:r>
              <a:rPr lang="en-US" sz="1900" b="0" i="0" u="sng" dirty="0">
                <a:solidFill>
                  <a:schemeClr val="bg1"/>
                </a:solidFill>
                <a:effectLst/>
                <a:latin typeface="Bell MT" panose="02020503060305020303" pitchFamily="18" charset="0"/>
              </a:rPr>
              <a:t>appoint elders in every city</a:t>
            </a:r>
            <a:r>
              <a:rPr lang="en-US" sz="1900" b="0" i="0" dirty="0">
                <a:solidFill>
                  <a:schemeClr val="bg1"/>
                </a:solidFill>
                <a:effectLst/>
                <a:latin typeface="Bell MT" panose="02020503060305020303" pitchFamily="18" charset="0"/>
              </a:rPr>
              <a:t> as I directed you</a:t>
            </a:r>
            <a:r>
              <a:rPr lang="en-US" sz="1900" b="1" dirty="0">
                <a:solidFill>
                  <a:schemeClr val="bg1"/>
                </a:solidFill>
                <a:latin typeface="Bell MT" panose="02020503060305020303" pitchFamily="18" charset="0"/>
              </a:rPr>
              <a:t>”</a:t>
            </a:r>
            <a:endParaRPr lang="en-US" sz="1900" dirty="0">
              <a:solidFill>
                <a:schemeClr val="bg1"/>
              </a:solidFill>
              <a:latin typeface="Bell MT" panose="02020503060305020303" pitchFamily="18" charset="0"/>
            </a:endParaRP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2" y="961328"/>
            <a:ext cx="399626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p:txBody>
      </p:sp>
    </p:spTree>
    <p:extLst>
      <p:ext uri="{BB962C8B-B14F-4D97-AF65-F5344CB8AC3E}">
        <p14:creationId xmlns:p14="http://schemas.microsoft.com/office/powerpoint/2010/main" val="323844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5295332" y="880532"/>
            <a:ext cx="3735765" cy="58594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5445459" y="946137"/>
            <a:ext cx="3698545" cy="6165919"/>
          </a:xfrm>
          <a:prstGeom prst="rect">
            <a:avLst/>
          </a:prstGeom>
          <a:noFill/>
        </p:spPr>
        <p:txBody>
          <a:bodyPr wrap="square">
            <a:spAutoFit/>
          </a:bodyPr>
          <a:lstStyle/>
          <a:p>
            <a:pPr marL="342900" indent="-342900">
              <a:lnSpc>
                <a:spcPct val="115000"/>
              </a:lnSpc>
              <a:buFont typeface="Wingdings" panose="05000000000000000000" pitchFamily="2" charset="2"/>
              <a:buChar char="q"/>
              <a:tabLst>
                <a:tab pos="685800" algn="l"/>
              </a:tabLst>
            </a:pPr>
            <a:r>
              <a:rPr lang="en-US" sz="2800" dirty="0">
                <a:solidFill>
                  <a:schemeClr val="bg1"/>
                </a:solidFill>
                <a:effectLst/>
                <a:latin typeface="Bell MT" panose="02020503060305020303" pitchFamily="18" charset="0"/>
                <a:ea typeface="Times New Roman" panose="02020603050405020304" pitchFamily="18" charset="0"/>
              </a:rPr>
              <a:t>Elders/Presbyters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Greek “presbuteros”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Older men</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Experience</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Spiritual Maturity</a:t>
            </a:r>
          </a:p>
          <a:p>
            <a:pPr marL="342900" indent="-342900">
              <a:lnSpc>
                <a:spcPct val="115000"/>
              </a:lnSpc>
              <a:buFont typeface="Wingdings" panose="05000000000000000000" pitchFamily="2" charset="2"/>
              <a:buChar char="q"/>
              <a:tabLst>
                <a:tab pos="685800" algn="l"/>
              </a:tabLst>
            </a:pPr>
            <a:r>
              <a:rPr lang="en-US" sz="2800" dirty="0">
                <a:solidFill>
                  <a:schemeClr val="bg1"/>
                </a:solidFill>
                <a:latin typeface="Bell MT" panose="02020503060305020303" pitchFamily="18" charset="0"/>
              </a:rPr>
              <a:t>Bishops/Overseers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Greek “</a:t>
            </a:r>
            <a:r>
              <a:rPr lang="en-US" sz="2000" dirty="0" err="1">
                <a:solidFill>
                  <a:schemeClr val="bg1"/>
                </a:solidFill>
                <a:latin typeface="Bell MT" panose="02020503060305020303" pitchFamily="18" charset="0"/>
              </a:rPr>
              <a:t>episkopos</a:t>
            </a:r>
            <a:r>
              <a:rPr lang="en-US" sz="2000" dirty="0">
                <a:solidFill>
                  <a:schemeClr val="bg1"/>
                </a:solidFill>
                <a:latin typeface="Bell MT" panose="02020503060305020303" pitchFamily="18" charset="0"/>
              </a:rPr>
              <a:t>”</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Oversees/watches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Wisdom</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Responsibility</a:t>
            </a:r>
          </a:p>
          <a:p>
            <a:pPr marL="342900" indent="-342900">
              <a:lnSpc>
                <a:spcPct val="115000"/>
              </a:lnSpc>
              <a:buFont typeface="Wingdings" panose="05000000000000000000" pitchFamily="2" charset="2"/>
              <a:buChar char="q"/>
              <a:tabLst>
                <a:tab pos="685800" algn="l"/>
              </a:tabLst>
            </a:pPr>
            <a:r>
              <a:rPr lang="en-US" sz="2800" dirty="0">
                <a:solidFill>
                  <a:schemeClr val="bg1"/>
                </a:solidFill>
                <a:latin typeface="Bell MT" panose="02020503060305020303" pitchFamily="18" charset="0"/>
              </a:rPr>
              <a:t>Pastors/Shepherds</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Greek “</a:t>
            </a:r>
            <a:r>
              <a:rPr lang="en-US" sz="2000" dirty="0" err="1">
                <a:solidFill>
                  <a:schemeClr val="bg1"/>
                </a:solidFill>
                <a:latin typeface="Bell MT" panose="02020503060305020303" pitchFamily="18" charset="0"/>
              </a:rPr>
              <a:t>poimen</a:t>
            </a:r>
            <a:r>
              <a:rPr lang="en-US" sz="2000" dirty="0">
                <a:solidFill>
                  <a:schemeClr val="bg1"/>
                </a:solidFill>
                <a:latin typeface="Bell MT" panose="02020503060305020303" pitchFamily="18" charset="0"/>
              </a:rPr>
              <a:t>”</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Shepherd/feed flock</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Guide</a:t>
            </a:r>
          </a:p>
          <a:p>
            <a:pPr marL="800100" lvl="1" indent="-342900">
              <a:lnSpc>
                <a:spcPct val="115000"/>
              </a:lnSpc>
              <a:buFont typeface="Arial" panose="020B0604020202020204" pitchFamily="34" charset="0"/>
              <a:buChar char="•"/>
              <a:tabLst>
                <a:tab pos="685800" algn="l"/>
              </a:tabLst>
            </a:pPr>
            <a:r>
              <a:rPr lang="en-US" sz="2000" dirty="0">
                <a:solidFill>
                  <a:schemeClr val="bg1"/>
                </a:solidFill>
                <a:latin typeface="Bell MT" panose="02020503060305020303" pitchFamily="18" charset="0"/>
              </a:rPr>
              <a:t>Care</a:t>
            </a:r>
          </a:p>
          <a:p>
            <a:pPr marL="800100" lvl="1" indent="-342900">
              <a:lnSpc>
                <a:spcPct val="115000"/>
              </a:lnSpc>
              <a:buFont typeface="Arial" panose="020B0604020202020204" pitchFamily="34" charset="0"/>
              <a:buChar char="•"/>
              <a:tabLst>
                <a:tab pos="685800" algn="l"/>
              </a:tabLst>
            </a:pPr>
            <a:endParaRPr lang="en-US" sz="2000" dirty="0">
              <a:solidFill>
                <a:schemeClr val="bg1"/>
              </a:solidFill>
              <a:latin typeface="Bell MT" panose="02020503060305020303" pitchFamily="18" charset="0"/>
            </a:endParaRP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2" y="961328"/>
            <a:ext cx="399626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p:txBody>
      </p:sp>
    </p:spTree>
    <p:extLst>
      <p:ext uri="{BB962C8B-B14F-4D97-AF65-F5344CB8AC3E}">
        <p14:creationId xmlns:p14="http://schemas.microsoft.com/office/powerpoint/2010/main" val="30250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animEffect transition="in" filter="fade">
                                      <p:cBhvr>
                                        <p:cTn id="50" dur="500"/>
                                        <p:tgtEl>
                                          <p:spTgt spid="6">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animEffect transition="in" filter="fade">
                                      <p:cBhvr>
                                        <p:cTn id="53"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8399EF32-0082-88DE-005B-6DAE73AF6541}"/>
              </a:ext>
            </a:extLst>
          </p:cNvPr>
          <p:cNvGraphicFramePr>
            <a:graphicFrameLocks noChangeAspect="1"/>
          </p:cNvGraphicFramePr>
          <p:nvPr>
            <p:extLst>
              <p:ext uri="{D42A27DB-BD31-4B8C-83A1-F6EECF244321}">
                <p14:modId xmlns:p14="http://schemas.microsoft.com/office/powerpoint/2010/main" val="411728628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289" name="Bitmap Image" r:id="rId4" imgW="7591320" imgH="4867200" progId="Paint.Picture">
                  <p:embed/>
                </p:oleObj>
              </mc:Choice>
              <mc:Fallback>
                <p:oleObj name="Bitmap Image" r:id="rId4" imgW="7591320" imgH="4867200" progId="Paint.Picture">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4744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2742D0A-E204-4CA4-A0F5-32D315E94E44}"/>
              </a:ext>
            </a:extLst>
          </p:cNvPr>
          <p:cNvGraphicFramePr>
            <a:graphicFrameLocks noGrp="1"/>
          </p:cNvGraphicFramePr>
          <p:nvPr>
            <p:extLst>
              <p:ext uri="{D42A27DB-BD31-4B8C-83A1-F6EECF244321}">
                <p14:modId xmlns:p14="http://schemas.microsoft.com/office/powerpoint/2010/main" val="2255038800"/>
              </p:ext>
            </p:extLst>
          </p:nvPr>
        </p:nvGraphicFramePr>
        <p:xfrm>
          <a:off x="0" y="0"/>
          <a:ext cx="9144000" cy="695424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569518704"/>
                    </a:ext>
                  </a:extLst>
                </a:gridCol>
                <a:gridCol w="4572000">
                  <a:extLst>
                    <a:ext uri="{9D8B030D-6E8A-4147-A177-3AD203B41FA5}">
                      <a16:colId xmlns:a16="http://schemas.microsoft.com/office/drawing/2014/main" val="2998567985"/>
                    </a:ext>
                  </a:extLst>
                </a:gridCol>
              </a:tblGrid>
              <a:tr h="360947">
                <a:tc>
                  <a:txBody>
                    <a:bodyPr/>
                    <a:lstStyle/>
                    <a:p>
                      <a:pPr algn="ctr"/>
                      <a:r>
                        <a:rPr lang="en-US" sz="2400" dirty="0">
                          <a:latin typeface="Rockwell" panose="02060603020205020403" pitchFamily="18" charset="0"/>
                        </a:rPr>
                        <a:t>1 Tim 3:1-7</a:t>
                      </a:r>
                    </a:p>
                  </a:txBody>
                  <a:tcPr/>
                </a:tc>
                <a:tc>
                  <a:txBody>
                    <a:bodyPr/>
                    <a:lstStyle/>
                    <a:p>
                      <a:pPr algn="ctr"/>
                      <a:r>
                        <a:rPr lang="en-US" sz="2400" dirty="0">
                          <a:latin typeface="Rockwell" panose="02060603020205020403" pitchFamily="18" charset="0"/>
                        </a:rPr>
                        <a:t>Tit 1:5-9</a:t>
                      </a:r>
                    </a:p>
                  </a:txBody>
                  <a:tcPr/>
                </a:tc>
                <a:extLst>
                  <a:ext uri="{0D108BD9-81ED-4DB2-BD59-A6C34878D82A}">
                    <a16:rowId xmlns:a16="http://schemas.microsoft.com/office/drawing/2014/main" val="3944192598"/>
                  </a:ext>
                </a:extLst>
              </a:tr>
              <a:tr h="360947">
                <a:tc>
                  <a:txBody>
                    <a:bodyPr/>
                    <a:lstStyle/>
                    <a:p>
                      <a:r>
                        <a:rPr lang="en-US" sz="1700" dirty="0">
                          <a:latin typeface="Rockwell" panose="02060603020205020403" pitchFamily="18" charset="0"/>
                        </a:rPr>
                        <a:t>A man (not a woman)</a:t>
                      </a:r>
                    </a:p>
                  </a:txBody>
                  <a:tcPr/>
                </a:tc>
                <a:tc>
                  <a:txBody>
                    <a:bodyPr/>
                    <a:lstStyle/>
                    <a:p>
                      <a:r>
                        <a:rPr lang="en-US" sz="1700" dirty="0">
                          <a:latin typeface="Rockwell" panose="02060603020205020403" pitchFamily="18" charset="0"/>
                        </a:rPr>
                        <a:t>A man (not a woman)</a:t>
                      </a:r>
                    </a:p>
                  </a:txBody>
                  <a:tcPr/>
                </a:tc>
                <a:extLst>
                  <a:ext uri="{0D108BD9-81ED-4DB2-BD59-A6C34878D82A}">
                    <a16:rowId xmlns:a16="http://schemas.microsoft.com/office/drawing/2014/main" val="3855938211"/>
                  </a:ext>
                </a:extLst>
              </a:tr>
              <a:tr h="360947">
                <a:tc>
                  <a:txBody>
                    <a:bodyPr/>
                    <a:lstStyle/>
                    <a:p>
                      <a:r>
                        <a:rPr lang="en-US" sz="1700" dirty="0">
                          <a:latin typeface="Rockwell" panose="02060603020205020403" pitchFamily="18" charset="0"/>
                        </a:rPr>
                        <a:t>Blameless (w/o reproach)</a:t>
                      </a:r>
                    </a:p>
                  </a:txBody>
                  <a:tcPr/>
                </a:tc>
                <a:tc>
                  <a:txBody>
                    <a:bodyPr/>
                    <a:lstStyle/>
                    <a:p>
                      <a:r>
                        <a:rPr lang="en-US" sz="1700" dirty="0">
                          <a:latin typeface="Rockwell" panose="02060603020205020403" pitchFamily="18" charset="0"/>
                        </a:rPr>
                        <a:t>Blameless (w/o reproach)</a:t>
                      </a:r>
                    </a:p>
                  </a:txBody>
                  <a:tcPr/>
                </a:tc>
                <a:extLst>
                  <a:ext uri="{0D108BD9-81ED-4DB2-BD59-A6C34878D82A}">
                    <a16:rowId xmlns:a16="http://schemas.microsoft.com/office/drawing/2014/main" val="57270291"/>
                  </a:ext>
                </a:extLst>
              </a:tr>
              <a:tr h="360947">
                <a:tc>
                  <a:txBody>
                    <a:bodyPr/>
                    <a:lstStyle/>
                    <a:p>
                      <a:r>
                        <a:rPr lang="en-US" sz="1700" dirty="0">
                          <a:latin typeface="Rockwell" panose="02060603020205020403" pitchFamily="18" charset="0"/>
                        </a:rPr>
                        <a:t>Husband of one wife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Rockwell" panose="02060603020205020403" pitchFamily="18" charset="0"/>
                        </a:rPr>
                        <a:t>Husband of one wife</a:t>
                      </a:r>
                    </a:p>
                  </a:txBody>
                  <a:tcPr/>
                </a:tc>
                <a:extLst>
                  <a:ext uri="{0D108BD9-81ED-4DB2-BD59-A6C34878D82A}">
                    <a16:rowId xmlns:a16="http://schemas.microsoft.com/office/drawing/2014/main" val="3957848507"/>
                  </a:ext>
                </a:extLst>
              </a:tr>
              <a:tr h="360947">
                <a:tc>
                  <a:txBody>
                    <a:bodyPr/>
                    <a:lstStyle/>
                    <a:p>
                      <a:r>
                        <a:rPr lang="en-US" sz="1700" dirty="0">
                          <a:latin typeface="Rockwell" panose="02060603020205020403" pitchFamily="18" charset="0"/>
                        </a:rPr>
                        <a:t>Vigilant (temperate)</a:t>
                      </a:r>
                    </a:p>
                  </a:txBody>
                  <a:tcPr/>
                </a:tc>
                <a:tc>
                  <a:txBody>
                    <a:bodyPr/>
                    <a:lstStyle/>
                    <a:p>
                      <a:r>
                        <a:rPr lang="en-US" sz="1700" dirty="0">
                          <a:latin typeface="Rockwell" panose="02060603020205020403" pitchFamily="18" charset="0"/>
                        </a:rPr>
                        <a:t>Temperate (self-governed)</a:t>
                      </a:r>
                    </a:p>
                  </a:txBody>
                  <a:tcPr/>
                </a:tc>
                <a:extLst>
                  <a:ext uri="{0D108BD9-81ED-4DB2-BD59-A6C34878D82A}">
                    <a16:rowId xmlns:a16="http://schemas.microsoft.com/office/drawing/2014/main" val="4244590576"/>
                  </a:ext>
                </a:extLst>
              </a:tr>
              <a:tr h="360947">
                <a:tc>
                  <a:txBody>
                    <a:bodyPr/>
                    <a:lstStyle/>
                    <a:p>
                      <a:r>
                        <a:rPr lang="en-US" sz="1700" dirty="0">
                          <a:latin typeface="Rockwell" panose="02060603020205020403" pitchFamily="18" charset="0"/>
                        </a:rPr>
                        <a:t>Sober</a:t>
                      </a:r>
                    </a:p>
                  </a:txBody>
                  <a:tcPr/>
                </a:tc>
                <a:tc>
                  <a:txBody>
                    <a:bodyPr/>
                    <a:lstStyle/>
                    <a:p>
                      <a:r>
                        <a:rPr lang="en-US" sz="1700" dirty="0">
                          <a:latin typeface="Rockwell" panose="02060603020205020403" pitchFamily="18" charset="0"/>
                        </a:rPr>
                        <a:t>Sober</a:t>
                      </a:r>
                    </a:p>
                  </a:txBody>
                  <a:tcPr/>
                </a:tc>
                <a:extLst>
                  <a:ext uri="{0D108BD9-81ED-4DB2-BD59-A6C34878D82A}">
                    <a16:rowId xmlns:a16="http://schemas.microsoft.com/office/drawing/2014/main" val="655275944"/>
                  </a:ext>
                </a:extLst>
              </a:tr>
              <a:tr h="36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Rockwell" panose="02060603020205020403" pitchFamily="18" charset="0"/>
                        </a:rPr>
                        <a:t>Given to hospitality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Rockwell" panose="02060603020205020403" pitchFamily="18" charset="0"/>
                        </a:rPr>
                        <a:t>Lover of hospitality</a:t>
                      </a:r>
                    </a:p>
                  </a:txBody>
                  <a:tcPr/>
                </a:tc>
                <a:extLst>
                  <a:ext uri="{0D108BD9-81ED-4DB2-BD59-A6C34878D82A}">
                    <a16:rowId xmlns:a16="http://schemas.microsoft.com/office/drawing/2014/main" val="2915076397"/>
                  </a:ext>
                </a:extLst>
              </a:tr>
              <a:tr h="360947">
                <a:tc>
                  <a:txBody>
                    <a:bodyPr/>
                    <a:lstStyle/>
                    <a:p>
                      <a:r>
                        <a:rPr lang="en-US" sz="1700" dirty="0">
                          <a:latin typeface="Rockwell" panose="02060603020205020403" pitchFamily="18" charset="0"/>
                        </a:rPr>
                        <a:t>Apt to teach</a:t>
                      </a:r>
                    </a:p>
                  </a:txBody>
                  <a:tcPr/>
                </a:tc>
                <a:tc>
                  <a:txBody>
                    <a:bodyPr/>
                    <a:lstStyle/>
                    <a:p>
                      <a:r>
                        <a:rPr lang="en-US" sz="1700" dirty="0">
                          <a:latin typeface="Rockwell" panose="02060603020205020403" pitchFamily="18" charset="0"/>
                        </a:rPr>
                        <a:t>Hold faithful word to teach</a:t>
                      </a:r>
                    </a:p>
                  </a:txBody>
                  <a:tcPr/>
                </a:tc>
                <a:extLst>
                  <a:ext uri="{0D108BD9-81ED-4DB2-BD59-A6C34878D82A}">
                    <a16:rowId xmlns:a16="http://schemas.microsoft.com/office/drawing/2014/main" val="2738749102"/>
                  </a:ext>
                </a:extLst>
              </a:tr>
              <a:tr h="360947">
                <a:tc>
                  <a:txBody>
                    <a:bodyPr/>
                    <a:lstStyle/>
                    <a:p>
                      <a:r>
                        <a:rPr lang="en-US" sz="1700" dirty="0">
                          <a:latin typeface="Rockwell" panose="02060603020205020403" pitchFamily="18" charset="0"/>
                        </a:rPr>
                        <a:t>Not given to wine</a:t>
                      </a:r>
                    </a:p>
                  </a:txBody>
                  <a:tcPr/>
                </a:tc>
                <a:tc>
                  <a:txBody>
                    <a:bodyPr/>
                    <a:lstStyle/>
                    <a:p>
                      <a:r>
                        <a:rPr lang="en-US" sz="1700" dirty="0">
                          <a:latin typeface="Rockwell" panose="02060603020205020403" pitchFamily="18" charset="0"/>
                        </a:rPr>
                        <a:t>No brawler (not given to wine)</a:t>
                      </a:r>
                    </a:p>
                  </a:txBody>
                  <a:tcPr/>
                </a:tc>
                <a:extLst>
                  <a:ext uri="{0D108BD9-81ED-4DB2-BD59-A6C34878D82A}">
                    <a16:rowId xmlns:a16="http://schemas.microsoft.com/office/drawing/2014/main" val="2863749345"/>
                  </a:ext>
                </a:extLst>
              </a:tr>
              <a:tr h="360947">
                <a:tc>
                  <a:txBody>
                    <a:bodyPr/>
                    <a:lstStyle/>
                    <a:p>
                      <a:r>
                        <a:rPr lang="en-US" sz="1700" dirty="0">
                          <a:latin typeface="Rockwell" panose="02060603020205020403" pitchFamily="18" charset="0"/>
                        </a:rPr>
                        <a:t>Not a striker</a:t>
                      </a:r>
                    </a:p>
                  </a:txBody>
                  <a:tcPr/>
                </a:tc>
                <a:tc>
                  <a:txBody>
                    <a:bodyPr/>
                    <a:lstStyle/>
                    <a:p>
                      <a:r>
                        <a:rPr lang="en-US" sz="1700" dirty="0">
                          <a:latin typeface="Rockwell" panose="02060603020205020403" pitchFamily="18" charset="0"/>
                        </a:rPr>
                        <a:t>Not a striker</a:t>
                      </a:r>
                    </a:p>
                  </a:txBody>
                  <a:tcPr/>
                </a:tc>
                <a:extLst>
                  <a:ext uri="{0D108BD9-81ED-4DB2-BD59-A6C34878D82A}">
                    <a16:rowId xmlns:a16="http://schemas.microsoft.com/office/drawing/2014/main" val="3832490021"/>
                  </a:ext>
                </a:extLst>
              </a:tr>
              <a:tr h="360947">
                <a:tc>
                  <a:txBody>
                    <a:bodyPr/>
                    <a:lstStyle/>
                    <a:p>
                      <a:r>
                        <a:rPr lang="en-US" sz="1700" dirty="0">
                          <a:latin typeface="Rockwell" panose="02060603020205020403" pitchFamily="18" charset="0"/>
                        </a:rPr>
                        <a:t>Not greedy of filthy lucre</a:t>
                      </a:r>
                    </a:p>
                  </a:txBody>
                  <a:tcPr/>
                </a:tc>
                <a:tc>
                  <a:txBody>
                    <a:bodyPr/>
                    <a:lstStyle/>
                    <a:p>
                      <a:r>
                        <a:rPr lang="en-US" sz="1700" dirty="0">
                          <a:latin typeface="Rockwell" panose="02060603020205020403" pitchFamily="18" charset="0"/>
                        </a:rPr>
                        <a:t>Not greedy of filthy lucre</a:t>
                      </a:r>
                    </a:p>
                  </a:txBody>
                  <a:tcPr/>
                </a:tc>
                <a:extLst>
                  <a:ext uri="{0D108BD9-81ED-4DB2-BD59-A6C34878D82A}">
                    <a16:rowId xmlns:a16="http://schemas.microsoft.com/office/drawing/2014/main" val="3238142548"/>
                  </a:ext>
                </a:extLst>
              </a:tr>
              <a:tr h="360947">
                <a:tc>
                  <a:txBody>
                    <a:bodyPr/>
                    <a:lstStyle/>
                    <a:p>
                      <a:r>
                        <a:rPr lang="en-US" sz="1700" dirty="0">
                          <a:latin typeface="Rockwell" panose="02060603020205020403" pitchFamily="18" charset="0"/>
                        </a:rPr>
                        <a:t>Not a brawler</a:t>
                      </a:r>
                    </a:p>
                  </a:txBody>
                  <a:tcPr/>
                </a:tc>
                <a:tc>
                  <a:txBody>
                    <a:bodyPr/>
                    <a:lstStyle/>
                    <a:p>
                      <a:r>
                        <a:rPr lang="en-US" sz="1700" dirty="0">
                          <a:latin typeface="Rockwell" panose="02060603020205020403" pitchFamily="18" charset="0"/>
                        </a:rPr>
                        <a:t>Not a brawler</a:t>
                      </a:r>
                    </a:p>
                  </a:txBody>
                  <a:tcPr/>
                </a:tc>
                <a:extLst>
                  <a:ext uri="{0D108BD9-81ED-4DB2-BD59-A6C34878D82A}">
                    <a16:rowId xmlns:a16="http://schemas.microsoft.com/office/drawing/2014/main" val="463382092"/>
                  </a:ext>
                </a:extLst>
              </a:tr>
              <a:tr h="360947">
                <a:tc>
                  <a:txBody>
                    <a:bodyPr/>
                    <a:lstStyle/>
                    <a:p>
                      <a:r>
                        <a:rPr lang="en-US" sz="1700" dirty="0">
                          <a:latin typeface="Rockwell" panose="02060603020205020403" pitchFamily="18" charset="0"/>
                        </a:rPr>
                        <a:t>Rule house well – children in subjection</a:t>
                      </a:r>
                    </a:p>
                  </a:txBody>
                  <a:tcPr/>
                </a:tc>
                <a:tc>
                  <a:txBody>
                    <a:bodyPr/>
                    <a:lstStyle/>
                    <a:p>
                      <a:r>
                        <a:rPr lang="en-US" sz="1700" dirty="0">
                          <a:latin typeface="Rockwell" panose="02060603020205020403" pitchFamily="18" charset="0"/>
                        </a:rPr>
                        <a:t>Have believing children</a:t>
                      </a:r>
                    </a:p>
                  </a:txBody>
                  <a:tcPr/>
                </a:tc>
                <a:extLst>
                  <a:ext uri="{0D108BD9-81ED-4DB2-BD59-A6C34878D82A}">
                    <a16:rowId xmlns:a16="http://schemas.microsoft.com/office/drawing/2014/main" val="3465732554"/>
                  </a:ext>
                </a:extLst>
              </a:tr>
              <a:tr h="360947">
                <a:tc>
                  <a:txBody>
                    <a:bodyPr/>
                    <a:lstStyle/>
                    <a:p>
                      <a:r>
                        <a:rPr lang="en-US" sz="1700" dirty="0">
                          <a:latin typeface="Rockwell" panose="02060603020205020403" pitchFamily="18" charset="0"/>
                        </a:rPr>
                        <a:t>Of good report, good reputation</a:t>
                      </a:r>
                    </a:p>
                  </a:txBody>
                  <a:tcPr/>
                </a:tc>
                <a:tc>
                  <a:txBody>
                    <a:bodyPr/>
                    <a:lstStyle/>
                    <a:p>
                      <a:r>
                        <a:rPr lang="en-US" sz="1700" dirty="0">
                          <a:latin typeface="Rockwell" panose="02060603020205020403" pitchFamily="18" charset="0"/>
                        </a:rPr>
                        <a:t>Holy, saintly, religious man</a:t>
                      </a:r>
                    </a:p>
                  </a:txBody>
                  <a:tcPr/>
                </a:tc>
                <a:extLst>
                  <a:ext uri="{0D108BD9-81ED-4DB2-BD59-A6C34878D82A}">
                    <a16:rowId xmlns:a16="http://schemas.microsoft.com/office/drawing/2014/main" val="4223691711"/>
                  </a:ext>
                </a:extLst>
              </a:tr>
              <a:tr h="360947">
                <a:tc>
                  <a:txBody>
                    <a:bodyPr/>
                    <a:lstStyle/>
                    <a:p>
                      <a:r>
                        <a:rPr lang="en-US" sz="1700" dirty="0">
                          <a:latin typeface="Rockwell" panose="02060603020205020403" pitchFamily="18" charset="0"/>
                        </a:rPr>
                        <a:t>Not a novice (not puffed up)</a:t>
                      </a:r>
                    </a:p>
                  </a:txBody>
                  <a:tcPr/>
                </a:tc>
                <a:tc>
                  <a:txBody>
                    <a:bodyPr/>
                    <a:lstStyle/>
                    <a:p>
                      <a:r>
                        <a:rPr lang="en-US" sz="1700" dirty="0">
                          <a:latin typeface="Rockwell" panose="02060603020205020403" pitchFamily="18" charset="0"/>
                        </a:rPr>
                        <a:t>Not self-willed (arrogant, presumptuous)</a:t>
                      </a:r>
                    </a:p>
                  </a:txBody>
                  <a:tcPr/>
                </a:tc>
                <a:extLst>
                  <a:ext uri="{0D108BD9-81ED-4DB2-BD59-A6C34878D82A}">
                    <a16:rowId xmlns:a16="http://schemas.microsoft.com/office/drawing/2014/main" val="1299493378"/>
                  </a:ext>
                </a:extLst>
              </a:tr>
              <a:tr h="360947">
                <a:tc>
                  <a:txBody>
                    <a:bodyPr/>
                    <a:lstStyle/>
                    <a:p>
                      <a:r>
                        <a:rPr lang="en-US" sz="1700" dirty="0">
                          <a:latin typeface="Rockwell" panose="02060603020205020403" pitchFamily="18" charset="0"/>
                        </a:rPr>
                        <a:t>Not covetous (contentious, quarrelsome)</a:t>
                      </a:r>
                    </a:p>
                  </a:txBody>
                  <a:tcPr/>
                </a:tc>
                <a:tc>
                  <a:txBody>
                    <a:bodyPr/>
                    <a:lstStyle/>
                    <a:p>
                      <a:r>
                        <a:rPr lang="en-US" sz="1700" dirty="0">
                          <a:latin typeface="Rockwell" panose="02060603020205020403" pitchFamily="18" charset="0"/>
                        </a:rPr>
                        <a:t>Not soon angry</a:t>
                      </a:r>
                    </a:p>
                  </a:txBody>
                  <a:tcPr/>
                </a:tc>
                <a:extLst>
                  <a:ext uri="{0D108BD9-81ED-4DB2-BD59-A6C34878D82A}">
                    <a16:rowId xmlns:a16="http://schemas.microsoft.com/office/drawing/2014/main" val="1975705481"/>
                  </a:ext>
                </a:extLst>
              </a:tr>
              <a:tr h="360947">
                <a:tc>
                  <a:txBody>
                    <a:bodyPr/>
                    <a:lstStyle/>
                    <a:p>
                      <a:r>
                        <a:rPr lang="en-US" sz="1700" dirty="0">
                          <a:latin typeface="Rockwell" panose="02060603020205020403" pitchFamily="18" charset="0"/>
                        </a:rPr>
                        <a:t>Patient (gentle, lenient)</a:t>
                      </a:r>
                    </a:p>
                  </a:txBody>
                  <a:tcPr/>
                </a:tc>
                <a:tc>
                  <a:txBody>
                    <a:bodyPr/>
                    <a:lstStyle/>
                    <a:p>
                      <a:r>
                        <a:rPr lang="en-US" sz="1700" dirty="0">
                          <a:latin typeface="Rockwell" panose="02060603020205020403" pitchFamily="18" charset="0"/>
                        </a:rPr>
                        <a:t>Just (upright, justice to all)</a:t>
                      </a:r>
                    </a:p>
                  </a:txBody>
                  <a:tcPr/>
                </a:tc>
                <a:extLst>
                  <a:ext uri="{0D108BD9-81ED-4DB2-BD59-A6C34878D82A}">
                    <a16:rowId xmlns:a16="http://schemas.microsoft.com/office/drawing/2014/main" val="3448347087"/>
                  </a:ext>
                </a:extLst>
              </a:tr>
              <a:tr h="360947">
                <a:tc>
                  <a:txBody>
                    <a:bodyPr/>
                    <a:lstStyle/>
                    <a:p>
                      <a:r>
                        <a:rPr lang="en-US" sz="1700" dirty="0">
                          <a:latin typeface="Rockwell" panose="02060603020205020403" pitchFamily="18" charset="0"/>
                        </a:rPr>
                        <a:t>Of good behavior</a:t>
                      </a:r>
                    </a:p>
                  </a:txBody>
                  <a:tcPr/>
                </a:tc>
                <a:tc>
                  <a:txBody>
                    <a:bodyPr/>
                    <a:lstStyle/>
                    <a:p>
                      <a:r>
                        <a:rPr lang="en-US" sz="1700" dirty="0">
                          <a:latin typeface="Rockwell" panose="02060603020205020403" pitchFamily="18" charset="0"/>
                        </a:rPr>
                        <a:t>Lover of good men (of good)</a:t>
                      </a:r>
                    </a:p>
                  </a:txBody>
                  <a:tcPr/>
                </a:tc>
                <a:extLst>
                  <a:ext uri="{0D108BD9-81ED-4DB2-BD59-A6C34878D82A}">
                    <a16:rowId xmlns:a16="http://schemas.microsoft.com/office/drawing/2014/main" val="1919919011"/>
                  </a:ext>
                </a:extLst>
              </a:tr>
              <a:tr h="360947">
                <a:tc>
                  <a:txBody>
                    <a:bodyPr/>
                    <a:lstStyle/>
                    <a:p>
                      <a:r>
                        <a:rPr lang="en-US" sz="1700" dirty="0">
                          <a:latin typeface="Rockwell" panose="02060603020205020403" pitchFamily="18" charset="0"/>
                        </a:rPr>
                        <a:t>Desire for office</a:t>
                      </a:r>
                    </a:p>
                  </a:txBody>
                  <a:tcPr/>
                </a:tc>
                <a:tc>
                  <a:txBody>
                    <a:bodyPr/>
                    <a:lstStyle/>
                    <a:p>
                      <a:r>
                        <a:rPr lang="en-US" sz="1700" dirty="0">
                          <a:latin typeface="Rockwell" panose="02060603020205020403" pitchFamily="18" charset="0"/>
                        </a:rPr>
                        <a:t>(desire implied from other qualities)</a:t>
                      </a:r>
                    </a:p>
                  </a:txBody>
                  <a:tcPr/>
                </a:tc>
                <a:extLst>
                  <a:ext uri="{0D108BD9-81ED-4DB2-BD59-A6C34878D82A}">
                    <a16:rowId xmlns:a16="http://schemas.microsoft.com/office/drawing/2014/main" val="1951361018"/>
                  </a:ext>
                </a:extLst>
              </a:tr>
            </a:tbl>
          </a:graphicData>
        </a:graphic>
      </p:graphicFrame>
    </p:spTree>
    <p:extLst>
      <p:ext uri="{BB962C8B-B14F-4D97-AF65-F5344CB8AC3E}">
        <p14:creationId xmlns:p14="http://schemas.microsoft.com/office/powerpoint/2010/main" val="19693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Local Church Organization</a:t>
            </a:r>
          </a:p>
        </p:txBody>
      </p:sp>
      <p:sp>
        <p:nvSpPr>
          <p:cNvPr id="5" name="Rectangle: Rounded Corners 4">
            <a:extLst>
              <a:ext uri="{FF2B5EF4-FFF2-40B4-BE49-F238E27FC236}">
                <a16:creationId xmlns:a16="http://schemas.microsoft.com/office/drawing/2014/main" id="{68AF8B9E-0090-4803-A7EC-D59EC4A3DC11}"/>
              </a:ext>
            </a:extLst>
          </p:cNvPr>
          <p:cNvSpPr/>
          <p:nvPr/>
        </p:nvSpPr>
        <p:spPr>
          <a:xfrm>
            <a:off x="4047066" y="880533"/>
            <a:ext cx="4984028" cy="58594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4188807" y="1181468"/>
            <a:ext cx="4768924" cy="5494902"/>
          </a:xfrm>
          <a:prstGeom prst="rect">
            <a:avLst/>
          </a:prstGeom>
          <a:noFill/>
        </p:spPr>
        <p:txBody>
          <a:bodyPr wrap="square">
            <a:spAutoFit/>
          </a:bodyPr>
          <a:lstStyle/>
          <a:p>
            <a:pPr>
              <a:lnSpc>
                <a:spcPct val="115000"/>
              </a:lnSpc>
              <a:tabLst>
                <a:tab pos="685800" algn="l"/>
              </a:tabLst>
            </a:pPr>
            <a:r>
              <a:rPr lang="en-US" b="1" dirty="0">
                <a:solidFill>
                  <a:schemeClr val="bg1"/>
                </a:solidFill>
                <a:effectLst/>
                <a:latin typeface="Bell MT" panose="02020503060305020303" pitchFamily="18" charset="0"/>
                <a:ea typeface="Times New Roman" panose="02020603050405020304" pitchFamily="18" charset="0"/>
              </a:rPr>
              <a:t>Acts 14:23</a:t>
            </a:r>
            <a:r>
              <a:rPr lang="en-US" dirty="0">
                <a:solidFill>
                  <a:schemeClr val="bg1"/>
                </a:solidFill>
                <a:effectLst/>
                <a:latin typeface="Bell MT" panose="02020503060305020303" pitchFamily="18" charset="0"/>
                <a:ea typeface="Times New Roman" panose="02020603050405020304" pitchFamily="18" charset="0"/>
              </a:rPr>
              <a:t> – “</a:t>
            </a:r>
            <a:r>
              <a:rPr lang="en-US" b="0" dirty="0">
                <a:solidFill>
                  <a:schemeClr val="bg1"/>
                </a:solidFill>
                <a:effectLst/>
                <a:latin typeface="Bell MT" panose="02020503060305020303" pitchFamily="18" charset="0"/>
              </a:rPr>
              <a:t>When they had appointed </a:t>
            </a:r>
            <a:r>
              <a:rPr lang="en-US" b="0" u="sng" dirty="0">
                <a:solidFill>
                  <a:schemeClr val="bg1"/>
                </a:solidFill>
                <a:effectLst/>
                <a:latin typeface="Bell MT" panose="02020503060305020303" pitchFamily="18" charset="0"/>
              </a:rPr>
              <a:t>elders</a:t>
            </a:r>
            <a:r>
              <a:rPr lang="en-US" b="0" dirty="0">
                <a:solidFill>
                  <a:schemeClr val="bg1"/>
                </a:solidFill>
                <a:effectLst/>
                <a:latin typeface="Bell MT" panose="02020503060305020303" pitchFamily="18" charset="0"/>
              </a:rPr>
              <a:t> for them in every church, having prayed with fasting, they commended them to the Lord in whom they had believed.</a:t>
            </a:r>
            <a:r>
              <a:rPr lang="en-US" dirty="0">
                <a:solidFill>
                  <a:schemeClr val="bg1"/>
                </a:solidFill>
                <a:effectLst/>
                <a:latin typeface="Bell MT" panose="02020503060305020303" pitchFamily="18" charset="0"/>
                <a:ea typeface="Times New Roman" panose="02020603050405020304" pitchFamily="18" charset="0"/>
              </a:rPr>
              <a:t>”</a:t>
            </a:r>
          </a:p>
          <a:p>
            <a:pPr>
              <a:lnSpc>
                <a:spcPct val="115000"/>
              </a:lnSpc>
              <a:tabLst>
                <a:tab pos="685800" algn="l"/>
              </a:tabLst>
            </a:pPr>
            <a:endParaRPr lang="en-US" dirty="0">
              <a:solidFill>
                <a:schemeClr val="bg1"/>
              </a:solidFill>
              <a:latin typeface="Bell MT" panose="02020503060305020303" pitchFamily="18" charset="0"/>
            </a:endParaRPr>
          </a:p>
          <a:p>
            <a:pPr>
              <a:lnSpc>
                <a:spcPct val="115000"/>
              </a:lnSpc>
              <a:tabLst>
                <a:tab pos="685800" algn="l"/>
              </a:tabLst>
            </a:pPr>
            <a:r>
              <a:rPr lang="en-US" b="1" dirty="0">
                <a:solidFill>
                  <a:schemeClr val="bg1"/>
                </a:solidFill>
                <a:latin typeface="Bell MT" panose="02020503060305020303" pitchFamily="18" charset="0"/>
              </a:rPr>
              <a:t>Acts 20:17</a:t>
            </a:r>
            <a:r>
              <a:rPr lang="en-US" dirty="0">
                <a:solidFill>
                  <a:schemeClr val="bg1"/>
                </a:solidFill>
                <a:latin typeface="Bell MT" panose="02020503060305020303" pitchFamily="18" charset="0"/>
              </a:rPr>
              <a:t> – “</a:t>
            </a:r>
            <a:r>
              <a:rPr lang="en-US" b="0" dirty="0">
                <a:solidFill>
                  <a:schemeClr val="bg1"/>
                </a:solidFill>
                <a:effectLst/>
                <a:latin typeface="Bell MT" panose="02020503060305020303" pitchFamily="18" charset="0"/>
              </a:rPr>
              <a:t>From Miletus he sent to Ephesus and called to him the </a:t>
            </a:r>
            <a:r>
              <a:rPr lang="en-US" b="0" u="sng" dirty="0">
                <a:solidFill>
                  <a:schemeClr val="bg1"/>
                </a:solidFill>
                <a:effectLst/>
                <a:latin typeface="Bell MT" panose="02020503060305020303" pitchFamily="18" charset="0"/>
              </a:rPr>
              <a:t>elders</a:t>
            </a:r>
            <a:r>
              <a:rPr lang="en-US" b="0" dirty="0">
                <a:solidFill>
                  <a:schemeClr val="bg1"/>
                </a:solidFill>
                <a:effectLst/>
                <a:latin typeface="Bell MT" panose="02020503060305020303" pitchFamily="18" charset="0"/>
              </a:rPr>
              <a:t> of the church.</a:t>
            </a:r>
            <a:r>
              <a:rPr lang="en-US" dirty="0">
                <a:solidFill>
                  <a:schemeClr val="bg1"/>
                </a:solidFill>
                <a:latin typeface="Bell MT" panose="02020503060305020303" pitchFamily="18" charset="0"/>
              </a:rPr>
              <a:t>”</a:t>
            </a:r>
          </a:p>
          <a:p>
            <a:pPr>
              <a:lnSpc>
                <a:spcPct val="115000"/>
              </a:lnSpc>
              <a:tabLst>
                <a:tab pos="685800" algn="l"/>
              </a:tabLst>
            </a:pPr>
            <a:endParaRPr lang="en-US" dirty="0">
              <a:solidFill>
                <a:schemeClr val="bg1"/>
              </a:solidFill>
              <a:latin typeface="Bell MT" panose="02020503060305020303" pitchFamily="18" charset="0"/>
            </a:endParaRPr>
          </a:p>
          <a:p>
            <a:pPr>
              <a:lnSpc>
                <a:spcPct val="115000"/>
              </a:lnSpc>
              <a:tabLst>
                <a:tab pos="685800" algn="l"/>
              </a:tabLst>
            </a:pPr>
            <a:r>
              <a:rPr lang="en-US" b="1" dirty="0">
                <a:solidFill>
                  <a:schemeClr val="bg1"/>
                </a:solidFill>
                <a:effectLst/>
                <a:latin typeface="Bell MT" panose="02020503060305020303" pitchFamily="18" charset="0"/>
                <a:ea typeface="Times New Roman" panose="02020603050405020304" pitchFamily="18" charset="0"/>
              </a:rPr>
              <a:t>Phil 1:1</a:t>
            </a:r>
            <a:r>
              <a:rPr lang="en-US" dirty="0">
                <a:solidFill>
                  <a:schemeClr val="bg1"/>
                </a:solidFill>
                <a:effectLst/>
                <a:latin typeface="Bell MT" panose="02020503060305020303" pitchFamily="18" charset="0"/>
                <a:ea typeface="Times New Roman" panose="02020603050405020304" pitchFamily="18" charset="0"/>
              </a:rPr>
              <a:t> – “Paul and Timothy, bond-servants of Christ Jesus, to all the saints in Christ Jesus who are in Philippi, including the </a:t>
            </a:r>
            <a:r>
              <a:rPr lang="en-US" u="sng" dirty="0">
                <a:solidFill>
                  <a:schemeClr val="bg1"/>
                </a:solidFill>
                <a:effectLst/>
                <a:latin typeface="Bell MT" panose="02020503060305020303" pitchFamily="18" charset="0"/>
                <a:ea typeface="Times New Roman" panose="02020603050405020304" pitchFamily="18" charset="0"/>
              </a:rPr>
              <a:t>overseers</a:t>
            </a:r>
            <a:r>
              <a:rPr lang="en-US" dirty="0">
                <a:solidFill>
                  <a:schemeClr val="bg1"/>
                </a:solidFill>
                <a:effectLst/>
                <a:latin typeface="Bell MT" panose="02020503060305020303" pitchFamily="18" charset="0"/>
                <a:ea typeface="Times New Roman" panose="02020603050405020304" pitchFamily="18" charset="0"/>
              </a:rPr>
              <a:t> and deacons.”</a:t>
            </a:r>
          </a:p>
          <a:p>
            <a:pPr>
              <a:lnSpc>
                <a:spcPct val="115000"/>
              </a:lnSpc>
              <a:tabLst>
                <a:tab pos="685800" algn="l"/>
              </a:tabLst>
            </a:pPr>
            <a:endParaRPr lang="en-US" dirty="0">
              <a:solidFill>
                <a:schemeClr val="bg1"/>
              </a:solidFill>
              <a:latin typeface="Bell MT" panose="02020503060305020303" pitchFamily="18" charset="0"/>
              <a:ea typeface="Times New Roman" panose="02020603050405020304" pitchFamily="18" charset="0"/>
            </a:endParaRPr>
          </a:p>
          <a:p>
            <a:pPr>
              <a:lnSpc>
                <a:spcPct val="115000"/>
              </a:lnSpc>
              <a:tabLst>
                <a:tab pos="685800" algn="l"/>
              </a:tabLst>
            </a:pPr>
            <a:r>
              <a:rPr lang="en-US" sz="1800" b="1" dirty="0">
                <a:solidFill>
                  <a:schemeClr val="bg1"/>
                </a:solidFill>
                <a:effectLst/>
                <a:latin typeface="Bell MT" panose="02020503060305020303" pitchFamily="18" charset="0"/>
                <a:ea typeface="Times New Roman" panose="02020603050405020304" pitchFamily="18" charset="0"/>
              </a:rPr>
              <a:t>Tit 1:5</a:t>
            </a:r>
            <a:r>
              <a:rPr lang="en-US" sz="1800" dirty="0">
                <a:solidFill>
                  <a:schemeClr val="bg1"/>
                </a:solidFill>
                <a:effectLst/>
                <a:latin typeface="Bell MT" panose="02020503060305020303" pitchFamily="18" charset="0"/>
                <a:ea typeface="Times New Roman" panose="02020603050405020304" pitchFamily="18" charset="0"/>
              </a:rPr>
              <a:t> – “For this reason I left you in Crete, that you would set in order what remains and appoint </a:t>
            </a:r>
            <a:r>
              <a:rPr lang="en-US" sz="1800" u="sng" dirty="0">
                <a:solidFill>
                  <a:schemeClr val="bg1"/>
                </a:solidFill>
                <a:effectLst/>
                <a:latin typeface="Bell MT" panose="02020503060305020303" pitchFamily="18" charset="0"/>
                <a:ea typeface="Times New Roman" panose="02020603050405020304" pitchFamily="18" charset="0"/>
              </a:rPr>
              <a:t>elders</a:t>
            </a:r>
            <a:r>
              <a:rPr lang="en-US" sz="1800" dirty="0">
                <a:solidFill>
                  <a:schemeClr val="bg1"/>
                </a:solidFill>
                <a:effectLst/>
                <a:latin typeface="Bell MT" panose="02020503060305020303" pitchFamily="18" charset="0"/>
                <a:ea typeface="Times New Roman" panose="02020603050405020304" pitchFamily="18" charset="0"/>
              </a:rPr>
              <a:t> in every city as I directed you”</a:t>
            </a:r>
          </a:p>
          <a:p>
            <a:pPr>
              <a:lnSpc>
                <a:spcPct val="115000"/>
              </a:lnSpc>
              <a:tabLst>
                <a:tab pos="685800" algn="l"/>
              </a:tabLst>
            </a:pPr>
            <a:endParaRPr lang="en-US" dirty="0">
              <a:solidFill>
                <a:schemeClr val="bg1"/>
              </a:solidFill>
              <a:effectLst/>
              <a:latin typeface="Bell MT" panose="02020503060305020303" pitchFamily="18" charset="0"/>
              <a:ea typeface="Times New Roman" panose="02020603050405020304" pitchFamily="18" charset="0"/>
            </a:endParaRPr>
          </a:p>
        </p:txBody>
      </p:sp>
      <p:sp>
        <p:nvSpPr>
          <p:cNvPr id="8" name="Content Placeholder 2">
            <a:extLst>
              <a:ext uri="{FF2B5EF4-FFF2-40B4-BE49-F238E27FC236}">
                <a16:creationId xmlns:a16="http://schemas.microsoft.com/office/drawing/2014/main" id="{07EF6441-60E2-2656-D34E-0AE5AC84FC68}"/>
              </a:ext>
            </a:extLst>
          </p:cNvPr>
          <p:cNvSpPr>
            <a:spLocks noGrp="1"/>
          </p:cNvSpPr>
          <p:nvPr>
            <p:ph idx="1"/>
          </p:nvPr>
        </p:nvSpPr>
        <p:spPr>
          <a:xfrm>
            <a:off x="-2" y="961328"/>
            <a:ext cx="3996269" cy="5896671"/>
          </a:xfrm>
        </p:spPr>
        <p:txBody>
          <a:bodyPr>
            <a:normAutofit/>
          </a:bodyPr>
          <a:lstStyle/>
          <a:p>
            <a:pPr>
              <a:buFont typeface="Wingdings" panose="05000000000000000000" pitchFamily="2" charset="2"/>
              <a:buChar char="q"/>
            </a:pPr>
            <a:r>
              <a:rPr lang="en-US" sz="4000" dirty="0">
                <a:latin typeface="Bell MT" panose="02020503060305020303" pitchFamily="18" charset="0"/>
              </a:rPr>
              <a:t>Elders</a:t>
            </a:r>
          </a:p>
          <a:p>
            <a:pPr lvl="1"/>
            <a:r>
              <a:rPr lang="en-US" sz="3000" dirty="0">
                <a:latin typeface="Bell MT" panose="02020503060305020303" pitchFamily="18" charset="0"/>
              </a:rPr>
              <a:t>Plurality</a:t>
            </a:r>
          </a:p>
          <a:p>
            <a:pPr lvl="1"/>
            <a:r>
              <a:rPr lang="en-US" sz="3000" dirty="0">
                <a:latin typeface="Bell MT" panose="02020503060305020303" pitchFamily="18" charset="0"/>
              </a:rPr>
              <a:t>Equal Authority</a:t>
            </a:r>
          </a:p>
        </p:txBody>
      </p:sp>
    </p:spTree>
    <p:extLst>
      <p:ext uri="{BB962C8B-B14F-4D97-AF65-F5344CB8AC3E}">
        <p14:creationId xmlns:p14="http://schemas.microsoft.com/office/powerpoint/2010/main" val="306323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5593</TotalTime>
  <Words>1468</Words>
  <Application>Microsoft Office PowerPoint</Application>
  <PresentationFormat>On-screen Show (4:3)</PresentationFormat>
  <Paragraphs>193</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Bell MT</vt:lpstr>
      <vt:lpstr>Calibri</vt:lpstr>
      <vt:lpstr>Calibri Light</vt:lpstr>
      <vt:lpstr>Rockwell</vt:lpstr>
      <vt:lpstr>Wingdings</vt:lpstr>
      <vt:lpstr>Office Theme</vt:lpstr>
      <vt:lpstr>Bitmap Image</vt:lpstr>
      <vt:lpstr>PowerPoint Presentation</vt:lpstr>
      <vt:lpstr>CURRICULUM</vt:lpstr>
      <vt:lpstr>PowerPoint Presentation</vt:lpstr>
      <vt:lpstr>Local Church Organization</vt:lpstr>
      <vt:lpstr>Local Church Organization</vt:lpstr>
      <vt:lpstr>Local Church Organization</vt:lpstr>
      <vt:lpstr>PowerPoint Presentation</vt:lpstr>
      <vt:lpstr>PowerPoint Presentation</vt:lpstr>
      <vt:lpstr>Local Church Organization</vt:lpstr>
      <vt:lpstr>Local Church Organization</vt:lpstr>
      <vt:lpstr>Local Church Organization</vt:lpstr>
      <vt:lpstr>Local Church Organization</vt:lpstr>
      <vt:lpstr>Local Church Organization</vt:lpstr>
      <vt:lpstr>Local Church Organization</vt:lpstr>
      <vt:lpstr>Local Church Organization</vt:lpstr>
      <vt:lpstr>Local Church Organization</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303</cp:revision>
  <dcterms:created xsi:type="dcterms:W3CDTF">2022-03-14T21:46:03Z</dcterms:created>
  <dcterms:modified xsi:type="dcterms:W3CDTF">2022-05-18T23:10:10Z</dcterms:modified>
</cp:coreProperties>
</file>