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85" r:id="rId2"/>
    <p:sldId id="300" r:id="rId3"/>
    <p:sldId id="256" r:id="rId4"/>
    <p:sldId id="273" r:id="rId5"/>
    <p:sldId id="301" r:id="rId6"/>
    <p:sldId id="302" r:id="rId7"/>
    <p:sldId id="303" r:id="rId8"/>
    <p:sldId id="304" r:id="rId9"/>
    <p:sldId id="305" r:id="rId10"/>
    <p:sldId id="306" r:id="rId11"/>
    <p:sldId id="308" r:id="rId12"/>
    <p:sldId id="307" r:id="rId13"/>
    <p:sldId id="309" r:id="rId14"/>
    <p:sldId id="310" r:id="rId15"/>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291" autoAdjust="0"/>
  </p:normalViewPr>
  <p:slideViewPr>
    <p:cSldViewPr snapToGrid="0">
      <p:cViewPr varScale="1">
        <p:scale>
          <a:sx n="54" d="100"/>
          <a:sy n="54" d="100"/>
        </p:scale>
        <p:origin x="954" y="78"/>
      </p:cViewPr>
      <p:guideLst/>
    </p:cSldViewPr>
  </p:slideViewPr>
  <p:notesTextViewPr>
    <p:cViewPr>
      <p:scale>
        <a:sx n="1" d="1"/>
        <a:sy n="1" d="1"/>
      </p:scale>
      <p:origin x="0" y="0"/>
    </p:cViewPr>
  </p:notesTextViewPr>
  <p:notesViewPr>
    <p:cSldViewPr snapToGrid="0">
      <p:cViewPr varScale="1">
        <p:scale>
          <a:sx n="107" d="100"/>
          <a:sy n="107" d="100"/>
        </p:scale>
        <p:origin x="265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7D1082-BA9C-9E2E-F525-4A7632EBED3F}"/>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ED9C06D-A911-AB74-3336-321473201CED}"/>
              </a:ext>
            </a:extLst>
          </p:cNvPr>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D7AAB0F3-B6B9-4B95-92FD-FBD2A0F01ABD}" type="datetimeFigureOut">
              <a:rPr lang="en-US" smtClean="0"/>
              <a:t>6/1/2022</a:t>
            </a:fld>
            <a:endParaRPr lang="en-US"/>
          </a:p>
        </p:txBody>
      </p:sp>
      <p:sp>
        <p:nvSpPr>
          <p:cNvPr id="4" name="Footer Placeholder 3">
            <a:extLst>
              <a:ext uri="{FF2B5EF4-FFF2-40B4-BE49-F238E27FC236}">
                <a16:creationId xmlns:a16="http://schemas.microsoft.com/office/drawing/2014/main" id="{A620BB18-5E54-0D24-17C0-A38347E8BF42}"/>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26001F-6727-9D5E-D5BA-2E5BFF2D0AC7}"/>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CF7DB4FB-1017-4658-A5FD-B3DEC42B0484}" type="slidenum">
              <a:rPr lang="en-US" smtClean="0"/>
              <a:t>‹#›</a:t>
            </a:fld>
            <a:endParaRPr lang="en-US"/>
          </a:p>
        </p:txBody>
      </p:sp>
    </p:spTree>
    <p:extLst>
      <p:ext uri="{BB962C8B-B14F-4D97-AF65-F5344CB8AC3E}">
        <p14:creationId xmlns:p14="http://schemas.microsoft.com/office/powerpoint/2010/main" val="9912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98526" y="0"/>
            <a:ext cx="1327898" cy="99592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0" y="1041305"/>
            <a:ext cx="9144000" cy="542224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90C33BB-8C23-46C3-B098-F646DF39A2AE}" type="slidenum">
              <a:rPr lang="en-US" smtClean="0"/>
              <a:t>‹#›</a:t>
            </a:fld>
            <a:endParaRPr lang="en-US"/>
          </a:p>
        </p:txBody>
      </p:sp>
    </p:spTree>
    <p:extLst>
      <p:ext uri="{BB962C8B-B14F-4D97-AF65-F5344CB8AC3E}">
        <p14:creationId xmlns:p14="http://schemas.microsoft.com/office/powerpoint/2010/main" val="3117894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0C33BB-8C23-46C3-B098-F646DF39A2AE}" type="slidenum">
              <a:rPr lang="en-US" smtClean="0"/>
              <a:t>1</a:t>
            </a:fld>
            <a:endParaRPr lang="en-US"/>
          </a:p>
        </p:txBody>
      </p:sp>
    </p:spTree>
    <p:extLst>
      <p:ext uri="{BB962C8B-B14F-4D97-AF65-F5344CB8AC3E}">
        <p14:creationId xmlns:p14="http://schemas.microsoft.com/office/powerpoint/2010/main" val="1892620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Now, one thing that I’ve found that can be helpful when discussing this subject is remembering that our worship does not supply </a:t>
            </a:r>
            <a:r>
              <a:rPr lang="en-US" sz="1200" u="sng" dirty="0">
                <a:effectLst/>
                <a:latin typeface="+mn-lt"/>
                <a:ea typeface="Times New Roman" panose="02020603050405020304" pitchFamily="18" charset="0"/>
              </a:rPr>
              <a:t>God’s</a:t>
            </a:r>
            <a:r>
              <a:rPr lang="en-US" sz="1200" dirty="0">
                <a:effectLst/>
                <a:latin typeface="+mn-lt"/>
                <a:ea typeface="Times New Roman" panose="02020603050405020304" pitchFamily="18" charset="0"/>
              </a:rPr>
              <a:t> needs – He doesn’t have any needs, He is self-sustaining. Worship supplies </a:t>
            </a:r>
            <a:r>
              <a:rPr lang="en-US" sz="1200" u="sng" dirty="0">
                <a:effectLst/>
                <a:latin typeface="+mn-lt"/>
                <a:ea typeface="Times New Roman" panose="02020603050405020304" pitchFamily="18" charset="0"/>
              </a:rPr>
              <a:t>our</a:t>
            </a:r>
            <a:r>
              <a:rPr lang="en-US" sz="1200" dirty="0">
                <a:effectLst/>
                <a:latin typeface="+mn-lt"/>
                <a:ea typeface="Times New Roman" panose="02020603050405020304" pitchFamily="18" charset="0"/>
              </a:rPr>
              <a:t> needs. In worship, we are the ones w/the need to express ourselves to God so that we can draw closer to Him. And since God created us and knows what we need better than we do, He knows the type of worship we should be offering to help us be the best possible Christians we can be. And so, worshipping in truth is not about punching our timecard through the shallow following of commands. It’s a divinely instructed experience to further mold and shape us into the image of His Son.</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All that is to say that another one of the primary guiding principles of NT worship is that is to be for edification (CLICK). In 1 Cor 14, which is one of the premier texts in the NT that talks about the worship of the local church, Paul tells us what the ultimate goal of worship is to be – </a:t>
            </a:r>
            <a:r>
              <a:rPr lang="en-US" sz="1200" b="1" dirty="0">
                <a:effectLst/>
                <a:latin typeface="+mn-lt"/>
                <a:ea typeface="Times New Roman" panose="02020603050405020304" pitchFamily="18" charset="0"/>
              </a:rPr>
              <a:t>1 Cor 14:26</a:t>
            </a:r>
            <a:r>
              <a:rPr lang="en-US" sz="1200" dirty="0">
                <a:effectLst/>
                <a:latin typeface="+mn-lt"/>
                <a:ea typeface="Times New Roman" panose="02020603050405020304" pitchFamily="18" charset="0"/>
              </a:rPr>
              <a:t> – The meaning of edification is “building up.” In the context of worship, it is the strengthening and encouraging of one another.</a:t>
            </a:r>
          </a:p>
        </p:txBody>
      </p:sp>
      <p:sp>
        <p:nvSpPr>
          <p:cNvPr id="4" name="Slide Number Placeholder 3"/>
          <p:cNvSpPr>
            <a:spLocks noGrp="1"/>
          </p:cNvSpPr>
          <p:nvPr>
            <p:ph type="sldNum" sz="quarter" idx="5"/>
          </p:nvPr>
        </p:nvSpPr>
        <p:spPr/>
        <p:txBody>
          <a:bodyPr/>
          <a:lstStyle/>
          <a:p>
            <a:fld id="{620F5979-CB5B-4320-AD8B-2FA72BFBA367}" type="slidenum">
              <a:rPr lang="en-US" smtClean="0"/>
              <a:t>10</a:t>
            </a:fld>
            <a:endParaRPr lang="en-US"/>
          </a:p>
        </p:txBody>
      </p:sp>
    </p:spTree>
    <p:extLst>
      <p:ext uri="{BB962C8B-B14F-4D97-AF65-F5344CB8AC3E}">
        <p14:creationId xmlns:p14="http://schemas.microsoft.com/office/powerpoint/2010/main" val="712868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r>
              <a:rPr lang="en-US" sz="1200" b="0" dirty="0">
                <a:effectLst/>
                <a:latin typeface="+mn-lt"/>
                <a:ea typeface="Times New Roman" panose="02020603050405020304" pitchFamily="18" charset="0"/>
              </a:rPr>
              <a:t>Now, if worship is to edify, to build one another up, fundamentally that means it is not just about me but about what I do for other people. And so, if I’m going to edify other Christians in worship, what is the most basic thing I can do when the church assembles? </a:t>
            </a:r>
            <a:r>
              <a:rPr lang="en-US" sz="1200" b="0" u="sng" dirty="0">
                <a:effectLst/>
                <a:latin typeface="+mn-lt"/>
                <a:ea typeface="Times New Roman" panose="02020603050405020304" pitchFamily="18" charset="0"/>
              </a:rPr>
              <a:t>Be here</a:t>
            </a:r>
            <a:r>
              <a:rPr lang="en-US" sz="1200" b="0" dirty="0">
                <a:effectLst/>
                <a:latin typeface="+mn-lt"/>
                <a:ea typeface="Times New Roman" panose="02020603050405020304" pitchFamily="18" charset="0"/>
              </a:rPr>
              <a:t>. (CLICK) – </a:t>
            </a:r>
            <a:r>
              <a:rPr lang="en-US" sz="1200" b="1" dirty="0">
                <a:effectLst/>
                <a:latin typeface="+mn-lt"/>
                <a:ea typeface="Times New Roman" panose="02020603050405020304" pitchFamily="18" charset="0"/>
              </a:rPr>
              <a:t>Heb 10:24-25</a:t>
            </a:r>
            <a:r>
              <a:rPr lang="en-US" sz="1200" b="0" dirty="0">
                <a:effectLst/>
                <a:latin typeface="+mn-lt"/>
                <a:ea typeface="Times New Roman" panose="02020603050405020304" pitchFamily="18" charset="0"/>
              </a:rPr>
              <a:t> – This is a common preacher passage. At least once a year, the preacher will preach on the importance of not forsaking the assembling of the saints. But vs. 24 tells us why; there is a purpose for why we’re here together, and that is to “consider how to stimulate one another to love and good deeds.” This means that coming here is not just about me. My presence alone and what I bring to the worship is designed to lift up everyone else. I am to come here and to consider, </a:t>
            </a:r>
            <a:r>
              <a:rPr lang="en-US" sz="1200" b="0" u="sng" dirty="0">
                <a:effectLst/>
                <a:latin typeface="+mn-lt"/>
                <a:ea typeface="Times New Roman" panose="02020603050405020304" pitchFamily="18" charset="0"/>
              </a:rPr>
              <a:t>to really think about</a:t>
            </a:r>
            <a:r>
              <a:rPr lang="en-US" sz="1200" b="0" dirty="0">
                <a:effectLst/>
                <a:latin typeface="+mn-lt"/>
                <a:ea typeface="Times New Roman" panose="02020603050405020304" pitchFamily="18" charset="0"/>
              </a:rPr>
              <a:t> what I can say and what I can do to encourage a brother or sister in Christ.</a:t>
            </a:r>
          </a:p>
          <a:p>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That phrase “all the more as you see the day drawing near” is important. I don’t know when Jesus is going to return. I don’t know when I’m going to die. But it could be any day now. That is not the reason why we need to be separated from one another; it is the reason why we need to be together. We are stronger together than we are separated. I need you, and you need me. God designed the local church to come together and worship together so that we could each contribute to the building up of one another. And the Hebrew writer says this is all the more important as we see the day drawing near.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Illustration</a:t>
            </a:r>
            <a:r>
              <a:rPr lang="en-US" sz="1200" dirty="0">
                <a:effectLst/>
                <a:latin typeface="+mn-lt"/>
                <a:ea typeface="Times New Roman" panose="02020603050405020304" pitchFamily="18" charset="0"/>
              </a:rPr>
              <a:t> – Who understand this best? Small churches. How encouraged are they when you travel and visit them? </a:t>
            </a:r>
          </a:p>
        </p:txBody>
      </p:sp>
      <p:sp>
        <p:nvSpPr>
          <p:cNvPr id="4" name="Slide Number Placeholder 3"/>
          <p:cNvSpPr>
            <a:spLocks noGrp="1"/>
          </p:cNvSpPr>
          <p:nvPr>
            <p:ph type="sldNum" sz="quarter" idx="5"/>
          </p:nvPr>
        </p:nvSpPr>
        <p:spPr/>
        <p:txBody>
          <a:bodyPr/>
          <a:lstStyle/>
          <a:p>
            <a:fld id="{620F5979-CB5B-4320-AD8B-2FA72BFBA367}" type="slidenum">
              <a:rPr lang="en-US" smtClean="0"/>
              <a:t>11</a:t>
            </a:fld>
            <a:endParaRPr lang="en-US"/>
          </a:p>
        </p:txBody>
      </p:sp>
    </p:spTree>
    <p:extLst>
      <p:ext uri="{BB962C8B-B14F-4D97-AF65-F5344CB8AC3E}">
        <p14:creationId xmlns:p14="http://schemas.microsoft.com/office/powerpoint/2010/main" val="1592761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Consider the example of our singing, an act of worship we’ll look at in more detail next study. The primary purpose of our singing, as an act/element of worship, is to praise God. But notice the secondary thing that is to be accomplished (CLICK) – </a:t>
            </a:r>
            <a:r>
              <a:rPr lang="en-US" sz="1200" b="1" dirty="0">
                <a:effectLst/>
                <a:latin typeface="+mn-lt"/>
                <a:ea typeface="Times New Roman" panose="02020603050405020304" pitchFamily="18" charset="0"/>
              </a:rPr>
              <a:t>Eph 5:19; Col 3:16</a:t>
            </a:r>
            <a:r>
              <a:rPr lang="en-US" sz="1200" b="0" dirty="0">
                <a:effectLst/>
                <a:latin typeface="+mn-lt"/>
                <a:ea typeface="Times New Roman" panose="02020603050405020304" pitchFamily="18" charset="0"/>
              </a:rPr>
              <a:t>. What is the key phrase in these verses related to edification? The phrase “one another”. This is part of the reason we are not to forsake our assembling together. Local church worship is a “one another” activity.</a:t>
            </a:r>
          </a:p>
          <a:p>
            <a:pPr marL="0" marR="0" lvl="0" indent="0">
              <a:spcBef>
                <a:spcPts val="0"/>
              </a:spcBef>
              <a:spcAft>
                <a:spcPts val="0"/>
              </a:spcAft>
              <a:buFont typeface="+mj-lt"/>
              <a:buNone/>
              <a:tabLst>
                <a:tab pos="457200" algn="l"/>
              </a:tabLst>
            </a:pPr>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b="0" dirty="0">
                <a:effectLst/>
                <a:latin typeface="+mn-lt"/>
                <a:ea typeface="Times New Roman" panose="02020603050405020304" pitchFamily="18" charset="0"/>
              </a:rPr>
              <a:t>Now, also notice from these verses what the true source of encouragement is. It’s not in</a:t>
            </a:r>
            <a:r>
              <a:rPr lang="en-US" sz="1200" dirty="0">
                <a:effectLst/>
                <a:latin typeface="+mn-lt"/>
                <a:ea typeface="Times New Roman" panose="02020603050405020304" pitchFamily="18" charset="0"/>
              </a:rPr>
              <a:t> the music or melody of the songs, is it? It’s in </a:t>
            </a:r>
            <a:r>
              <a:rPr lang="en-US" sz="1200" u="sng" dirty="0">
                <a:effectLst/>
                <a:latin typeface="+mn-lt"/>
                <a:ea typeface="Times New Roman" panose="02020603050405020304" pitchFamily="18" charset="0"/>
              </a:rPr>
              <a:t>the words of the songs spoken by each Christian to one another</a:t>
            </a:r>
            <a:r>
              <a:rPr lang="en-US" sz="1200" u="none" dirty="0">
                <a:effectLst/>
                <a:latin typeface="+mn-lt"/>
                <a:ea typeface="Times New Roman" panose="02020603050405020304" pitchFamily="18" charset="0"/>
              </a:rPr>
              <a:t>. </a:t>
            </a:r>
            <a:r>
              <a:rPr lang="en-US" sz="1200" u="sng" dirty="0">
                <a:effectLst/>
                <a:latin typeface="+mn-lt"/>
                <a:ea typeface="Times New Roman" panose="02020603050405020304" pitchFamily="18" charset="0"/>
              </a:rPr>
              <a:t>Spiritual worship has been designed by God to impact the spiritual side of man, </a:t>
            </a:r>
            <a:r>
              <a:rPr lang="en-US" sz="1200" b="1" u="sng" dirty="0">
                <a:effectLst/>
                <a:latin typeface="+mn-lt"/>
                <a:ea typeface="Times New Roman" panose="02020603050405020304" pitchFamily="18" charset="0"/>
              </a:rPr>
              <a:t>not the fleshly</a:t>
            </a:r>
            <a:r>
              <a:rPr lang="en-US" sz="1200" b="0" u="none" dirty="0">
                <a:effectLst/>
                <a:latin typeface="+mn-lt"/>
                <a:ea typeface="Times New Roman" panose="02020603050405020304" pitchFamily="18" charset="0"/>
              </a:rPr>
              <a:t>. </a:t>
            </a:r>
          </a:p>
          <a:p>
            <a:pPr marL="0" marR="0" lvl="0" indent="0">
              <a:spcBef>
                <a:spcPts val="0"/>
              </a:spcBef>
              <a:spcAft>
                <a:spcPts val="0"/>
              </a:spcAft>
              <a:buFont typeface="+mj-lt"/>
              <a:buNone/>
              <a:tabLst>
                <a:tab pos="457200" algn="l"/>
              </a:tabLst>
            </a:pPr>
            <a:endParaRPr lang="en-US" sz="1200" b="0" u="none"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Therefore, all worship in the church should edify (build up) those engaged in it, not by what may sound good to the ears (instrumental music, eloquence of preacher’s speech, etc.), but by the words that impact the heart of man (the spirit). In this way, we’re built up.</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12</a:t>
            </a:fld>
            <a:endParaRPr lang="en-US"/>
          </a:p>
        </p:txBody>
      </p:sp>
    </p:spTree>
    <p:extLst>
      <p:ext uri="{BB962C8B-B14F-4D97-AF65-F5344CB8AC3E}">
        <p14:creationId xmlns:p14="http://schemas.microsoft.com/office/powerpoint/2010/main" val="519066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One last principle that must guide NT worship is the manner in which we conduct it. In 1 Cor 14, the Apostle Paul is addressing a situation in the early church in which multiple people speaking in tongues at the same time would cause confusion (CLICK) – </a:t>
            </a:r>
            <a:r>
              <a:rPr lang="en-US" sz="1200" b="1" dirty="0">
                <a:effectLst/>
                <a:latin typeface="+mn-lt"/>
                <a:ea typeface="Times New Roman" panose="02020603050405020304" pitchFamily="18" charset="0"/>
              </a:rPr>
              <a:t>1 Cor 14:22-23</a:t>
            </a:r>
            <a:r>
              <a:rPr lang="en-US" sz="1200" dirty="0">
                <a:effectLst/>
                <a:latin typeface="+mn-lt"/>
                <a:ea typeface="Times New Roman" panose="02020603050405020304" pitchFamily="18" charset="0"/>
              </a:rPr>
              <a:t>. So then, what did Paul say was the solution? If you keep reading, he’d go on to say that only 2 or 3 should speak in tongues, and each in his own turn and there has to be someone to interpret.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And here’s why (CLICK) – </a:t>
            </a:r>
            <a:r>
              <a:rPr lang="en-US" sz="1200" b="1" i="0" dirty="0">
                <a:effectLst/>
                <a:latin typeface="+mn-lt"/>
                <a:ea typeface="Times New Roman" panose="02020603050405020304" pitchFamily="18" charset="0"/>
              </a:rPr>
              <a:t>1 Cor 14:40</a:t>
            </a:r>
            <a:r>
              <a:rPr lang="en-US" sz="1200" dirty="0">
                <a:effectLst/>
                <a:latin typeface="+mn-lt"/>
                <a:ea typeface="Times New Roman" panose="02020603050405020304" pitchFamily="18" charset="0"/>
              </a:rPr>
              <a:t>. To worship </a:t>
            </a:r>
            <a:r>
              <a:rPr lang="en-US" sz="1200" u="sng" dirty="0">
                <a:effectLst/>
                <a:latin typeface="+mn-lt"/>
                <a:ea typeface="Times New Roman" panose="02020603050405020304" pitchFamily="18" charset="0"/>
              </a:rPr>
              <a:t>properly</a:t>
            </a:r>
            <a:r>
              <a:rPr lang="en-US" sz="1200" dirty="0">
                <a:effectLst/>
                <a:latin typeface="+mn-lt"/>
                <a:ea typeface="Times New Roman" panose="02020603050405020304" pitchFamily="18" charset="0"/>
              </a:rPr>
              <a:t> is to do so in a seemly matter, fitting for the occasion. To worship </a:t>
            </a:r>
            <a:r>
              <a:rPr lang="en-US" sz="1200" u="sng" dirty="0">
                <a:effectLst/>
                <a:latin typeface="+mn-lt"/>
                <a:ea typeface="Times New Roman" panose="02020603050405020304" pitchFamily="18" charset="0"/>
              </a:rPr>
              <a:t>orderly</a:t>
            </a:r>
            <a:r>
              <a:rPr lang="en-US" sz="1200" dirty="0">
                <a:effectLst/>
                <a:latin typeface="+mn-lt"/>
                <a:ea typeface="Times New Roman" panose="02020603050405020304" pitchFamily="18" charset="0"/>
              </a:rPr>
              <a:t> is to do so by a fixed arrangement. This in turn glorifies God because every participant is benefited from it rather than being distracted or confused. If worship is chaotic or spontaneous and people do not know what is going on, how can they be built up? And if we’re not built up, how can God be glorified since we are not progressing further towards godliness?</a:t>
            </a:r>
          </a:p>
        </p:txBody>
      </p:sp>
      <p:sp>
        <p:nvSpPr>
          <p:cNvPr id="4" name="Slide Number Placeholder 3"/>
          <p:cNvSpPr>
            <a:spLocks noGrp="1"/>
          </p:cNvSpPr>
          <p:nvPr>
            <p:ph type="sldNum" sz="quarter" idx="5"/>
          </p:nvPr>
        </p:nvSpPr>
        <p:spPr/>
        <p:txBody>
          <a:bodyPr/>
          <a:lstStyle/>
          <a:p>
            <a:fld id="{620F5979-CB5B-4320-AD8B-2FA72BFBA367}" type="slidenum">
              <a:rPr lang="en-US" smtClean="0"/>
              <a:t>13</a:t>
            </a:fld>
            <a:endParaRPr lang="en-US"/>
          </a:p>
        </p:txBody>
      </p:sp>
    </p:spTree>
    <p:extLst>
      <p:ext uri="{BB962C8B-B14F-4D97-AF65-F5344CB8AC3E}">
        <p14:creationId xmlns:p14="http://schemas.microsoft.com/office/powerpoint/2010/main" val="1969128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endParaRPr lang="en-US" dirty="0">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14</a:t>
            </a:fld>
            <a:endParaRPr lang="en-US"/>
          </a:p>
        </p:txBody>
      </p:sp>
    </p:spTree>
    <p:extLst>
      <p:ext uri="{BB962C8B-B14F-4D97-AF65-F5344CB8AC3E}">
        <p14:creationId xmlns:p14="http://schemas.microsoft.com/office/powerpoint/2010/main" val="551108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(Gen 4) When we studied local church organization, we saw how God did not leave us guessing on how He expects for His local churches to be organized. He has also not left us guessing regarding local church worship, which will be the subject of our next two lessons. In this study, we’ll focus on the nature of worship, just some general truths about worship, and next week we will hone in the specific elements of our worship as we see revealed in the pattern of the NT. </a:t>
            </a:r>
          </a:p>
        </p:txBody>
      </p:sp>
      <p:sp>
        <p:nvSpPr>
          <p:cNvPr id="4" name="Slide Number Placeholder 3"/>
          <p:cNvSpPr>
            <a:spLocks noGrp="1"/>
          </p:cNvSpPr>
          <p:nvPr>
            <p:ph type="sldNum" sz="quarter" idx="5"/>
          </p:nvPr>
        </p:nvSpPr>
        <p:spPr/>
        <p:txBody>
          <a:bodyPr/>
          <a:lstStyle/>
          <a:p>
            <a:fld id="{620F5979-CB5B-4320-AD8B-2FA72BFBA367}" type="slidenum">
              <a:rPr lang="en-US" smtClean="0"/>
              <a:t>2</a:t>
            </a:fld>
            <a:endParaRPr lang="en-US"/>
          </a:p>
        </p:txBody>
      </p:sp>
    </p:spTree>
    <p:extLst>
      <p:ext uri="{BB962C8B-B14F-4D97-AF65-F5344CB8AC3E}">
        <p14:creationId xmlns:p14="http://schemas.microsoft.com/office/powerpoint/2010/main" val="139169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dirty="0">
                <a:effectLst/>
                <a:latin typeface="+mn-lt"/>
                <a:ea typeface="Times New Roman" panose="02020603050405020304" pitchFamily="18" charset="0"/>
              </a:rPr>
              <a:t>Some subject matters can be a more sensitive than others. In my experience, probably the 2</a:t>
            </a:r>
            <a:r>
              <a:rPr lang="en-US" sz="1200" baseline="30000" dirty="0">
                <a:effectLst/>
                <a:latin typeface="+mn-lt"/>
                <a:ea typeface="Times New Roman" panose="02020603050405020304" pitchFamily="18" charset="0"/>
              </a:rPr>
              <a:t>nd</a:t>
            </a:r>
            <a:r>
              <a:rPr lang="en-US" sz="1200" dirty="0">
                <a:effectLst/>
                <a:latin typeface="+mn-lt"/>
                <a:ea typeface="Times New Roman" panose="02020603050405020304" pitchFamily="18" charset="0"/>
              </a:rPr>
              <a:t> most sensitive study next to the gospel requirements itself is the subject of “worship”. And if that surprises you, I’d ask you to recall a story in Gen 4 in which occurred the very first murder in the bible and how it revolved around the subject of worship (CLICK) – </a:t>
            </a:r>
            <a:r>
              <a:rPr lang="en-US" sz="1200" b="1" dirty="0">
                <a:effectLst/>
                <a:latin typeface="+mn-lt"/>
                <a:ea typeface="Times New Roman" panose="02020603050405020304" pitchFamily="18" charset="0"/>
              </a:rPr>
              <a:t>Gen 4:3-5</a:t>
            </a:r>
            <a:r>
              <a:rPr lang="en-US" sz="1200" dirty="0">
                <a:effectLst/>
                <a:latin typeface="+mn-lt"/>
                <a:ea typeface="Times New Roman" panose="02020603050405020304" pitchFamily="18" charset="0"/>
              </a:rPr>
              <a:t>. The story then goes on to reveal that Cain murdered his brother. Now, we’re not really told about any specific instruction God gave Cain and Abel. So, did Abel just guess right and Cain wrong on how God wanted to be worshipped? (CLICK) – </a:t>
            </a:r>
            <a:r>
              <a:rPr lang="en-US" sz="1200" b="1" dirty="0">
                <a:effectLst/>
                <a:latin typeface="+mn-lt"/>
                <a:ea typeface="Times New Roman" panose="02020603050405020304" pitchFamily="18" charset="0"/>
              </a:rPr>
              <a:t>Heb 11:4</a:t>
            </a:r>
            <a:r>
              <a:rPr lang="en-US" sz="1200" dirty="0">
                <a:effectLst/>
                <a:latin typeface="+mn-lt"/>
                <a:ea typeface="Times New Roman" panose="02020603050405020304" pitchFamily="18" charset="0"/>
              </a:rPr>
              <a:t>. So, Abel worshipped God by faith. Now, where does faith come from? – (CLICK) </a:t>
            </a:r>
            <a:r>
              <a:rPr lang="en-US" sz="1200" b="1" dirty="0">
                <a:effectLst/>
                <a:latin typeface="+mn-lt"/>
                <a:ea typeface="Times New Roman" panose="02020603050405020304" pitchFamily="18" charset="0"/>
              </a:rPr>
              <a:t>Rom 10:17</a:t>
            </a:r>
            <a:r>
              <a:rPr lang="en-US" sz="1200" dirty="0">
                <a:effectLst/>
                <a:latin typeface="+mn-lt"/>
                <a:ea typeface="Times New Roman" panose="02020603050405020304" pitchFamily="18" charset="0"/>
              </a:rPr>
              <a:t> – So we would of course presume that Cain did not worship Him by faith, which is why God rebuked him later in the story. And what happens when we don’t do things by faith? (CLICK) – </a:t>
            </a:r>
            <a:r>
              <a:rPr lang="en-US" sz="1200" b="1" dirty="0">
                <a:effectLst/>
                <a:latin typeface="+mn-lt"/>
                <a:ea typeface="Times New Roman" panose="02020603050405020304" pitchFamily="18" charset="0"/>
              </a:rPr>
              <a:t>Rom 14:23b</a:t>
            </a:r>
            <a:r>
              <a:rPr lang="en-US" sz="1200" b="0" dirty="0">
                <a:effectLst/>
                <a:latin typeface="+mn-lt"/>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endParaRPr lang="en-US" sz="1200" b="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r>
              <a:rPr lang="en-US" sz="1200" b="0" u="sng" dirty="0">
                <a:effectLst/>
                <a:latin typeface="+mn-lt"/>
                <a:ea typeface="Times New Roman" panose="02020603050405020304" pitchFamily="18" charset="0"/>
              </a:rPr>
              <a:t>Point</a:t>
            </a:r>
            <a:r>
              <a:rPr lang="en-US" sz="1200" b="0" dirty="0">
                <a:effectLst/>
                <a:latin typeface="+mn-lt"/>
                <a:ea typeface="Times New Roman" panose="02020603050405020304" pitchFamily="18" charset="0"/>
              </a:rPr>
              <a:t>: just because we do something which we deem “worship” does not mean that God will </a:t>
            </a:r>
            <a:r>
              <a:rPr lang="en-US" sz="1200" b="0" u="sng" dirty="0">
                <a:effectLst/>
                <a:latin typeface="+mn-lt"/>
                <a:ea typeface="Times New Roman" panose="02020603050405020304" pitchFamily="18" charset="0"/>
              </a:rPr>
              <a:t>accept</a:t>
            </a:r>
            <a:r>
              <a:rPr lang="en-US" sz="1200" b="0" dirty="0">
                <a:effectLst/>
                <a:latin typeface="+mn-lt"/>
                <a:ea typeface="Times New Roman" panose="02020603050405020304" pitchFamily="18" charset="0"/>
              </a:rPr>
              <a:t> that worship. And while Cain was the first person in the bible whose worship was rejected by God, he would not be the last. And while this is a sensitive topic for people who approach God in worship w/a sincere heart and expect that sincerity alone be enough, we need to remember from our study on false standards of authority that sincerity is not the same thing as doing things by God’s authority. </a:t>
            </a:r>
          </a:p>
          <a:p>
            <a:pPr marL="0" marR="0" lvl="0" indent="0" algn="l" defTabSz="914400" rtl="0" eaLnBrk="1" fontAlgn="auto" latinLnBrk="0" hangingPunct="1">
              <a:lnSpc>
                <a:spcPct val="100000"/>
              </a:lnSpc>
              <a:spcBef>
                <a:spcPts val="0"/>
              </a:spcBef>
              <a:spcAft>
                <a:spcPts val="0"/>
              </a:spcAft>
              <a:buClrTx/>
              <a:buSzTx/>
              <a:buFont typeface="+mj-lt"/>
              <a:buNone/>
              <a:tabLst>
                <a:tab pos="685800" algn="l"/>
              </a:tabLst>
              <a:defRPr/>
            </a:pPr>
            <a:endParaRPr lang="en-US" sz="1200" b="0" dirty="0">
              <a:effectLst/>
              <a:latin typeface="+mn-lt"/>
              <a:ea typeface="Times New Roman" panose="02020603050405020304" pitchFamily="18" charset="0"/>
            </a:endParaRPr>
          </a:p>
          <a:p>
            <a:pPr marL="0" marR="0" lvl="0" indent="0">
              <a:spcBef>
                <a:spcPts val="0"/>
              </a:spcBef>
              <a:spcAft>
                <a:spcPts val="0"/>
              </a:spcAft>
              <a:buFont typeface="+mj-lt"/>
              <a:buNone/>
              <a:tabLst>
                <a:tab pos="685800" algn="l"/>
              </a:tabLst>
            </a:pPr>
            <a:r>
              <a:rPr lang="en-US" sz="1200" dirty="0">
                <a:effectLst/>
                <a:latin typeface="+mn-lt"/>
                <a:ea typeface="Times New Roman" panose="02020603050405020304" pitchFamily="18" charset="0"/>
              </a:rPr>
              <a:t>PRAYER</a:t>
            </a:r>
          </a:p>
        </p:txBody>
      </p:sp>
      <p:sp>
        <p:nvSpPr>
          <p:cNvPr id="4" name="Slide Number Placeholder 3"/>
          <p:cNvSpPr>
            <a:spLocks noGrp="1"/>
          </p:cNvSpPr>
          <p:nvPr>
            <p:ph type="sldNum" sz="quarter" idx="5"/>
          </p:nvPr>
        </p:nvSpPr>
        <p:spPr/>
        <p:txBody>
          <a:bodyPr/>
          <a:lstStyle/>
          <a:p>
            <a:fld id="{990C33BB-8C23-46C3-B098-F646DF39A2AE}" type="slidenum">
              <a:rPr lang="en-US" smtClean="0"/>
              <a:t>3</a:t>
            </a:fld>
            <a:endParaRPr lang="en-US"/>
          </a:p>
        </p:txBody>
      </p:sp>
    </p:spTree>
    <p:extLst>
      <p:ext uri="{BB962C8B-B14F-4D97-AF65-F5344CB8AC3E}">
        <p14:creationId xmlns:p14="http://schemas.microsoft.com/office/powerpoint/2010/main" val="1159553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In the NT, I see 4 kinds of worship mentioned. 3 of them are </a:t>
            </a:r>
            <a:r>
              <a:rPr lang="en-US" sz="1200" u="sng" dirty="0">
                <a:effectLst/>
                <a:latin typeface="+mn-lt"/>
                <a:ea typeface="Times New Roman" panose="02020603050405020304" pitchFamily="18" charset="0"/>
              </a:rPr>
              <a:t>not</a:t>
            </a:r>
            <a:r>
              <a:rPr lang="en-US" sz="1200" dirty="0">
                <a:effectLst/>
                <a:latin typeface="+mn-lt"/>
                <a:ea typeface="Times New Roman" panose="02020603050405020304" pitchFamily="18" charset="0"/>
              </a:rPr>
              <a:t> accepted by God. 1 kind of worship </a:t>
            </a:r>
            <a:r>
              <a:rPr lang="en-US" sz="1200" u="sng" dirty="0">
                <a:effectLst/>
                <a:latin typeface="+mn-lt"/>
                <a:ea typeface="Times New Roman" panose="02020603050405020304" pitchFamily="18" charset="0"/>
              </a:rPr>
              <a:t>is</a:t>
            </a:r>
            <a:r>
              <a:rPr lang="en-US" sz="1200" dirty="0">
                <a:effectLst/>
                <a:latin typeface="+mn-lt"/>
                <a:ea typeface="Times New Roman" panose="02020603050405020304" pitchFamily="18" charset="0"/>
              </a:rPr>
              <a:t> accepted by God. Before we look at what acceptable worship is, let’s look at the 3 that are not unacceptable.</a:t>
            </a:r>
          </a:p>
          <a:p>
            <a:pPr marL="0" marR="0" lvl="0" indent="0">
              <a:spcBef>
                <a:spcPts val="0"/>
              </a:spcBef>
              <a:spcAft>
                <a:spcPts val="0"/>
              </a:spcAft>
              <a:buFont typeface="+mj-lt"/>
              <a:buNone/>
              <a:tabLst>
                <a:tab pos="457200" algn="l"/>
              </a:tabLst>
            </a:pPr>
            <a:endParaRPr lang="en-US" sz="1200" dirty="0">
              <a:latin typeface="+mn-lt"/>
            </a:endParaRPr>
          </a:p>
          <a:p>
            <a:pPr marL="0" marR="0" lvl="0" indent="0" algn="l" defTabSz="914400" rtl="0" eaLnBrk="1" fontAlgn="auto" latinLnBrk="0" hangingPunct="1">
              <a:lnSpc>
                <a:spcPct val="115000"/>
              </a:lnSpc>
              <a:spcBef>
                <a:spcPts val="0"/>
              </a:spcBef>
              <a:spcAft>
                <a:spcPts val="0"/>
              </a:spcAft>
              <a:buClrTx/>
              <a:buSzTx/>
              <a:buFont typeface="+mj-lt"/>
              <a:buNone/>
              <a:tabLst>
                <a:tab pos="685800" algn="l"/>
              </a:tabLst>
              <a:defRPr/>
            </a:pPr>
            <a:r>
              <a:rPr lang="en-US" sz="1200" b="1" dirty="0">
                <a:latin typeface="+mn-lt"/>
              </a:rPr>
              <a:t>Matt 15:7-9</a:t>
            </a:r>
            <a:r>
              <a:rPr lang="en-US" sz="1200" dirty="0">
                <a:latin typeface="+mn-lt"/>
              </a:rPr>
              <a:t> – What is vain worship? “Vain” means empty. In Matt 6, we read that the Pharisees would give, fast, and pray. Is there anything wrong w/these 3 things? Not of themselves. The problem was what Jesus alluded to in </a:t>
            </a:r>
            <a:r>
              <a:rPr lang="en-US" sz="1200" b="1" dirty="0">
                <a:latin typeface="+mn-lt"/>
              </a:rPr>
              <a:t>Matt 6:1</a:t>
            </a:r>
            <a:r>
              <a:rPr lang="en-US" sz="1200" dirty="0">
                <a:latin typeface="+mn-lt"/>
              </a:rPr>
              <a:t>. When the Pharisees worshipped It had nothing to do w/God; they were simply going through the motions of worship in order to be seen by men. Their heart was “far away from [Him]”. This is vain, empty worship, and God does not accept it. There is more to worshipping God than just going through the outward motions. There is an inward disposition that is also required.</a:t>
            </a:r>
          </a:p>
        </p:txBody>
      </p:sp>
      <p:sp>
        <p:nvSpPr>
          <p:cNvPr id="4" name="Slide Number Placeholder 3"/>
          <p:cNvSpPr>
            <a:spLocks noGrp="1"/>
          </p:cNvSpPr>
          <p:nvPr>
            <p:ph type="sldNum" sz="quarter" idx="5"/>
          </p:nvPr>
        </p:nvSpPr>
        <p:spPr/>
        <p:txBody>
          <a:bodyPr/>
          <a:lstStyle/>
          <a:p>
            <a:fld id="{620F5979-CB5B-4320-AD8B-2FA72BFBA367}" type="slidenum">
              <a:rPr lang="en-US" smtClean="0"/>
              <a:t>4</a:t>
            </a:fld>
            <a:endParaRPr lang="en-US"/>
          </a:p>
        </p:txBody>
      </p:sp>
    </p:spTree>
    <p:extLst>
      <p:ext uri="{BB962C8B-B14F-4D97-AF65-F5344CB8AC3E}">
        <p14:creationId xmlns:p14="http://schemas.microsoft.com/office/powerpoint/2010/main" val="3293468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b="1" dirty="0">
                <a:latin typeface="+mn-lt"/>
              </a:rPr>
              <a:t>Acts 17:22-23</a:t>
            </a:r>
            <a:r>
              <a:rPr lang="en-US" sz="1200" dirty="0">
                <a:latin typeface="+mn-lt"/>
              </a:rPr>
              <a:t> – Ignorant worship. And this could span a lot of things such as not worshipping the right object or not knowing who you’re worshipping, as we see in this text. But it would also include not knowing why you’re worshipping. In many ways, ignorant worship is the opposite of vain worship because many of the idolators may have very well been pouring their hearts out in worship toward these idols in absolute sincerity, but their worship was directed to the wrong Object of worship. They were ignorant of the one true God and so their worship was not accepted no matter how sincere. </a:t>
            </a:r>
          </a:p>
          <a:p>
            <a:pPr marL="0" marR="0" lvl="0" indent="0">
              <a:spcBef>
                <a:spcPts val="0"/>
              </a:spcBef>
              <a:spcAft>
                <a:spcPts val="0"/>
              </a:spcAft>
              <a:buFont typeface="+mj-lt"/>
              <a:buNone/>
              <a:tabLst>
                <a:tab pos="457200" algn="l"/>
              </a:tabLst>
            </a:pPr>
            <a:endParaRPr lang="en-US" sz="1200" dirty="0">
              <a:latin typeface="+mn-lt"/>
            </a:endParaRPr>
          </a:p>
          <a:p>
            <a:pPr marL="0" marR="0" lvl="0" indent="0">
              <a:spcBef>
                <a:spcPts val="0"/>
              </a:spcBef>
              <a:spcAft>
                <a:spcPts val="0"/>
              </a:spcAft>
              <a:buFont typeface="+mj-lt"/>
              <a:buNone/>
              <a:tabLst>
                <a:tab pos="457200" algn="l"/>
              </a:tabLst>
            </a:pPr>
            <a:r>
              <a:rPr lang="en-US" sz="1200" u="sng" dirty="0">
                <a:latin typeface="+mn-lt"/>
              </a:rPr>
              <a:t>Example</a:t>
            </a:r>
            <a:r>
              <a:rPr lang="en-US" sz="1200" dirty="0">
                <a:latin typeface="+mn-lt"/>
              </a:rPr>
              <a:t>: when I was younger and first started seeking God, I didn’t know how to pray. But I had seen people on TV and in movies make the sign of the cross and so that’s what I did. I didn’t know what I was doing or why I was doing it, but I was as sincere as a person could be sincere. This is ignorant worship, and while on the surface it’s not as grotesque as something like vain worship, it is just as unacceptable. </a:t>
            </a:r>
          </a:p>
        </p:txBody>
      </p:sp>
      <p:sp>
        <p:nvSpPr>
          <p:cNvPr id="4" name="Slide Number Placeholder 3"/>
          <p:cNvSpPr>
            <a:spLocks noGrp="1"/>
          </p:cNvSpPr>
          <p:nvPr>
            <p:ph type="sldNum" sz="quarter" idx="5"/>
          </p:nvPr>
        </p:nvSpPr>
        <p:spPr/>
        <p:txBody>
          <a:bodyPr/>
          <a:lstStyle/>
          <a:p>
            <a:fld id="{620F5979-CB5B-4320-AD8B-2FA72BFBA367}" type="slidenum">
              <a:rPr lang="en-US" smtClean="0"/>
              <a:t>5</a:t>
            </a:fld>
            <a:endParaRPr lang="en-US"/>
          </a:p>
        </p:txBody>
      </p:sp>
    </p:spTree>
    <p:extLst>
      <p:ext uri="{BB962C8B-B14F-4D97-AF65-F5344CB8AC3E}">
        <p14:creationId xmlns:p14="http://schemas.microsoft.com/office/powerpoint/2010/main" val="151885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b="1" dirty="0">
                <a:latin typeface="+mn-lt"/>
              </a:rPr>
              <a:t>Col 2:20-23</a:t>
            </a:r>
            <a:r>
              <a:rPr lang="en-US" sz="1200" b="0" dirty="0">
                <a:latin typeface="+mn-lt"/>
              </a:rPr>
              <a:t> – Instead of “self-made religion”, some of your translations say, “self-imposed worship” or “self-imposed religion”, but the best translation IMHO is the KJV which says, “will worship”. This text is talking about those people who worship God the way that </a:t>
            </a:r>
            <a:r>
              <a:rPr lang="en-US" sz="1200" b="0" u="sng" dirty="0">
                <a:latin typeface="+mn-lt"/>
              </a:rPr>
              <a:t>they</a:t>
            </a:r>
            <a:r>
              <a:rPr lang="en-US" sz="1200" b="0" dirty="0">
                <a:latin typeface="+mn-lt"/>
              </a:rPr>
              <a:t> want to worship Him. It is how </a:t>
            </a:r>
            <a:r>
              <a:rPr lang="en-US" sz="1200" b="0" u="sng" dirty="0">
                <a:latin typeface="+mn-lt"/>
              </a:rPr>
              <a:t>I</a:t>
            </a:r>
            <a:r>
              <a:rPr lang="en-US" sz="1200" b="0" dirty="0">
                <a:latin typeface="+mn-lt"/>
              </a:rPr>
              <a:t> choose to worship Him, according to </a:t>
            </a:r>
            <a:r>
              <a:rPr lang="en-US" sz="1200" b="0" u="sng" dirty="0">
                <a:latin typeface="+mn-lt"/>
              </a:rPr>
              <a:t>my</a:t>
            </a:r>
            <a:r>
              <a:rPr lang="en-US" sz="1200" b="0" dirty="0">
                <a:latin typeface="+mn-lt"/>
              </a:rPr>
              <a:t> opinion, </a:t>
            </a:r>
            <a:r>
              <a:rPr lang="en-US" sz="1200" b="0" u="sng" dirty="0">
                <a:latin typeface="+mn-lt"/>
              </a:rPr>
              <a:t>my</a:t>
            </a:r>
            <a:r>
              <a:rPr lang="en-US" sz="1200" b="0" dirty="0">
                <a:latin typeface="+mn-lt"/>
              </a:rPr>
              <a:t> judgment, w/o regard to what scripture teaches. This probably fits Cain’s worship better than the other 2, that is if he truly knew what God wanted and offered Him what he wanted to offer Him instead. This is a worship that comes from man’s will rather than God’s will, and it too is not accepted. </a:t>
            </a:r>
            <a:endParaRPr lang="en-US" sz="1200" dirty="0">
              <a:effectLst/>
              <a:latin typeface="+mn-lt"/>
              <a:ea typeface="+mn-ea"/>
            </a:endParaRPr>
          </a:p>
          <a:p>
            <a:pPr marL="0" marR="0" lvl="0" indent="0">
              <a:spcBef>
                <a:spcPts val="0"/>
              </a:spcBef>
              <a:spcAft>
                <a:spcPts val="0"/>
              </a:spcAft>
              <a:buFont typeface="+mj-lt"/>
              <a:buNone/>
              <a:tabLst>
                <a:tab pos="457200" algn="l"/>
              </a:tabLst>
            </a:pPr>
            <a:endParaRPr lang="en-US" sz="1200" dirty="0">
              <a:effectLst/>
              <a:latin typeface="+mn-lt"/>
              <a:ea typeface="+mn-ea"/>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Point</a:t>
            </a:r>
            <a:r>
              <a:rPr lang="en-US" sz="1200" dirty="0">
                <a:effectLst/>
                <a:latin typeface="+mn-lt"/>
                <a:ea typeface="Times New Roman" panose="02020603050405020304" pitchFamily="18" charset="0"/>
              </a:rPr>
              <a:t>: just because we express ourselves to God and offer Him worship does not mean that He will accept that worship. And yet, God does require us to worship Him, and so we need to ensure we understand what acceptable worship actually is in His sight. </a:t>
            </a:r>
          </a:p>
          <a:p>
            <a:pPr marL="0" marR="0" lvl="0" indent="0">
              <a:spcBef>
                <a:spcPts val="0"/>
              </a:spcBef>
              <a:spcAft>
                <a:spcPts val="0"/>
              </a:spcAft>
              <a:buFont typeface="+mj-lt"/>
              <a:buNone/>
              <a:tabLst>
                <a:tab pos="457200" algn="l"/>
              </a:tabLst>
            </a:pPr>
            <a:endParaRPr lang="en-US" sz="1200" dirty="0">
              <a:latin typeface="+mn-lt"/>
            </a:endParaRPr>
          </a:p>
          <a:p>
            <a:pPr marL="0" marR="0" lvl="0" indent="0">
              <a:spcBef>
                <a:spcPts val="0"/>
              </a:spcBef>
              <a:spcAft>
                <a:spcPts val="0"/>
              </a:spcAft>
              <a:buFont typeface="+mj-lt"/>
              <a:buNone/>
              <a:tabLst>
                <a:tab pos="457200" algn="l"/>
              </a:tabLst>
            </a:pPr>
            <a:r>
              <a:rPr lang="en-US" sz="1200" dirty="0">
                <a:latin typeface="+mn-lt"/>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6</a:t>
            </a:fld>
            <a:endParaRPr lang="en-US"/>
          </a:p>
        </p:txBody>
      </p:sp>
    </p:spTree>
    <p:extLst>
      <p:ext uri="{BB962C8B-B14F-4D97-AF65-F5344CB8AC3E}">
        <p14:creationId xmlns:p14="http://schemas.microsoft.com/office/powerpoint/2010/main" val="346903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(John 4) In the OT, God had very detailed guidelines for how the Jews were to worship Him. But in John 4, when Jesus is speaking to a Samaritan woman by a well, she brings up the fact that Samaritans and Jews had conflicting views on how and where God ought to be worshiped – </a:t>
            </a:r>
            <a:r>
              <a:rPr lang="en-US" sz="1200" b="1" dirty="0">
                <a:effectLst/>
                <a:latin typeface="+mn-lt"/>
                <a:ea typeface="Times New Roman" panose="02020603050405020304" pitchFamily="18" charset="0"/>
              </a:rPr>
              <a:t>John 4:20</a:t>
            </a:r>
            <a:r>
              <a:rPr lang="en-US" sz="1200" b="0" dirty="0">
                <a:effectLst/>
                <a:latin typeface="+mn-lt"/>
                <a:ea typeface="Times New Roman" panose="02020603050405020304" pitchFamily="18" charset="0"/>
              </a:rPr>
              <a:t> – You see how Jesus also dealt w/issues about acceptable worship just as we do today. But now notice </a:t>
            </a:r>
            <a:r>
              <a:rPr lang="en-US" sz="1200" dirty="0">
                <a:latin typeface="+mn-lt"/>
              </a:rPr>
              <a:t>how Jesus admits her worship was ignorant – </a:t>
            </a:r>
            <a:r>
              <a:rPr lang="en-US" sz="1200" b="1" dirty="0">
                <a:latin typeface="+mn-lt"/>
              </a:rPr>
              <a:t>John 4:21-22</a:t>
            </a:r>
            <a:r>
              <a:rPr lang="en-US" sz="1200" dirty="0">
                <a:latin typeface="+mn-lt"/>
              </a:rPr>
              <a:t> – So, He corrects her, which is what we need to do as well. And then He goes on to </a:t>
            </a:r>
            <a:r>
              <a:rPr lang="en-US" sz="1200" dirty="0">
                <a:effectLst/>
                <a:latin typeface="+mn-lt"/>
                <a:ea typeface="Times New Roman" panose="02020603050405020304" pitchFamily="18" charset="0"/>
              </a:rPr>
              <a:t>explain to her what true worship actually entails – </a:t>
            </a:r>
            <a:r>
              <a:rPr lang="en-US" sz="1200" b="1" dirty="0">
                <a:latin typeface="+mn-lt"/>
              </a:rPr>
              <a:t>John 4:23-24.</a:t>
            </a:r>
            <a:endParaRPr lang="en-US" sz="1200" dirty="0">
              <a:latin typeface="+mn-lt"/>
            </a:endParaRP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u="sng" dirty="0">
                <a:effectLst/>
                <a:latin typeface="+mn-lt"/>
                <a:ea typeface="Times New Roman" panose="02020603050405020304" pitchFamily="18" charset="0"/>
              </a:rPr>
              <a:t>True </a:t>
            </a:r>
            <a:r>
              <a:rPr lang="en-US" sz="1200" dirty="0">
                <a:effectLst/>
                <a:latin typeface="+mn-lt"/>
                <a:ea typeface="Times New Roman" panose="02020603050405020304" pitchFamily="18" charset="0"/>
              </a:rPr>
              <a:t>worshippers are those who worship God in </a:t>
            </a:r>
            <a:r>
              <a:rPr lang="en-US" sz="1200" u="sng" dirty="0">
                <a:effectLst/>
                <a:latin typeface="+mn-lt"/>
                <a:ea typeface="Times New Roman" panose="02020603050405020304" pitchFamily="18" charset="0"/>
              </a:rPr>
              <a:t>spirit and in truth</a:t>
            </a:r>
            <a:r>
              <a:rPr lang="en-US" sz="1200" dirty="0">
                <a:effectLst/>
                <a:latin typeface="+mn-lt"/>
                <a:ea typeface="Times New Roman" panose="02020603050405020304" pitchFamily="18" charset="0"/>
              </a:rPr>
              <a:t>. These two principle form the pattern for how God must be worshipped if our worship is to be acceptable. To understand what it means to worship God in spirit and in truth, it is helpful to consider the context in which this is stated.</a:t>
            </a:r>
          </a:p>
          <a:p>
            <a:pPr marL="0" marR="0" lvl="0" indent="0">
              <a:spcBef>
                <a:spcPts val="0"/>
              </a:spcBef>
              <a:spcAft>
                <a:spcPts val="0"/>
              </a:spcAft>
              <a:buFont typeface="+mj-lt"/>
              <a:buNone/>
              <a:tabLst>
                <a:tab pos="457200" algn="l"/>
              </a:tabLst>
            </a:pPr>
            <a:endParaRPr lang="en-US" sz="1200" dirty="0">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7</a:t>
            </a:fld>
            <a:endParaRPr lang="en-US"/>
          </a:p>
        </p:txBody>
      </p:sp>
    </p:spTree>
    <p:extLst>
      <p:ext uri="{BB962C8B-B14F-4D97-AF65-F5344CB8AC3E}">
        <p14:creationId xmlns:p14="http://schemas.microsoft.com/office/powerpoint/2010/main" val="69459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In His exchange w/the Samaritan woman, Jesus is contrasting worship in the OT w/how it would eventually be in the NT, and He begins in vs. 24 by saying that </a:t>
            </a:r>
            <a:r>
              <a:rPr lang="en-US" sz="1200" u="sng" dirty="0">
                <a:effectLst/>
                <a:latin typeface="+mn-lt"/>
                <a:ea typeface="Times New Roman" panose="02020603050405020304" pitchFamily="18" charset="0"/>
              </a:rPr>
              <a:t>God is Spirit</a:t>
            </a:r>
            <a:r>
              <a:rPr lang="en-US" sz="1200" dirty="0">
                <a:effectLst/>
                <a:latin typeface="+mn-lt"/>
                <a:ea typeface="Times New Roman" panose="02020603050405020304" pitchFamily="18" charset="0"/>
              </a:rPr>
              <a:t>. And so, worshipping Him must be </a:t>
            </a:r>
            <a:r>
              <a:rPr lang="en-US" sz="1200" u="none" dirty="0">
                <a:effectLst/>
                <a:latin typeface="+mn-lt"/>
                <a:ea typeface="Times New Roman" panose="02020603050405020304" pitchFamily="18" charset="0"/>
              </a:rPr>
              <a:t>spiritual. That </a:t>
            </a:r>
            <a:r>
              <a:rPr lang="en-US" sz="1200" dirty="0">
                <a:effectLst/>
                <a:latin typeface="+mn-lt"/>
                <a:ea typeface="Times New Roman" panose="02020603050405020304" pitchFamily="18" charset="0"/>
              </a:rPr>
              <a:t>is, it must be in keeping to His nature. This is in contrast to the physical and fleshly worship that occurred in the OT. Notice how this is described in (CLICK) </a:t>
            </a:r>
            <a:r>
              <a:rPr lang="en-US" sz="1200" b="1" dirty="0">
                <a:effectLst/>
                <a:latin typeface="+mn-lt"/>
                <a:ea typeface="Times New Roman" panose="02020603050405020304" pitchFamily="18" charset="0"/>
              </a:rPr>
              <a:t>Heb 9:1-5</a:t>
            </a:r>
            <a:r>
              <a:rPr lang="en-US" sz="1200" dirty="0">
                <a:effectLst/>
                <a:latin typeface="+mn-lt"/>
                <a:ea typeface="Times New Roman" panose="02020603050405020304" pitchFamily="18" charset="0"/>
              </a:rPr>
              <a:t>. OT worship consisted of fleshly ordinances: a physical tabernacle, special clothing for priests, lampstands, burning of incense, instruments of music, animal sacrifices, etc. All of these elements appealed to the </a:t>
            </a:r>
            <a:r>
              <a:rPr lang="en-US" sz="1200" u="sng" dirty="0">
                <a:effectLst/>
                <a:latin typeface="+mn-lt"/>
                <a:ea typeface="Times New Roman" panose="02020603050405020304" pitchFamily="18" charset="0"/>
              </a:rPr>
              <a:t>physical</a:t>
            </a:r>
            <a:r>
              <a:rPr lang="en-US" sz="1200" dirty="0">
                <a:effectLst/>
                <a:latin typeface="+mn-lt"/>
                <a:ea typeface="Times New Roman" panose="02020603050405020304" pitchFamily="18" charset="0"/>
              </a:rPr>
              <a:t> senses. But NT worship focuses on the </a:t>
            </a:r>
            <a:r>
              <a:rPr lang="en-US" sz="1200" u="sng" dirty="0">
                <a:effectLst/>
                <a:latin typeface="+mn-lt"/>
                <a:ea typeface="Times New Roman" panose="02020603050405020304" pitchFamily="18" charset="0"/>
              </a:rPr>
              <a:t>spiritual</a:t>
            </a:r>
            <a:r>
              <a:rPr lang="en-US" sz="1200" dirty="0">
                <a:effectLst/>
                <a:latin typeface="+mn-lt"/>
                <a:ea typeface="Times New Roman" panose="02020603050405020304" pitchFamily="18" charset="0"/>
              </a:rPr>
              <a:t> side of man. </a:t>
            </a:r>
          </a:p>
          <a:p>
            <a:pPr marL="0" marR="0" lvl="0" indent="0">
              <a:spcBef>
                <a:spcPts val="0"/>
              </a:spcBef>
              <a:spcAft>
                <a:spcPts val="0"/>
              </a:spcAft>
              <a:buFont typeface="+mj-lt"/>
              <a:buNone/>
              <a:tabLst>
                <a:tab pos="457200" algn="l"/>
              </a:tabLst>
            </a:pPr>
            <a:endParaRPr lang="en-US" sz="1200" dirty="0">
              <a:effectLst/>
              <a:latin typeface="+mn-lt"/>
              <a:ea typeface="Times New Roman" panose="02020603050405020304" pitchFamily="18" charset="0"/>
            </a:endParaRPr>
          </a:p>
          <a:p>
            <a:pPr marL="0" marR="0" lvl="0" indent="0">
              <a:spcBef>
                <a:spcPts val="0"/>
              </a:spcBef>
              <a:spcAft>
                <a:spcPts val="0"/>
              </a:spcAft>
              <a:buFont typeface="+mj-lt"/>
              <a:buNone/>
              <a:tabLst>
                <a:tab pos="457200" algn="l"/>
              </a:tabLst>
            </a:pPr>
            <a:r>
              <a:rPr lang="en-US" sz="1200" dirty="0">
                <a:effectLst/>
                <a:latin typeface="+mn-lt"/>
                <a:ea typeface="Times New Roman" panose="02020603050405020304" pitchFamily="18" charset="0"/>
              </a:rPr>
              <a:t>For example, God’s temple is now spiritual. All Christians are priests. We offer up </a:t>
            </a:r>
            <a:r>
              <a:rPr lang="en-US" sz="1200" u="sng" dirty="0">
                <a:effectLst/>
                <a:latin typeface="+mn-lt"/>
                <a:ea typeface="Times New Roman" panose="02020603050405020304" pitchFamily="18" charset="0"/>
              </a:rPr>
              <a:t>spiritual</a:t>
            </a:r>
            <a:r>
              <a:rPr lang="en-US" sz="1200" dirty="0">
                <a:effectLst/>
                <a:latin typeface="+mn-lt"/>
                <a:ea typeface="Times New Roman" panose="02020603050405020304" pitchFamily="18" charset="0"/>
              </a:rPr>
              <a:t> sacrifices. Our prayers are now the incense that is offered to God. The melody-making instrument is now our heart. The physical ordinances of the OT were only to exist until what (CLICK) Heb 9:10 calls a “time of reformation”, which is when the new covenant was to come. The conclusion we can derive from this is that NT worship is </a:t>
            </a:r>
            <a:r>
              <a:rPr lang="en-US" sz="1200" u="sng" dirty="0">
                <a:effectLst/>
                <a:latin typeface="+mn-lt"/>
                <a:ea typeface="Times New Roman" panose="02020603050405020304" pitchFamily="18" charset="0"/>
              </a:rPr>
              <a:t>spiritual worship</a:t>
            </a:r>
            <a:r>
              <a:rPr lang="en-US" sz="1200" dirty="0">
                <a:effectLst/>
                <a:latin typeface="+mn-lt"/>
                <a:ea typeface="Times New Roman" panose="02020603050405020304" pitchFamily="18" charset="0"/>
              </a:rPr>
              <a:t> that focuses on the </a:t>
            </a:r>
            <a:r>
              <a:rPr lang="en-US" sz="1200" u="sng" dirty="0">
                <a:effectLst/>
                <a:latin typeface="+mn-lt"/>
                <a:ea typeface="Times New Roman" panose="02020603050405020304" pitchFamily="18" charset="0"/>
              </a:rPr>
              <a:t>inner man</a:t>
            </a:r>
            <a:r>
              <a:rPr lang="en-US" sz="1200" dirty="0">
                <a:effectLst/>
                <a:latin typeface="+mn-lt"/>
                <a:ea typeface="Times New Roman" panose="02020603050405020304" pitchFamily="18" charset="0"/>
              </a:rPr>
              <a:t> and not the </a:t>
            </a:r>
            <a:r>
              <a:rPr lang="en-US" sz="1200" u="sng" dirty="0">
                <a:effectLst/>
                <a:latin typeface="+mn-lt"/>
                <a:ea typeface="Times New Roman" panose="02020603050405020304" pitchFamily="18" charset="0"/>
              </a:rPr>
              <a:t>physical worship</a:t>
            </a:r>
            <a:r>
              <a:rPr lang="en-US" sz="1200" dirty="0">
                <a:effectLst/>
                <a:latin typeface="+mn-lt"/>
                <a:ea typeface="Times New Roman" panose="02020603050405020304" pitchFamily="18" charset="0"/>
              </a:rPr>
              <a:t> found in the OT that focused on </a:t>
            </a:r>
            <a:r>
              <a:rPr lang="en-US" sz="1200" u="sng" dirty="0">
                <a:effectLst/>
                <a:latin typeface="+mn-lt"/>
                <a:ea typeface="Times New Roman" panose="02020603050405020304" pitchFamily="18" charset="0"/>
              </a:rPr>
              <a:t>outward ordinances</a:t>
            </a:r>
            <a:r>
              <a:rPr lang="en-US" sz="1200" dirty="0">
                <a:effectLst/>
                <a:latin typeface="+mn-lt"/>
                <a:ea typeface="Times New Roman" panose="02020603050405020304" pitchFamily="18" charset="0"/>
              </a:rPr>
              <a:t>. Spiritual worship occurs when our heart/spirit is completely engaged in the outpouring of love and devotion to God.</a:t>
            </a:r>
            <a:endParaRPr lang="en-US" sz="1200" dirty="0">
              <a:latin typeface="+mn-lt"/>
            </a:endParaRPr>
          </a:p>
        </p:txBody>
      </p:sp>
      <p:sp>
        <p:nvSpPr>
          <p:cNvPr id="4" name="Slide Number Placeholder 3"/>
          <p:cNvSpPr>
            <a:spLocks noGrp="1"/>
          </p:cNvSpPr>
          <p:nvPr>
            <p:ph type="sldNum" sz="quarter" idx="5"/>
          </p:nvPr>
        </p:nvSpPr>
        <p:spPr/>
        <p:txBody>
          <a:bodyPr/>
          <a:lstStyle/>
          <a:p>
            <a:fld id="{620F5979-CB5B-4320-AD8B-2FA72BFBA367}" type="slidenum">
              <a:rPr lang="en-US" smtClean="0"/>
              <a:t>8</a:t>
            </a:fld>
            <a:endParaRPr lang="en-US"/>
          </a:p>
        </p:txBody>
      </p:sp>
    </p:spTree>
    <p:extLst>
      <p:ext uri="{BB962C8B-B14F-4D97-AF65-F5344CB8AC3E}">
        <p14:creationId xmlns:p14="http://schemas.microsoft.com/office/powerpoint/2010/main" val="2509821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98900" y="0"/>
            <a:ext cx="1327150" cy="995363"/>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When it comes to worshipping God in truth, we must offer Him worship according to </a:t>
            </a:r>
            <a:r>
              <a:rPr lang="en-US" sz="1200" u="sng" dirty="0">
                <a:effectLst/>
                <a:latin typeface="+mn-lt"/>
                <a:ea typeface="Times New Roman" panose="02020603050405020304" pitchFamily="18" charset="0"/>
              </a:rPr>
              <a:t>His</a:t>
            </a:r>
            <a:r>
              <a:rPr lang="en-US" sz="1200" dirty="0">
                <a:effectLst/>
                <a:latin typeface="+mn-lt"/>
                <a:ea typeface="Times New Roman" panose="02020603050405020304" pitchFamily="18" charset="0"/>
              </a:rPr>
              <a:t> truth – </a:t>
            </a:r>
            <a:r>
              <a:rPr lang="en-US" sz="1200" u="sng" dirty="0">
                <a:effectLst/>
                <a:latin typeface="+mn-lt"/>
                <a:ea typeface="Times New Roman" panose="02020603050405020304" pitchFamily="18" charset="0"/>
              </a:rPr>
              <a:t>His word and His will</a:t>
            </a:r>
            <a:r>
              <a:rPr lang="en-US" sz="1200" u="none" dirty="0">
                <a:effectLst/>
                <a:latin typeface="+mn-lt"/>
                <a:ea typeface="Times New Roman" panose="02020603050405020304" pitchFamily="18" charset="0"/>
              </a:rPr>
              <a:t>. </a:t>
            </a:r>
            <a:r>
              <a:rPr lang="en-US" sz="1200" dirty="0">
                <a:effectLst/>
                <a:latin typeface="+mn-lt"/>
                <a:ea typeface="Times New Roman" panose="02020603050405020304" pitchFamily="18" charset="0"/>
              </a:rPr>
              <a:t>The Samaritan woman was not worshipping according to truth because she worshipped at the temple on Mt. Gerizim rather than the one on Mt. Moriah – and Jesus calls her on it. To worship “in truth” would mean that both our thoughts and our actions are in keeping w/truth. God has revealed truth, guiding His apostles into “all truth” as we see in John 16:13 (CLICK), and so this is how our worship becomes according to faith. Faith comes by hearing God’s word. Therefore, acceptable worship must be that which God has designated in the NT (CLICK) – </a:t>
            </a:r>
            <a:r>
              <a:rPr lang="en-US" sz="1200" b="1" dirty="0">
                <a:effectLst/>
                <a:latin typeface="+mn-lt"/>
                <a:ea typeface="Times New Roman" panose="02020603050405020304" pitchFamily="18" charset="0"/>
              </a:rPr>
              <a:t>Eph 5:17</a:t>
            </a:r>
            <a:r>
              <a:rPr lang="en-US" sz="1200" dirty="0">
                <a:effectLst/>
                <a:latin typeface="+mn-lt"/>
                <a:ea typeface="Times New Roman" panose="02020603050405020304" pitchFamily="18" charset="0"/>
              </a:rPr>
              <a:t>. Again, our goal next week will be to survey the NT and to look at the ways we are supposed to worship and also talk about how that is to be done in spirit and in truth.</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Again, pointing out to people that acceptable worship must be according to God’s will can ruffle feathers in people who are attracted to certain types of worship not authorized in scripture. Things can get emotional quickly. But we need to remember that the first murder in the bible came as a result of these types of emotions. Our purpose in these studies must not be to simply justify something I want to do, something I happen to enjoy. It’s not about whether worship is acceptable to me, but whether it is acceptable to God. </a:t>
            </a: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endParaRPr lang="en-US" sz="1200" dirty="0">
              <a:effectLst/>
              <a:latin typeface="+mn-l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mj-lt"/>
              <a:buNone/>
              <a:tabLst>
                <a:tab pos="457200" algn="l"/>
              </a:tabLst>
              <a:defRPr/>
            </a:pPr>
            <a:r>
              <a:rPr lang="en-US" sz="1200" dirty="0">
                <a:effectLst/>
                <a:latin typeface="+mn-lt"/>
                <a:ea typeface="Times New Roman" panose="02020603050405020304" pitchFamily="18" charset="0"/>
              </a:rPr>
              <a:t>COMMENTS</a:t>
            </a:r>
          </a:p>
        </p:txBody>
      </p:sp>
      <p:sp>
        <p:nvSpPr>
          <p:cNvPr id="4" name="Slide Number Placeholder 3"/>
          <p:cNvSpPr>
            <a:spLocks noGrp="1"/>
          </p:cNvSpPr>
          <p:nvPr>
            <p:ph type="sldNum" sz="quarter" idx="5"/>
          </p:nvPr>
        </p:nvSpPr>
        <p:spPr/>
        <p:txBody>
          <a:bodyPr/>
          <a:lstStyle/>
          <a:p>
            <a:fld id="{620F5979-CB5B-4320-AD8B-2FA72BFBA367}" type="slidenum">
              <a:rPr lang="en-US" smtClean="0"/>
              <a:t>9</a:t>
            </a:fld>
            <a:endParaRPr lang="en-US"/>
          </a:p>
        </p:txBody>
      </p:sp>
    </p:spTree>
    <p:extLst>
      <p:ext uri="{BB962C8B-B14F-4D97-AF65-F5344CB8AC3E}">
        <p14:creationId xmlns:p14="http://schemas.microsoft.com/office/powerpoint/2010/main" val="1964821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66591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91827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61213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7C73B4-7D2A-4F6F-8359-38AA96BD134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08203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7C73B4-7D2A-4F6F-8359-38AA96BD134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83739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7C73B4-7D2A-4F6F-8359-38AA96BD134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146367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7C73B4-7D2A-4F6F-8359-38AA96BD1348}"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5015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7C73B4-7D2A-4F6F-8359-38AA96BD1348}"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407492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C73B4-7D2A-4F6F-8359-38AA96BD1348}"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48706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248479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7C73B4-7D2A-4F6F-8359-38AA96BD134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421EF-D302-47C2-B9F1-38E90B255E16}" type="slidenum">
              <a:rPr lang="en-US" smtClean="0"/>
              <a:t>‹#›</a:t>
            </a:fld>
            <a:endParaRPr lang="en-US"/>
          </a:p>
        </p:txBody>
      </p:sp>
    </p:spTree>
    <p:extLst>
      <p:ext uri="{BB962C8B-B14F-4D97-AF65-F5344CB8AC3E}">
        <p14:creationId xmlns:p14="http://schemas.microsoft.com/office/powerpoint/2010/main" val="3364008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C73B4-7D2A-4F6F-8359-38AA96BD1348}" type="datetimeFigureOut">
              <a:rPr lang="en-US" smtClean="0"/>
              <a:t>6/1/2022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B421EF-D302-47C2-B9F1-38E90B255E16}" type="slidenum">
              <a:rPr lang="en-US" smtClean="0"/>
              <a:t>‹#›</a:t>
            </a:fld>
            <a:endParaRPr lang="en-US"/>
          </a:p>
        </p:txBody>
      </p:sp>
    </p:spTree>
    <p:extLst>
      <p:ext uri="{BB962C8B-B14F-4D97-AF65-F5344CB8AC3E}">
        <p14:creationId xmlns:p14="http://schemas.microsoft.com/office/powerpoint/2010/main" val="2694469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FE9D1864-1204-48E5-B4AA-8CC9D637BD9B}"/>
              </a:ext>
            </a:extLst>
          </p:cNvPr>
          <p:cNvGraphicFramePr>
            <a:graphicFrameLocks noChangeAspect="1"/>
          </p:cNvGraphicFramePr>
          <p:nvPr>
            <p:extLst>
              <p:ext uri="{D42A27DB-BD31-4B8C-83A1-F6EECF244321}">
                <p14:modId xmlns:p14="http://schemas.microsoft.com/office/powerpoint/2010/main" val="1908990894"/>
              </p:ext>
            </p:extLst>
          </p:nvPr>
        </p:nvGraphicFramePr>
        <p:xfrm>
          <a:off x="4763" y="0"/>
          <a:ext cx="9134475" cy="6858000"/>
        </p:xfrm>
        <a:graphic>
          <a:graphicData uri="http://schemas.openxmlformats.org/presentationml/2006/ole">
            <mc:AlternateContent xmlns:mc="http://schemas.openxmlformats.org/markup-compatibility/2006">
              <mc:Choice xmlns:v="urn:schemas-microsoft-com:vml" Requires="v">
                <p:oleObj name="Bitmap Image" r:id="rId3" imgW="9134640" imgH="6858000" progId="Paint.Picture">
                  <p:embed/>
                </p:oleObj>
              </mc:Choice>
              <mc:Fallback>
                <p:oleObj name="Bitmap Image" r:id="rId3" imgW="9134640" imgH="6858000" progId="Paint.Picture">
                  <p:embed/>
                  <p:pic>
                    <p:nvPicPr>
                      <p:cNvPr id="2" name="Object 1">
                        <a:extLst>
                          <a:ext uri="{FF2B5EF4-FFF2-40B4-BE49-F238E27FC236}">
                            <a16:creationId xmlns:a16="http://schemas.microsoft.com/office/drawing/2014/main" id="{ABD89622-3AB5-47C1-A0E9-2D755B9DF29D}"/>
                          </a:ext>
                        </a:extLst>
                      </p:cNvPr>
                      <p:cNvPicPr/>
                      <p:nvPr/>
                    </p:nvPicPr>
                    <p:blipFill>
                      <a:blip r:embed="rId4"/>
                      <a:stretch>
                        <a:fillRect/>
                      </a:stretch>
                    </p:blipFill>
                    <p:spPr>
                      <a:xfrm>
                        <a:off x="4763" y="0"/>
                        <a:ext cx="9134475" cy="6858000"/>
                      </a:xfrm>
                      <a:prstGeom prst="rect">
                        <a:avLst/>
                      </a:prstGeom>
                    </p:spPr>
                  </p:pic>
                </p:oleObj>
              </mc:Fallback>
            </mc:AlternateContent>
          </a:graphicData>
        </a:graphic>
      </p:graphicFrame>
    </p:spTree>
    <p:extLst>
      <p:ext uri="{BB962C8B-B14F-4D97-AF65-F5344CB8AC3E}">
        <p14:creationId xmlns:p14="http://schemas.microsoft.com/office/powerpoint/2010/main" val="421174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4175185" y="880532"/>
            <a:ext cx="4855418"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389071" y="1006655"/>
            <a:ext cx="4645865" cy="1938992"/>
          </a:xfrm>
          <a:prstGeom prst="rect">
            <a:avLst/>
          </a:prstGeom>
          <a:noFill/>
        </p:spPr>
        <p:txBody>
          <a:bodyPr wrap="square">
            <a:spAutoFit/>
          </a:bodyPr>
          <a:lstStyle/>
          <a:p>
            <a:pPr algn="l"/>
            <a:r>
              <a:rPr lang="en-US" sz="2000" b="1" dirty="0">
                <a:solidFill>
                  <a:schemeClr val="bg1"/>
                </a:solidFill>
                <a:latin typeface="Bell MT" panose="02020503060305020303" pitchFamily="18" charset="0"/>
              </a:rPr>
              <a:t>1 Cor 14:26</a:t>
            </a:r>
            <a:r>
              <a:rPr lang="en-US" sz="2000" dirty="0">
                <a:solidFill>
                  <a:schemeClr val="bg1"/>
                </a:solidFill>
                <a:latin typeface="Bell MT" panose="02020503060305020303" pitchFamily="18" charset="0"/>
              </a:rPr>
              <a:t> – “</a:t>
            </a:r>
            <a:r>
              <a:rPr lang="en-US" sz="2000" b="0" dirty="0">
                <a:solidFill>
                  <a:schemeClr val="bg1"/>
                </a:solidFill>
                <a:effectLst/>
                <a:latin typeface="Bell MT" panose="02020503060305020303" pitchFamily="18" charset="0"/>
              </a:rPr>
              <a:t>What is the outcome then, brethren? When you assemble, each one has a psalm, has a teaching, has a revelation, has a tongue, has an interpretation. </a:t>
            </a:r>
            <a:r>
              <a:rPr lang="en-US" sz="2000" b="0" u="sng" dirty="0">
                <a:solidFill>
                  <a:schemeClr val="bg1"/>
                </a:solidFill>
                <a:effectLst/>
                <a:latin typeface="Bell MT" panose="02020503060305020303" pitchFamily="18" charset="0"/>
              </a:rPr>
              <a:t>Let all things be done for edification</a:t>
            </a:r>
            <a:r>
              <a:rPr lang="en-US" sz="2000" b="0" dirty="0">
                <a:solidFill>
                  <a:schemeClr val="bg1"/>
                </a:solidFill>
                <a:effectLst/>
                <a:latin typeface="Bell MT" panose="02020503060305020303" pitchFamily="18" charset="0"/>
              </a:rPr>
              <a:t>.</a:t>
            </a:r>
            <a:r>
              <a:rPr lang="en-US" sz="2000" dirty="0">
                <a:solidFill>
                  <a:schemeClr val="bg1"/>
                </a:solidFill>
                <a:latin typeface="Bell MT" panose="02020503060305020303" pitchFamily="18" charset="0"/>
              </a:rPr>
              <a:t>”</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347715"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For Edification</a:t>
            </a:r>
          </a:p>
        </p:txBody>
      </p:sp>
    </p:spTree>
    <p:extLst>
      <p:ext uri="{BB962C8B-B14F-4D97-AF65-F5344CB8AC3E}">
        <p14:creationId xmlns:p14="http://schemas.microsoft.com/office/powerpoint/2010/main" val="4146232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fade">
                                      <p:cBhvr>
                                        <p:cTn id="7" dur="500"/>
                                        <p:tgtEl>
                                          <p:spTgt spid="8">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For Edification</a:t>
            </a:r>
          </a:p>
        </p:txBody>
      </p:sp>
      <p:sp>
        <p:nvSpPr>
          <p:cNvPr id="9" name="Rectangle: Rounded Corners 8">
            <a:extLst>
              <a:ext uri="{FF2B5EF4-FFF2-40B4-BE49-F238E27FC236}">
                <a16:creationId xmlns:a16="http://schemas.microsoft.com/office/drawing/2014/main" id="{66A858C0-2B83-B6FC-932E-60D11B16B7DB}"/>
              </a:ext>
            </a:extLst>
          </p:cNvPr>
          <p:cNvSpPr/>
          <p:nvPr/>
        </p:nvSpPr>
        <p:spPr>
          <a:xfrm>
            <a:off x="4175185" y="880532"/>
            <a:ext cx="4855418"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7FEF2E2-7ADF-4CED-623D-645EB53CCE44}"/>
              </a:ext>
            </a:extLst>
          </p:cNvPr>
          <p:cNvSpPr txBox="1"/>
          <p:nvPr/>
        </p:nvSpPr>
        <p:spPr>
          <a:xfrm>
            <a:off x="4389071" y="1006655"/>
            <a:ext cx="4645865" cy="4093428"/>
          </a:xfrm>
          <a:prstGeom prst="rect">
            <a:avLst/>
          </a:prstGeom>
          <a:noFill/>
        </p:spPr>
        <p:txBody>
          <a:bodyPr wrap="square">
            <a:spAutoFit/>
          </a:bodyPr>
          <a:lstStyle/>
          <a:p>
            <a:pPr algn="l"/>
            <a:r>
              <a:rPr lang="en-US" sz="2000" b="1" dirty="0">
                <a:solidFill>
                  <a:schemeClr val="bg1"/>
                </a:solidFill>
                <a:latin typeface="Bell MT" panose="02020503060305020303" pitchFamily="18" charset="0"/>
              </a:rPr>
              <a:t>1 Cor 14:26</a:t>
            </a:r>
            <a:r>
              <a:rPr lang="en-US" sz="2000" dirty="0">
                <a:solidFill>
                  <a:schemeClr val="bg1"/>
                </a:solidFill>
                <a:latin typeface="Bell MT" panose="02020503060305020303" pitchFamily="18" charset="0"/>
              </a:rPr>
              <a:t> – “</a:t>
            </a:r>
            <a:r>
              <a:rPr lang="en-US" sz="2000" b="0" dirty="0">
                <a:solidFill>
                  <a:schemeClr val="bg1"/>
                </a:solidFill>
                <a:effectLst/>
                <a:latin typeface="Bell MT" panose="02020503060305020303" pitchFamily="18" charset="0"/>
              </a:rPr>
              <a:t>What is the outcome then, brethren? When you assemble, each one has a psalm, has a teaching, has a revelation, has a tongue, has an interpretation. Let all things be done for edification.</a:t>
            </a:r>
            <a:r>
              <a:rPr lang="en-US" sz="2000" dirty="0">
                <a:solidFill>
                  <a:schemeClr val="bg1"/>
                </a:solidFill>
                <a:latin typeface="Bell MT" panose="02020503060305020303" pitchFamily="18" charset="0"/>
              </a:rPr>
              <a:t>”</a:t>
            </a:r>
          </a:p>
          <a:p>
            <a:pPr algn="l"/>
            <a:endParaRPr lang="en-US" sz="2000" dirty="0">
              <a:solidFill>
                <a:schemeClr val="bg1"/>
              </a:solidFill>
              <a:latin typeface="Bell MT" panose="02020503060305020303" pitchFamily="18" charset="0"/>
            </a:endParaRPr>
          </a:p>
          <a:p>
            <a:r>
              <a:rPr lang="en-US" sz="2000" b="1" dirty="0">
                <a:solidFill>
                  <a:schemeClr val="bg1"/>
                </a:solidFill>
                <a:latin typeface="Bell MT" panose="02020503060305020303" pitchFamily="18" charset="0"/>
              </a:rPr>
              <a:t>Heb 10:24-25</a:t>
            </a:r>
            <a:r>
              <a:rPr lang="en-US" sz="2000" dirty="0">
                <a:solidFill>
                  <a:schemeClr val="bg1"/>
                </a:solidFill>
                <a:latin typeface="Bell MT" panose="02020503060305020303" pitchFamily="18" charset="0"/>
              </a:rPr>
              <a:t> – “</a:t>
            </a:r>
            <a:r>
              <a:rPr lang="en-US" sz="2000" b="1" baseline="30000" dirty="0">
                <a:solidFill>
                  <a:schemeClr val="bg1"/>
                </a:solidFill>
                <a:latin typeface="Bell MT" panose="02020503060305020303" pitchFamily="18" charset="0"/>
              </a:rPr>
              <a:t>24</a:t>
            </a:r>
            <a:r>
              <a:rPr lang="en-US" sz="2000" dirty="0">
                <a:solidFill>
                  <a:schemeClr val="bg1"/>
                </a:solidFill>
                <a:latin typeface="Bell MT" panose="02020503060305020303" pitchFamily="18" charset="0"/>
              </a:rPr>
              <a:t>and let us consider how to stimulate one another to love and good deeds, </a:t>
            </a:r>
            <a:r>
              <a:rPr lang="en-US" sz="2000" b="1" baseline="30000" dirty="0">
                <a:solidFill>
                  <a:schemeClr val="bg1"/>
                </a:solidFill>
                <a:latin typeface="Bell MT" panose="02020503060305020303" pitchFamily="18" charset="0"/>
              </a:rPr>
              <a:t>25</a:t>
            </a:r>
            <a:r>
              <a:rPr lang="en-US" sz="2000" dirty="0">
                <a:solidFill>
                  <a:schemeClr val="bg1"/>
                </a:solidFill>
                <a:latin typeface="Bell MT" panose="02020503060305020303" pitchFamily="18" charset="0"/>
              </a:rPr>
              <a:t>not forsaking our own assembling together, as is the habit of some, but encouraging one another; and all the more as you see the day drawing near.”</a:t>
            </a:r>
          </a:p>
        </p:txBody>
      </p:sp>
    </p:spTree>
    <p:extLst>
      <p:ext uri="{BB962C8B-B14F-4D97-AF65-F5344CB8AC3E}">
        <p14:creationId xmlns:p14="http://schemas.microsoft.com/office/powerpoint/2010/main" val="74748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For Edification</a:t>
            </a:r>
          </a:p>
        </p:txBody>
      </p:sp>
      <p:grpSp>
        <p:nvGrpSpPr>
          <p:cNvPr id="9" name="Group 8">
            <a:extLst>
              <a:ext uri="{FF2B5EF4-FFF2-40B4-BE49-F238E27FC236}">
                <a16:creationId xmlns:a16="http://schemas.microsoft.com/office/drawing/2014/main" id="{26A69F5D-824E-BA8F-CB3D-8C8F390E42A0}"/>
              </a:ext>
            </a:extLst>
          </p:cNvPr>
          <p:cNvGrpSpPr/>
          <p:nvPr/>
        </p:nvGrpSpPr>
        <p:grpSpPr>
          <a:xfrm>
            <a:off x="4175185" y="880532"/>
            <a:ext cx="4855418" cy="5859480"/>
            <a:chOff x="6714672" y="3645711"/>
            <a:chExt cx="2335199" cy="3112898"/>
          </a:xfrm>
        </p:grpSpPr>
        <p:sp>
          <p:nvSpPr>
            <p:cNvPr id="10" name="Rectangle: Rounded Corners 9">
              <a:extLst>
                <a:ext uri="{FF2B5EF4-FFF2-40B4-BE49-F238E27FC236}">
                  <a16:creationId xmlns:a16="http://schemas.microsoft.com/office/drawing/2014/main" id="{99137703-CB67-A6DC-A3E5-F0744708C767}"/>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212BC86-EB2A-71C1-474F-C402348E55EA}"/>
                </a:ext>
              </a:extLst>
            </p:cNvPr>
            <p:cNvSpPr txBox="1"/>
            <p:nvPr/>
          </p:nvSpPr>
          <p:spPr>
            <a:xfrm>
              <a:off x="6809958" y="3754592"/>
              <a:ext cx="2234415" cy="2599791"/>
            </a:xfrm>
            <a:prstGeom prst="rect">
              <a:avLst/>
            </a:prstGeom>
            <a:noFill/>
          </p:spPr>
          <p:txBody>
            <a:bodyPr wrap="square">
              <a:spAutoFit/>
            </a:bodyPr>
            <a:lstStyle/>
            <a:p>
              <a:pPr algn="l"/>
              <a:r>
                <a:rPr lang="en-US" sz="2400" b="1" dirty="0">
                  <a:solidFill>
                    <a:schemeClr val="bg1"/>
                  </a:solidFill>
                  <a:latin typeface="Bell MT" panose="02020503060305020303" pitchFamily="18" charset="0"/>
                </a:rPr>
                <a:t>Eph 5:19</a:t>
              </a:r>
              <a:r>
                <a:rPr lang="en-US" sz="2400" dirty="0">
                  <a:solidFill>
                    <a:schemeClr val="bg1"/>
                  </a:solidFill>
                  <a:latin typeface="Bell MT" panose="02020503060305020303" pitchFamily="18" charset="0"/>
                </a:rPr>
                <a:t> – “</a:t>
              </a:r>
              <a:r>
                <a:rPr lang="en-US" sz="2400" b="0" dirty="0">
                  <a:solidFill>
                    <a:schemeClr val="bg1"/>
                  </a:solidFill>
                  <a:effectLst/>
                  <a:latin typeface="Bell MT" panose="02020503060305020303" pitchFamily="18" charset="0"/>
                </a:rPr>
                <a:t>speaking to </a:t>
              </a:r>
              <a:r>
                <a:rPr lang="en-US" sz="2400" b="0" u="sng" dirty="0">
                  <a:solidFill>
                    <a:schemeClr val="bg1"/>
                  </a:solidFill>
                  <a:effectLst/>
                  <a:latin typeface="Bell MT" panose="02020503060305020303" pitchFamily="18" charset="0"/>
                </a:rPr>
                <a:t>one another</a:t>
              </a:r>
              <a:r>
                <a:rPr lang="en-US" sz="2400" b="0" dirty="0">
                  <a:solidFill>
                    <a:schemeClr val="bg1"/>
                  </a:solidFill>
                  <a:effectLst/>
                  <a:latin typeface="Bell MT" panose="02020503060305020303" pitchFamily="18" charset="0"/>
                </a:rPr>
                <a:t> in psalms and hymns and spiritual songs, singing and making melody with your heart to the Lord</a:t>
              </a:r>
              <a:r>
                <a:rPr lang="en-US" sz="2400" dirty="0">
                  <a:solidFill>
                    <a:schemeClr val="bg1"/>
                  </a:solidFill>
                  <a:latin typeface="Bell MT" panose="02020503060305020303" pitchFamily="18" charset="0"/>
                </a:rPr>
                <a:t>”</a:t>
              </a:r>
            </a:p>
            <a:p>
              <a:pPr algn="l"/>
              <a:endParaRPr lang="en-US" sz="2400" b="0" dirty="0">
                <a:solidFill>
                  <a:schemeClr val="bg1"/>
                </a:solidFill>
                <a:effectLst/>
                <a:latin typeface="Bell MT" panose="02020503060305020303" pitchFamily="18" charset="0"/>
              </a:endParaRPr>
            </a:p>
            <a:p>
              <a:pPr algn="l"/>
              <a:r>
                <a:rPr lang="en-US" sz="2400" b="1" dirty="0">
                  <a:solidFill>
                    <a:schemeClr val="bg1"/>
                  </a:solidFill>
                  <a:latin typeface="Bell MT" panose="02020503060305020303" pitchFamily="18" charset="0"/>
                </a:rPr>
                <a:t>Col 3:16</a:t>
              </a:r>
              <a:r>
                <a:rPr lang="en-US" sz="2400" dirty="0">
                  <a:solidFill>
                    <a:schemeClr val="bg1"/>
                  </a:solidFill>
                  <a:latin typeface="Bell MT" panose="02020503060305020303" pitchFamily="18" charset="0"/>
                </a:rPr>
                <a:t> – “</a:t>
              </a:r>
              <a:r>
                <a:rPr lang="en-US" sz="2400" b="0" dirty="0">
                  <a:solidFill>
                    <a:schemeClr val="bg1"/>
                  </a:solidFill>
                  <a:effectLst/>
                  <a:latin typeface="Bell MT" panose="02020503060305020303" pitchFamily="18" charset="0"/>
                </a:rPr>
                <a:t>Let the word of Christ richly dwell within you, with all wisdom teaching and admonishing </a:t>
              </a:r>
              <a:r>
                <a:rPr lang="en-US" sz="2400" b="0" u="sng" dirty="0">
                  <a:solidFill>
                    <a:schemeClr val="bg1"/>
                  </a:solidFill>
                  <a:effectLst/>
                  <a:latin typeface="Bell MT" panose="02020503060305020303" pitchFamily="18" charset="0"/>
                </a:rPr>
                <a:t>one another</a:t>
              </a:r>
              <a:r>
                <a:rPr lang="en-US" sz="2400" b="0" dirty="0">
                  <a:solidFill>
                    <a:schemeClr val="bg1"/>
                  </a:solidFill>
                  <a:effectLst/>
                  <a:latin typeface="Bell MT" panose="02020503060305020303" pitchFamily="18" charset="0"/>
                </a:rPr>
                <a:t> with psalms and hymns and spiritual songs, singing with thankfulness in your hearts to God.</a:t>
              </a:r>
              <a:r>
                <a:rPr lang="en-US" sz="2400" dirty="0">
                  <a:solidFill>
                    <a:schemeClr val="bg1"/>
                  </a:solidFill>
                  <a:latin typeface="Bell MT" panose="02020503060305020303" pitchFamily="18" charset="0"/>
                </a:rPr>
                <a:t>”</a:t>
              </a:r>
              <a:endParaRPr lang="en-US" sz="2400" b="0" dirty="0">
                <a:solidFill>
                  <a:schemeClr val="bg1"/>
                </a:solidFill>
                <a:effectLst/>
                <a:latin typeface="Bell MT" panose="02020503060305020303" pitchFamily="18" charset="0"/>
              </a:endParaRPr>
            </a:p>
          </p:txBody>
        </p:sp>
      </p:grpSp>
    </p:spTree>
    <p:extLst>
      <p:ext uri="{BB962C8B-B14F-4D97-AF65-F5344CB8AC3E}">
        <p14:creationId xmlns:p14="http://schemas.microsoft.com/office/powerpoint/2010/main" val="3245109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4286992" y="880532"/>
            <a:ext cx="4744102"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437582" y="1152430"/>
            <a:ext cx="4539353" cy="5309145"/>
          </a:xfrm>
          <a:prstGeom prst="rect">
            <a:avLst/>
          </a:prstGeom>
          <a:noFill/>
        </p:spPr>
        <p:txBody>
          <a:bodyPr wrap="square">
            <a:spAutoFit/>
          </a:bodyPr>
          <a:lstStyle/>
          <a:p>
            <a:pPr algn="l"/>
            <a:r>
              <a:rPr lang="en-US" sz="2100" b="1" dirty="0">
                <a:solidFill>
                  <a:schemeClr val="bg1"/>
                </a:solidFill>
                <a:effectLst/>
                <a:latin typeface="Bell MT" panose="02020503060305020303" pitchFamily="18" charset="0"/>
              </a:rPr>
              <a:t>1 Cor 14:22-23</a:t>
            </a:r>
            <a:r>
              <a:rPr lang="en-US" sz="2100" dirty="0">
                <a:solidFill>
                  <a:schemeClr val="bg1"/>
                </a:solidFill>
                <a:effectLst/>
                <a:latin typeface="Bell MT" panose="02020503060305020303" pitchFamily="18" charset="0"/>
              </a:rPr>
              <a:t> – “</a:t>
            </a:r>
            <a:r>
              <a:rPr lang="en-US" sz="2100" b="0" dirty="0">
                <a:solidFill>
                  <a:schemeClr val="bg1"/>
                </a:solidFill>
                <a:effectLst/>
                <a:latin typeface="Bell MT" panose="02020503060305020303" pitchFamily="18" charset="0"/>
              </a:rPr>
              <a:t> </a:t>
            </a:r>
            <a:r>
              <a:rPr lang="en-US" sz="2100" b="1" baseline="30000" dirty="0">
                <a:solidFill>
                  <a:schemeClr val="bg1"/>
                </a:solidFill>
                <a:effectLst/>
                <a:latin typeface="Bell MT" panose="02020503060305020303" pitchFamily="18" charset="0"/>
              </a:rPr>
              <a:t>22</a:t>
            </a:r>
            <a:r>
              <a:rPr lang="en-US" sz="2100" b="0" dirty="0">
                <a:solidFill>
                  <a:schemeClr val="bg1"/>
                </a:solidFill>
                <a:effectLst/>
                <a:latin typeface="Bell MT" panose="02020503060305020303" pitchFamily="18" charset="0"/>
              </a:rPr>
              <a:t>So then tongues are for a sign, not to those who believe but to unbelievers; but prophecy is for a sign, not to unbelievers but to those who believe. </a:t>
            </a:r>
            <a:r>
              <a:rPr lang="en-US" sz="2100" b="1" baseline="30000" dirty="0">
                <a:solidFill>
                  <a:schemeClr val="bg1"/>
                </a:solidFill>
                <a:effectLst/>
                <a:latin typeface="Bell MT" panose="02020503060305020303" pitchFamily="18" charset="0"/>
              </a:rPr>
              <a:t>23 </a:t>
            </a:r>
            <a:r>
              <a:rPr lang="en-US" sz="2100" b="0" dirty="0">
                <a:solidFill>
                  <a:schemeClr val="bg1"/>
                </a:solidFill>
                <a:effectLst/>
                <a:latin typeface="Bell MT" panose="02020503060305020303" pitchFamily="18" charset="0"/>
              </a:rPr>
              <a:t>Therefore if the whole church assembles together and all speak in tongues, and ungifted men or unbelievers enter, will they not say that you are mad?</a:t>
            </a:r>
            <a:r>
              <a:rPr lang="en-US" sz="2100" dirty="0">
                <a:solidFill>
                  <a:schemeClr val="bg1"/>
                </a:solidFill>
                <a:effectLst/>
                <a:latin typeface="Bell MT" panose="02020503060305020303" pitchFamily="18" charset="0"/>
              </a:rPr>
              <a:t>”</a:t>
            </a:r>
          </a:p>
          <a:p>
            <a:pPr algn="l"/>
            <a:endParaRPr lang="en-US" sz="1200" dirty="0">
              <a:solidFill>
                <a:schemeClr val="bg1"/>
              </a:solidFill>
              <a:latin typeface="Bell MT" panose="02020503060305020303" pitchFamily="18" charset="0"/>
            </a:endParaRPr>
          </a:p>
          <a:p>
            <a:pPr algn="l"/>
            <a:r>
              <a:rPr lang="en-US" sz="2100" b="1" dirty="0">
                <a:solidFill>
                  <a:schemeClr val="bg1"/>
                </a:solidFill>
                <a:effectLst/>
                <a:latin typeface="Bell MT" panose="02020503060305020303" pitchFamily="18" charset="0"/>
              </a:rPr>
              <a:t>1 Cor 14:40</a:t>
            </a:r>
            <a:r>
              <a:rPr lang="en-US" sz="2100" dirty="0">
                <a:solidFill>
                  <a:schemeClr val="bg1"/>
                </a:solidFill>
                <a:effectLst/>
                <a:latin typeface="Bell MT" panose="02020503060305020303" pitchFamily="18" charset="0"/>
              </a:rPr>
              <a:t> – “</a:t>
            </a:r>
            <a:r>
              <a:rPr lang="en-US" sz="2100" b="0" dirty="0">
                <a:solidFill>
                  <a:schemeClr val="bg1"/>
                </a:solidFill>
                <a:effectLst/>
                <a:latin typeface="Bell MT" panose="02020503060305020303" pitchFamily="18" charset="0"/>
              </a:rPr>
              <a:t>But all things must be done </a:t>
            </a:r>
            <a:r>
              <a:rPr lang="en-US" sz="2100" b="0" u="sng" dirty="0">
                <a:solidFill>
                  <a:schemeClr val="bg1"/>
                </a:solidFill>
                <a:effectLst/>
                <a:latin typeface="Bell MT" panose="02020503060305020303" pitchFamily="18" charset="0"/>
              </a:rPr>
              <a:t>properly</a:t>
            </a:r>
            <a:r>
              <a:rPr lang="en-US" sz="2100" b="0" dirty="0">
                <a:solidFill>
                  <a:schemeClr val="bg1"/>
                </a:solidFill>
                <a:effectLst/>
                <a:latin typeface="Bell MT" panose="02020503060305020303" pitchFamily="18" charset="0"/>
              </a:rPr>
              <a:t> and in an </a:t>
            </a:r>
            <a:r>
              <a:rPr lang="en-US" sz="2100" b="0" u="sng" dirty="0">
                <a:solidFill>
                  <a:schemeClr val="bg1"/>
                </a:solidFill>
                <a:effectLst/>
                <a:latin typeface="Bell MT" panose="02020503060305020303" pitchFamily="18" charset="0"/>
              </a:rPr>
              <a:t>orderly</a:t>
            </a:r>
            <a:r>
              <a:rPr lang="en-US" sz="2100" b="0" dirty="0">
                <a:solidFill>
                  <a:schemeClr val="bg1"/>
                </a:solidFill>
                <a:effectLst/>
                <a:latin typeface="Bell MT" panose="02020503060305020303" pitchFamily="18" charset="0"/>
              </a:rPr>
              <a:t> manner.</a:t>
            </a:r>
            <a:r>
              <a:rPr lang="en-US" sz="2100" dirty="0">
                <a:solidFill>
                  <a:schemeClr val="bg1"/>
                </a:solidFill>
                <a:effectLst/>
                <a:latin typeface="Bell MT" panose="02020503060305020303" pitchFamily="18" charset="0"/>
              </a:rPr>
              <a:t>”</a:t>
            </a:r>
          </a:p>
          <a:p>
            <a:pPr algn="l"/>
            <a:endParaRPr lang="en-US" sz="1200" dirty="0">
              <a:solidFill>
                <a:schemeClr val="bg1"/>
              </a:solidFill>
              <a:latin typeface="Bell MT" panose="02020503060305020303" pitchFamily="18" charset="0"/>
            </a:endParaRPr>
          </a:p>
          <a:p>
            <a:pPr algn="l"/>
            <a:r>
              <a:rPr lang="en-US" sz="2100" b="1" dirty="0">
                <a:solidFill>
                  <a:schemeClr val="bg1"/>
                </a:solidFill>
                <a:effectLst/>
                <a:latin typeface="Bell MT" panose="02020503060305020303" pitchFamily="18" charset="0"/>
              </a:rPr>
              <a:t>1 Cor 14:33</a:t>
            </a:r>
            <a:r>
              <a:rPr lang="en-US" sz="2100" dirty="0">
                <a:solidFill>
                  <a:schemeClr val="bg1"/>
                </a:solidFill>
                <a:effectLst/>
                <a:latin typeface="Bell MT" panose="02020503060305020303" pitchFamily="18" charset="0"/>
              </a:rPr>
              <a:t> – “</a:t>
            </a:r>
            <a:r>
              <a:rPr lang="en-US" sz="2100" b="0" dirty="0">
                <a:solidFill>
                  <a:schemeClr val="bg1"/>
                </a:solidFill>
                <a:effectLst/>
                <a:latin typeface="Bell MT" panose="02020503060305020303" pitchFamily="18" charset="0"/>
              </a:rPr>
              <a:t>for God is not a God of confusion but of peace, as in all the churches of the saints.</a:t>
            </a:r>
            <a:r>
              <a:rPr lang="en-US" sz="2100" dirty="0">
                <a:solidFill>
                  <a:schemeClr val="bg1"/>
                </a:solidFill>
                <a:effectLst/>
                <a:latin typeface="Bell MT" panose="02020503060305020303" pitchFamily="18" charset="0"/>
              </a:rPr>
              <a:t>”</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370121"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For Edification</a:t>
            </a:r>
          </a:p>
          <a:p>
            <a:pPr>
              <a:buFont typeface="Wingdings" panose="05000000000000000000" pitchFamily="2" charset="2"/>
              <a:buChar char="q"/>
            </a:pPr>
            <a:r>
              <a:rPr lang="en-US" sz="3200" dirty="0">
                <a:latin typeface="Bell MT" panose="02020503060305020303" pitchFamily="18" charset="0"/>
              </a:rPr>
              <a:t>Properly &amp; Orderly</a:t>
            </a:r>
          </a:p>
        </p:txBody>
      </p:sp>
    </p:spTree>
    <p:extLst>
      <p:ext uri="{BB962C8B-B14F-4D97-AF65-F5344CB8AC3E}">
        <p14:creationId xmlns:p14="http://schemas.microsoft.com/office/powerpoint/2010/main" val="423373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fade">
                                      <p:cBhvr>
                                        <p:cTn id="15" dur="500"/>
                                        <p:tgtEl>
                                          <p:spTgt spid="8">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fade">
                                      <p:cBhvr>
                                        <p:cTn id="2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9144000" cy="6858000"/>
          </a:xfrm>
        </p:spPr>
        <p:txBody>
          <a:bodyPr>
            <a:normAutofit lnSpcReduction="10000"/>
          </a:bodyPr>
          <a:lstStyle/>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6 – </a:t>
            </a:r>
            <a:r>
              <a:rPr lang="en-US" sz="2700" b="1" dirty="0">
                <a:solidFill>
                  <a:srgbClr val="002060"/>
                </a:solidFill>
                <a:latin typeface="Bell MT" panose="02020503060305020303" pitchFamily="18" charset="0"/>
              </a:rPr>
              <a:t>Introduction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13 – </a:t>
            </a:r>
            <a:r>
              <a:rPr lang="en-US" sz="2700" b="1" dirty="0">
                <a:solidFill>
                  <a:srgbClr val="002060"/>
                </a:solidFill>
                <a:latin typeface="Bell MT" panose="02020503060305020303" pitchFamily="18" charset="0"/>
              </a:rPr>
              <a:t>Its Nature</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20 – </a:t>
            </a:r>
            <a:r>
              <a:rPr lang="en-US" sz="2700" b="1" dirty="0">
                <a:solidFill>
                  <a:srgbClr val="002060"/>
                </a:solidFill>
                <a:latin typeface="Bell MT" panose="02020503060305020303" pitchFamily="18" charset="0"/>
              </a:rPr>
              <a:t>Its Standard of Authority</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27 – </a:t>
            </a:r>
            <a:r>
              <a:rPr lang="en-US" sz="2700" b="1" dirty="0">
                <a:solidFill>
                  <a:srgbClr val="002060"/>
                </a:solidFill>
                <a:latin typeface="Bell MT" panose="02020503060305020303" pitchFamily="18" charset="0"/>
              </a:rPr>
              <a:t>False Standards of Authority</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4 – </a:t>
            </a:r>
            <a:r>
              <a:rPr lang="en-US" sz="2700" b="1" dirty="0">
                <a:solidFill>
                  <a:srgbClr val="002060"/>
                </a:solidFill>
                <a:latin typeface="Bell MT" panose="02020503060305020303" pitchFamily="18" charset="0"/>
              </a:rPr>
              <a:t>Applying the Standard (1)</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11 – </a:t>
            </a:r>
            <a:r>
              <a:rPr lang="en-US" sz="2700" b="1" dirty="0">
                <a:solidFill>
                  <a:srgbClr val="002060"/>
                </a:solidFill>
                <a:latin typeface="Bell MT" panose="02020503060305020303" pitchFamily="18" charset="0"/>
              </a:rPr>
              <a:t>Applying the Standard (2)</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18 – </a:t>
            </a:r>
            <a:r>
              <a:rPr lang="en-US" sz="2700" b="1" dirty="0">
                <a:solidFill>
                  <a:srgbClr val="002060"/>
                </a:solidFill>
                <a:latin typeface="Bell MT" panose="02020503060305020303" pitchFamily="18" charset="0"/>
              </a:rPr>
              <a:t>Local Organization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25 – </a:t>
            </a:r>
            <a:r>
              <a:rPr lang="en-US" sz="2700" b="1" dirty="0">
                <a:solidFill>
                  <a:srgbClr val="002060"/>
                </a:solidFill>
                <a:latin typeface="Bell MT" panose="02020503060305020303" pitchFamily="18" charset="0"/>
              </a:rPr>
              <a:t>Local Organization Apostasy</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1 – </a:t>
            </a:r>
            <a:r>
              <a:rPr lang="en-US" sz="2700" b="1" dirty="0">
                <a:solidFill>
                  <a:srgbClr val="002060"/>
                </a:solidFill>
                <a:latin typeface="Bell MT" panose="02020503060305020303" pitchFamily="18" charset="0"/>
              </a:rPr>
              <a:t>Nature of Worship</a:t>
            </a:r>
          </a:p>
          <a:p>
            <a:pPr>
              <a:lnSpc>
                <a:spcPct val="100000"/>
              </a:lnSpc>
              <a:buFont typeface="Wingdings" panose="05000000000000000000" pitchFamily="2" charset="2"/>
              <a:buChar char="q"/>
            </a:pPr>
            <a:r>
              <a:rPr lang="en-US" sz="2700" dirty="0">
                <a:solidFill>
                  <a:srgbClr val="FF0000"/>
                </a:solidFill>
                <a:latin typeface="Bell MT" panose="02020503060305020303" pitchFamily="18" charset="0"/>
              </a:rPr>
              <a:t>Jun 8 – </a:t>
            </a:r>
            <a:r>
              <a:rPr lang="en-US" sz="2700" b="1" dirty="0">
                <a:solidFill>
                  <a:srgbClr val="FF0000"/>
                </a:solidFill>
                <a:latin typeface="Bell MT" panose="02020503060305020303" pitchFamily="18" charset="0"/>
              </a:rPr>
              <a:t>Elements of Worship</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15 – </a:t>
            </a:r>
            <a:r>
              <a:rPr lang="en-US" sz="2700" b="1" dirty="0">
                <a:solidFill>
                  <a:srgbClr val="002060"/>
                </a:solidFill>
                <a:latin typeface="Bell MT" panose="02020503060305020303" pitchFamily="18" charset="0"/>
              </a:rPr>
              <a:t>Its Work of Edification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22 – </a:t>
            </a:r>
            <a:r>
              <a:rPr lang="en-US" sz="2700" b="1" dirty="0">
                <a:solidFill>
                  <a:srgbClr val="002060"/>
                </a:solidFill>
                <a:latin typeface="Bell MT" panose="02020503060305020303" pitchFamily="18" charset="0"/>
              </a:rPr>
              <a:t>Its Work of Evangelism</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29 – </a:t>
            </a:r>
            <a:r>
              <a:rPr lang="en-US" sz="2700" b="1" dirty="0">
                <a:solidFill>
                  <a:srgbClr val="002060"/>
                </a:solidFill>
                <a:latin typeface="Bell MT" panose="02020503060305020303" pitchFamily="18" charset="0"/>
              </a:rPr>
              <a:t>Its Work of Benevolence</a:t>
            </a:r>
          </a:p>
        </p:txBody>
      </p:sp>
      <p:sp>
        <p:nvSpPr>
          <p:cNvPr id="5" name="Arrow: Down 4">
            <a:extLst>
              <a:ext uri="{FF2B5EF4-FFF2-40B4-BE49-F238E27FC236}">
                <a16:creationId xmlns:a16="http://schemas.microsoft.com/office/drawing/2014/main" id="{7FF8654F-E773-4C9E-870B-20A05B272BC2}"/>
              </a:ext>
            </a:extLst>
          </p:cNvPr>
          <p:cNvSpPr/>
          <p:nvPr/>
        </p:nvSpPr>
        <p:spPr>
          <a:xfrm>
            <a:off x="6185646" y="0"/>
            <a:ext cx="2958353" cy="685800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6943165" y="-120127"/>
            <a:ext cx="1447800" cy="6690360"/>
          </a:xfrm>
        </p:spPr>
        <p:txBody>
          <a:bodyPr vert="wordArtVert" lIns="91440">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Tree>
    <p:extLst>
      <p:ext uri="{BB962C8B-B14F-4D97-AF65-F5344CB8AC3E}">
        <p14:creationId xmlns:p14="http://schemas.microsoft.com/office/powerpoint/2010/main" val="155327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01570-463D-4310-8EA0-B60CCBB68230}"/>
              </a:ext>
            </a:extLst>
          </p:cNvPr>
          <p:cNvSpPr>
            <a:spLocks noGrp="1"/>
          </p:cNvSpPr>
          <p:nvPr>
            <p:ph idx="1"/>
          </p:nvPr>
        </p:nvSpPr>
        <p:spPr>
          <a:xfrm>
            <a:off x="0" y="0"/>
            <a:ext cx="9144000" cy="6858000"/>
          </a:xfrm>
        </p:spPr>
        <p:txBody>
          <a:bodyPr>
            <a:normAutofit lnSpcReduction="10000"/>
          </a:bodyPr>
          <a:lstStyle/>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6 – </a:t>
            </a:r>
            <a:r>
              <a:rPr lang="en-US" sz="2700" b="1" dirty="0">
                <a:solidFill>
                  <a:srgbClr val="002060"/>
                </a:solidFill>
                <a:latin typeface="Bell MT" panose="02020503060305020303" pitchFamily="18" charset="0"/>
              </a:rPr>
              <a:t>Introduction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13 – </a:t>
            </a:r>
            <a:r>
              <a:rPr lang="en-US" sz="2700" b="1" dirty="0">
                <a:solidFill>
                  <a:srgbClr val="002060"/>
                </a:solidFill>
                <a:latin typeface="Bell MT" panose="02020503060305020303" pitchFamily="18" charset="0"/>
              </a:rPr>
              <a:t>Its Nature</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20 – </a:t>
            </a:r>
            <a:r>
              <a:rPr lang="en-US" sz="2700" b="1" dirty="0">
                <a:solidFill>
                  <a:srgbClr val="002060"/>
                </a:solidFill>
                <a:latin typeface="Bell MT" panose="02020503060305020303" pitchFamily="18" charset="0"/>
              </a:rPr>
              <a:t>Its Standard of Authority</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Apr 27 – </a:t>
            </a:r>
            <a:r>
              <a:rPr lang="en-US" sz="2700" b="1" dirty="0">
                <a:solidFill>
                  <a:srgbClr val="002060"/>
                </a:solidFill>
                <a:latin typeface="Bell MT" panose="02020503060305020303" pitchFamily="18" charset="0"/>
              </a:rPr>
              <a:t>False Standards of Authority</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4 – </a:t>
            </a:r>
            <a:r>
              <a:rPr lang="en-US" sz="2700" b="1" dirty="0">
                <a:solidFill>
                  <a:srgbClr val="002060"/>
                </a:solidFill>
                <a:latin typeface="Bell MT" panose="02020503060305020303" pitchFamily="18" charset="0"/>
              </a:rPr>
              <a:t>Applying the Standard (1)</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11 – </a:t>
            </a:r>
            <a:r>
              <a:rPr lang="en-US" sz="2700" b="1" dirty="0">
                <a:solidFill>
                  <a:srgbClr val="002060"/>
                </a:solidFill>
                <a:latin typeface="Bell MT" panose="02020503060305020303" pitchFamily="18" charset="0"/>
              </a:rPr>
              <a:t>Applying the Standard (2)</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18 – </a:t>
            </a:r>
            <a:r>
              <a:rPr lang="en-US" sz="2700" b="1" dirty="0">
                <a:solidFill>
                  <a:srgbClr val="002060"/>
                </a:solidFill>
                <a:latin typeface="Bell MT" panose="02020503060305020303" pitchFamily="18" charset="0"/>
              </a:rPr>
              <a:t>Local Organization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May 25 – </a:t>
            </a:r>
            <a:r>
              <a:rPr lang="en-US" sz="2700" b="1" dirty="0">
                <a:solidFill>
                  <a:srgbClr val="002060"/>
                </a:solidFill>
                <a:latin typeface="Bell MT" panose="02020503060305020303" pitchFamily="18" charset="0"/>
              </a:rPr>
              <a:t>Local Organization Apostasy</a:t>
            </a:r>
          </a:p>
          <a:p>
            <a:pPr>
              <a:lnSpc>
                <a:spcPct val="100000"/>
              </a:lnSpc>
              <a:buFont typeface="Wingdings" panose="05000000000000000000" pitchFamily="2" charset="2"/>
              <a:buChar char="q"/>
            </a:pPr>
            <a:r>
              <a:rPr lang="en-US" sz="2700" dirty="0">
                <a:solidFill>
                  <a:srgbClr val="FF0000"/>
                </a:solidFill>
                <a:latin typeface="Bell MT" panose="02020503060305020303" pitchFamily="18" charset="0"/>
              </a:rPr>
              <a:t>Jun 1 – </a:t>
            </a:r>
            <a:r>
              <a:rPr lang="en-US" sz="2700" b="1" dirty="0">
                <a:solidFill>
                  <a:srgbClr val="FF0000"/>
                </a:solidFill>
                <a:latin typeface="Bell MT" panose="02020503060305020303" pitchFamily="18" charset="0"/>
              </a:rPr>
              <a:t>Nature of Worship</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8 – </a:t>
            </a:r>
            <a:r>
              <a:rPr lang="en-US" sz="2700" b="1" dirty="0">
                <a:solidFill>
                  <a:srgbClr val="002060"/>
                </a:solidFill>
                <a:latin typeface="Bell MT" panose="02020503060305020303" pitchFamily="18" charset="0"/>
              </a:rPr>
              <a:t>Elements of Worship</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15 – </a:t>
            </a:r>
            <a:r>
              <a:rPr lang="en-US" sz="2700" b="1" dirty="0">
                <a:solidFill>
                  <a:srgbClr val="002060"/>
                </a:solidFill>
                <a:latin typeface="Bell MT" panose="02020503060305020303" pitchFamily="18" charset="0"/>
              </a:rPr>
              <a:t>Its Work of Edification</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22 – </a:t>
            </a:r>
            <a:r>
              <a:rPr lang="en-US" sz="2700" b="1" dirty="0">
                <a:solidFill>
                  <a:srgbClr val="002060"/>
                </a:solidFill>
                <a:latin typeface="Bell MT" panose="02020503060305020303" pitchFamily="18" charset="0"/>
              </a:rPr>
              <a:t>Its Work of Evangelism</a:t>
            </a:r>
          </a:p>
          <a:p>
            <a:pPr>
              <a:lnSpc>
                <a:spcPct val="100000"/>
              </a:lnSpc>
              <a:buFont typeface="Wingdings" panose="05000000000000000000" pitchFamily="2" charset="2"/>
              <a:buChar char="q"/>
            </a:pPr>
            <a:r>
              <a:rPr lang="en-US" sz="2700" dirty="0">
                <a:solidFill>
                  <a:srgbClr val="002060"/>
                </a:solidFill>
                <a:latin typeface="Bell MT" panose="02020503060305020303" pitchFamily="18" charset="0"/>
              </a:rPr>
              <a:t>Jun 29 – </a:t>
            </a:r>
            <a:r>
              <a:rPr lang="en-US" sz="2700" b="1" dirty="0">
                <a:solidFill>
                  <a:srgbClr val="002060"/>
                </a:solidFill>
                <a:latin typeface="Bell MT" panose="02020503060305020303" pitchFamily="18" charset="0"/>
              </a:rPr>
              <a:t>Its Work of Benevolence</a:t>
            </a:r>
          </a:p>
        </p:txBody>
      </p:sp>
      <p:sp>
        <p:nvSpPr>
          <p:cNvPr id="5" name="Arrow: Down 4">
            <a:extLst>
              <a:ext uri="{FF2B5EF4-FFF2-40B4-BE49-F238E27FC236}">
                <a16:creationId xmlns:a16="http://schemas.microsoft.com/office/drawing/2014/main" id="{7FF8654F-E773-4C9E-870B-20A05B272BC2}"/>
              </a:ext>
            </a:extLst>
          </p:cNvPr>
          <p:cNvSpPr/>
          <p:nvPr/>
        </p:nvSpPr>
        <p:spPr>
          <a:xfrm>
            <a:off x="6185646" y="0"/>
            <a:ext cx="2958353" cy="6858000"/>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C9FCE9-CDCD-47F7-88DF-B334B3B24039}"/>
              </a:ext>
            </a:extLst>
          </p:cNvPr>
          <p:cNvSpPr>
            <a:spLocks noGrp="1"/>
          </p:cNvSpPr>
          <p:nvPr>
            <p:ph type="title"/>
          </p:nvPr>
        </p:nvSpPr>
        <p:spPr>
          <a:xfrm>
            <a:off x="6943165" y="-120127"/>
            <a:ext cx="1447800" cy="6690360"/>
          </a:xfrm>
        </p:spPr>
        <p:txBody>
          <a:bodyPr vert="wordArtVert" lIns="91440">
            <a:noAutofit/>
          </a:bodyPr>
          <a:lstStyle/>
          <a:p>
            <a:pPr algn="ctr"/>
            <a:r>
              <a:rPr lang="en-US" sz="3800" b="1" dirty="0">
                <a:solidFill>
                  <a:schemeClr val="bg1"/>
                </a:solidFill>
                <a:latin typeface="Bell MT" panose="02020503060305020303" pitchFamily="18" charset="0"/>
              </a:rPr>
              <a:t>CURRICULUM</a:t>
            </a:r>
            <a:endParaRPr lang="en-US" sz="3800" dirty="0">
              <a:solidFill>
                <a:schemeClr val="bg1"/>
              </a:solidFill>
            </a:endParaRPr>
          </a:p>
        </p:txBody>
      </p:sp>
    </p:spTree>
    <p:extLst>
      <p:ext uri="{BB962C8B-B14F-4D97-AF65-F5344CB8AC3E}">
        <p14:creationId xmlns:p14="http://schemas.microsoft.com/office/powerpoint/2010/main" val="271393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uching on Sensitive Subjects: How Do You Do It? | Legends of Windemere">
            <a:extLst>
              <a:ext uri="{FF2B5EF4-FFF2-40B4-BE49-F238E27FC236}">
                <a16:creationId xmlns:a16="http://schemas.microsoft.com/office/drawing/2014/main" id="{AC31D82B-BAA6-3EEB-21FC-F784C5AD7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07576"/>
            <a:ext cx="3503054" cy="6629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Rounded Corners 3">
            <a:extLst>
              <a:ext uri="{FF2B5EF4-FFF2-40B4-BE49-F238E27FC236}">
                <a16:creationId xmlns:a16="http://schemas.microsoft.com/office/drawing/2014/main" id="{21A35460-0717-DB65-481E-16AE0D7A0D95}"/>
              </a:ext>
            </a:extLst>
          </p:cNvPr>
          <p:cNvSpPr/>
          <p:nvPr/>
        </p:nvSpPr>
        <p:spPr>
          <a:xfrm>
            <a:off x="3541690" y="116377"/>
            <a:ext cx="5488349" cy="6623634"/>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75B8703-2BAA-3207-9D2A-E1C3FAC69CE2}"/>
              </a:ext>
            </a:extLst>
          </p:cNvPr>
          <p:cNvSpPr txBox="1"/>
          <p:nvPr/>
        </p:nvSpPr>
        <p:spPr>
          <a:xfrm>
            <a:off x="3682988" y="402771"/>
            <a:ext cx="5351949" cy="6184385"/>
          </a:xfrm>
          <a:prstGeom prst="rect">
            <a:avLst/>
          </a:prstGeom>
          <a:noFill/>
        </p:spPr>
        <p:txBody>
          <a:bodyPr wrap="square">
            <a:spAutoFit/>
          </a:bodyPr>
          <a:lstStyle/>
          <a:p>
            <a:pPr>
              <a:lnSpc>
                <a:spcPct val="115000"/>
              </a:lnSpc>
              <a:tabLst>
                <a:tab pos="685800" algn="l"/>
              </a:tabLst>
            </a:pPr>
            <a:r>
              <a:rPr lang="en-US" sz="1900" b="1" dirty="0">
                <a:solidFill>
                  <a:schemeClr val="bg1"/>
                </a:solidFill>
                <a:latin typeface="Bell MT" panose="02020503060305020303" pitchFamily="18" charset="0"/>
              </a:rPr>
              <a:t>Gen 4:3-5 – “</a:t>
            </a:r>
            <a:r>
              <a:rPr lang="en-US" sz="1900" b="1" baseline="30000" dirty="0">
                <a:solidFill>
                  <a:schemeClr val="bg1"/>
                </a:solidFill>
                <a:effectLst/>
                <a:latin typeface="Bell MT" panose="02020503060305020303" pitchFamily="18" charset="0"/>
              </a:rPr>
              <a:t>3</a:t>
            </a:r>
            <a:r>
              <a:rPr lang="en-US" sz="1900" b="0" dirty="0">
                <a:solidFill>
                  <a:schemeClr val="bg1"/>
                </a:solidFill>
                <a:effectLst/>
                <a:latin typeface="Bell MT" panose="02020503060305020303" pitchFamily="18" charset="0"/>
              </a:rPr>
              <a:t>So it came about in the course of time that Cain brought an offering to the Lord of the fruit of the ground. </a:t>
            </a:r>
            <a:r>
              <a:rPr lang="en-US" sz="1900" b="1" baseline="30000" dirty="0">
                <a:solidFill>
                  <a:schemeClr val="bg1"/>
                </a:solidFill>
                <a:effectLst/>
                <a:latin typeface="Bell MT" panose="02020503060305020303" pitchFamily="18" charset="0"/>
              </a:rPr>
              <a:t>4</a:t>
            </a:r>
            <a:r>
              <a:rPr lang="en-US" sz="1900" b="0" dirty="0">
                <a:solidFill>
                  <a:schemeClr val="bg1"/>
                </a:solidFill>
                <a:effectLst/>
                <a:latin typeface="Bell MT" panose="02020503060305020303" pitchFamily="18" charset="0"/>
              </a:rPr>
              <a:t>Abel, on his part also brought of the firstlings of his flock and of their fat portions. And the </a:t>
            </a:r>
            <a:r>
              <a:rPr lang="en-US" sz="1900" b="0" cap="small" dirty="0">
                <a:solidFill>
                  <a:schemeClr val="bg1"/>
                </a:solidFill>
                <a:effectLst/>
                <a:latin typeface="Bell MT" panose="02020503060305020303" pitchFamily="18" charset="0"/>
              </a:rPr>
              <a:t>Lord</a:t>
            </a:r>
            <a:r>
              <a:rPr lang="en-US" sz="1900" b="0" dirty="0">
                <a:solidFill>
                  <a:schemeClr val="bg1"/>
                </a:solidFill>
                <a:effectLst/>
                <a:latin typeface="Bell MT" panose="02020503060305020303" pitchFamily="18" charset="0"/>
              </a:rPr>
              <a:t> had regard for Abel and for his offering; </a:t>
            </a:r>
            <a:r>
              <a:rPr lang="en-US" sz="1900" b="1" baseline="30000" dirty="0">
                <a:solidFill>
                  <a:schemeClr val="bg1"/>
                </a:solidFill>
                <a:effectLst/>
                <a:latin typeface="Bell MT" panose="02020503060305020303" pitchFamily="18" charset="0"/>
              </a:rPr>
              <a:t>5</a:t>
            </a:r>
            <a:r>
              <a:rPr lang="en-US" sz="1900" b="0" dirty="0">
                <a:solidFill>
                  <a:schemeClr val="bg1"/>
                </a:solidFill>
                <a:effectLst/>
                <a:latin typeface="Bell MT" panose="02020503060305020303" pitchFamily="18" charset="0"/>
              </a:rPr>
              <a:t>but for Cain and for his offering He had no regard. So Cain became very angry and his countenance fell.</a:t>
            </a:r>
            <a:r>
              <a:rPr lang="en-US" sz="1900" b="1" dirty="0">
                <a:solidFill>
                  <a:schemeClr val="bg1"/>
                </a:solidFill>
                <a:latin typeface="Bell MT" panose="02020503060305020303" pitchFamily="18" charset="0"/>
              </a:rPr>
              <a:t>”</a:t>
            </a:r>
          </a:p>
          <a:p>
            <a:pPr>
              <a:lnSpc>
                <a:spcPct val="115000"/>
              </a:lnSpc>
              <a:tabLst>
                <a:tab pos="685800" algn="l"/>
              </a:tabLst>
            </a:pPr>
            <a:endParaRPr lang="en-US" sz="600" b="1" dirty="0">
              <a:solidFill>
                <a:schemeClr val="bg1"/>
              </a:solidFill>
              <a:latin typeface="Bell MT" panose="02020503060305020303" pitchFamily="18" charset="0"/>
            </a:endParaRPr>
          </a:p>
          <a:p>
            <a:pPr>
              <a:lnSpc>
                <a:spcPct val="115000"/>
              </a:lnSpc>
              <a:tabLst>
                <a:tab pos="685800" algn="l"/>
              </a:tabLst>
            </a:pPr>
            <a:r>
              <a:rPr lang="en-US" sz="1900" b="1" dirty="0">
                <a:solidFill>
                  <a:schemeClr val="bg1"/>
                </a:solidFill>
                <a:latin typeface="Bell MT" panose="02020503060305020303" pitchFamily="18" charset="0"/>
              </a:rPr>
              <a:t>Heb 11:4 – “</a:t>
            </a:r>
            <a:r>
              <a:rPr lang="en-US" sz="1900" b="0" i="0" dirty="0">
                <a:solidFill>
                  <a:schemeClr val="bg1"/>
                </a:solidFill>
                <a:effectLst/>
                <a:latin typeface="Bell MT" panose="02020503060305020303" pitchFamily="18" charset="0"/>
              </a:rPr>
              <a:t>By faith Abel offered to God a better sacrifice than Cain, through which he obtained the testimony that he was righteous, God testifying about his gifts, and through faith, though he is dead, he still speaks.</a:t>
            </a:r>
            <a:r>
              <a:rPr lang="en-US" sz="1900" b="1" dirty="0">
                <a:solidFill>
                  <a:schemeClr val="bg1"/>
                </a:solidFill>
                <a:latin typeface="Bell MT" panose="02020503060305020303" pitchFamily="18" charset="0"/>
              </a:rPr>
              <a:t>”</a:t>
            </a:r>
          </a:p>
          <a:p>
            <a:pPr>
              <a:lnSpc>
                <a:spcPct val="115000"/>
              </a:lnSpc>
              <a:tabLst>
                <a:tab pos="685800" algn="l"/>
              </a:tabLst>
            </a:pPr>
            <a:endParaRPr lang="en-US" sz="600" b="1" dirty="0">
              <a:solidFill>
                <a:schemeClr val="bg1"/>
              </a:solidFill>
              <a:latin typeface="Bell MT" panose="02020503060305020303" pitchFamily="18" charset="0"/>
            </a:endParaRPr>
          </a:p>
          <a:p>
            <a:pPr>
              <a:lnSpc>
                <a:spcPct val="115000"/>
              </a:lnSpc>
              <a:tabLst>
                <a:tab pos="685800" algn="l"/>
              </a:tabLst>
            </a:pPr>
            <a:r>
              <a:rPr lang="en-US" sz="1900" b="1" dirty="0">
                <a:solidFill>
                  <a:schemeClr val="bg1"/>
                </a:solidFill>
                <a:latin typeface="Bell MT" panose="02020503060305020303" pitchFamily="18" charset="0"/>
              </a:rPr>
              <a:t>Rom 10:17</a:t>
            </a:r>
            <a:r>
              <a:rPr lang="en-US" sz="1900" dirty="0">
                <a:solidFill>
                  <a:schemeClr val="bg1"/>
                </a:solidFill>
                <a:latin typeface="Bell MT" panose="02020503060305020303" pitchFamily="18" charset="0"/>
              </a:rPr>
              <a:t> – “</a:t>
            </a:r>
            <a:r>
              <a:rPr lang="en-US" sz="1900" b="0" dirty="0">
                <a:solidFill>
                  <a:schemeClr val="bg1"/>
                </a:solidFill>
                <a:effectLst/>
                <a:latin typeface="Bell MT" panose="02020503060305020303" pitchFamily="18" charset="0"/>
              </a:rPr>
              <a:t>So faith comes from hearing, and hearing by the word of Christ.</a:t>
            </a:r>
            <a:r>
              <a:rPr lang="en-US" sz="1900" dirty="0">
                <a:solidFill>
                  <a:schemeClr val="bg1"/>
                </a:solidFill>
                <a:latin typeface="Bell MT" panose="02020503060305020303" pitchFamily="18" charset="0"/>
              </a:rPr>
              <a:t>”</a:t>
            </a:r>
          </a:p>
          <a:p>
            <a:pPr>
              <a:lnSpc>
                <a:spcPct val="115000"/>
              </a:lnSpc>
              <a:tabLst>
                <a:tab pos="685800" algn="l"/>
              </a:tabLst>
            </a:pPr>
            <a:endParaRPr lang="en-US" sz="600" dirty="0">
              <a:solidFill>
                <a:schemeClr val="bg1"/>
              </a:solidFill>
              <a:latin typeface="Bell MT" panose="02020503060305020303" pitchFamily="18" charset="0"/>
            </a:endParaRPr>
          </a:p>
          <a:p>
            <a:pPr>
              <a:lnSpc>
                <a:spcPct val="115000"/>
              </a:lnSpc>
              <a:tabLst>
                <a:tab pos="685800" algn="l"/>
              </a:tabLst>
            </a:pPr>
            <a:r>
              <a:rPr lang="en-US" sz="1900" b="1" dirty="0">
                <a:solidFill>
                  <a:schemeClr val="bg1"/>
                </a:solidFill>
                <a:latin typeface="Bell MT" panose="02020503060305020303" pitchFamily="18" charset="0"/>
              </a:rPr>
              <a:t>Rom 14:23b</a:t>
            </a:r>
            <a:r>
              <a:rPr lang="en-US" sz="1900" dirty="0">
                <a:solidFill>
                  <a:schemeClr val="bg1"/>
                </a:solidFill>
                <a:latin typeface="Bell MT" panose="02020503060305020303" pitchFamily="18" charset="0"/>
              </a:rPr>
              <a:t> – “</a:t>
            </a:r>
            <a:r>
              <a:rPr lang="en-US" sz="1900" b="0" dirty="0">
                <a:solidFill>
                  <a:schemeClr val="bg1"/>
                </a:solidFill>
                <a:effectLst/>
                <a:latin typeface="Bell MT" panose="02020503060305020303" pitchFamily="18" charset="0"/>
              </a:rPr>
              <a:t>and whatever is not from faith is sin.</a:t>
            </a:r>
            <a:r>
              <a:rPr lang="en-US" sz="1900" dirty="0">
                <a:solidFill>
                  <a:schemeClr val="bg1"/>
                </a:solidFill>
                <a:latin typeface="Bell MT" panose="02020503060305020303" pitchFamily="18" charset="0"/>
              </a:rPr>
              <a:t>”</a:t>
            </a:r>
          </a:p>
        </p:txBody>
      </p:sp>
    </p:spTree>
    <p:extLst>
      <p:ext uri="{BB962C8B-B14F-4D97-AF65-F5344CB8AC3E}">
        <p14:creationId xmlns:p14="http://schemas.microsoft.com/office/powerpoint/2010/main" val="104216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4724400" y="880533"/>
            <a:ext cx="4306694"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846879" y="1114233"/>
            <a:ext cx="4120823" cy="5401479"/>
          </a:xfrm>
          <a:prstGeom prst="rect">
            <a:avLst/>
          </a:prstGeom>
          <a:noFill/>
        </p:spPr>
        <p:txBody>
          <a:bodyPr wrap="square">
            <a:spAutoFit/>
          </a:bodyPr>
          <a:lstStyle/>
          <a:p>
            <a:pPr algn="l"/>
            <a:r>
              <a:rPr lang="en-US" sz="2300" b="1" dirty="0">
                <a:solidFill>
                  <a:schemeClr val="bg1"/>
                </a:solidFill>
                <a:latin typeface="Bell MT" panose="02020503060305020303" pitchFamily="18" charset="0"/>
              </a:rPr>
              <a:t>Matt 15:7-9 – “</a:t>
            </a:r>
            <a:r>
              <a:rPr lang="en-US" sz="2300" b="1" i="0" baseline="30000" dirty="0">
                <a:solidFill>
                  <a:schemeClr val="bg1"/>
                </a:solidFill>
                <a:effectLst/>
                <a:latin typeface="Bell MT" panose="02020503060305020303" pitchFamily="18" charset="0"/>
              </a:rPr>
              <a:t>7</a:t>
            </a:r>
            <a:r>
              <a:rPr lang="en-US" sz="2300" b="0" i="0" dirty="0">
                <a:solidFill>
                  <a:schemeClr val="bg1"/>
                </a:solidFill>
                <a:effectLst/>
                <a:latin typeface="Bell MT" panose="02020503060305020303" pitchFamily="18" charset="0"/>
              </a:rPr>
              <a:t>You hypocrites, rightly did Isaiah prophesy of you: </a:t>
            </a:r>
            <a:r>
              <a:rPr lang="en-US" sz="2300" b="1" i="0" baseline="30000" dirty="0">
                <a:solidFill>
                  <a:schemeClr val="bg1"/>
                </a:solidFill>
                <a:effectLst/>
                <a:latin typeface="Bell MT" panose="02020503060305020303" pitchFamily="18" charset="0"/>
              </a:rPr>
              <a:t>8</a:t>
            </a:r>
            <a:r>
              <a:rPr lang="en-US" sz="2300" b="0" i="0" dirty="0">
                <a:solidFill>
                  <a:schemeClr val="bg1"/>
                </a:solidFill>
                <a:effectLst/>
                <a:latin typeface="Bell MT" panose="02020503060305020303" pitchFamily="18" charset="0"/>
              </a:rPr>
              <a:t>‘</a:t>
            </a:r>
            <a:r>
              <a:rPr lang="en-US" sz="2300" b="0" i="0" cap="small" dirty="0">
                <a:solidFill>
                  <a:schemeClr val="bg1"/>
                </a:solidFill>
                <a:effectLst/>
                <a:latin typeface="Bell MT" panose="02020503060305020303" pitchFamily="18" charset="0"/>
              </a:rPr>
              <a:t>This people honors Me with their lips</a:t>
            </a:r>
            <a:r>
              <a:rPr lang="en-US" sz="2300" b="0" i="0" dirty="0">
                <a:solidFill>
                  <a:schemeClr val="bg1"/>
                </a:solidFill>
                <a:effectLst/>
                <a:latin typeface="Bell MT" panose="02020503060305020303" pitchFamily="18" charset="0"/>
              </a:rPr>
              <a:t>, </a:t>
            </a:r>
            <a:r>
              <a:rPr lang="en-US" sz="2300" b="0" i="0" cap="small" dirty="0">
                <a:solidFill>
                  <a:schemeClr val="bg1"/>
                </a:solidFill>
                <a:effectLst/>
                <a:latin typeface="Bell MT" panose="02020503060305020303" pitchFamily="18" charset="0"/>
              </a:rPr>
              <a:t>But their heart is far away from Me</a:t>
            </a:r>
            <a:r>
              <a:rPr lang="en-US" sz="2300" b="0" i="0" dirty="0">
                <a:solidFill>
                  <a:schemeClr val="bg1"/>
                </a:solidFill>
                <a:effectLst/>
                <a:latin typeface="Bell MT" panose="02020503060305020303" pitchFamily="18" charset="0"/>
              </a:rPr>
              <a:t>. </a:t>
            </a:r>
            <a:r>
              <a:rPr lang="en-US" sz="2300" b="1" i="0" baseline="30000" dirty="0">
                <a:solidFill>
                  <a:schemeClr val="bg1"/>
                </a:solidFill>
                <a:effectLst/>
                <a:latin typeface="Bell MT" panose="02020503060305020303" pitchFamily="18" charset="0"/>
              </a:rPr>
              <a:t>9</a:t>
            </a:r>
            <a:r>
              <a:rPr lang="en-US" sz="2300" b="0" i="0" cap="small" dirty="0">
                <a:solidFill>
                  <a:schemeClr val="bg1"/>
                </a:solidFill>
                <a:effectLst/>
                <a:latin typeface="Bell MT" panose="02020503060305020303" pitchFamily="18" charset="0"/>
              </a:rPr>
              <a:t>But in </a:t>
            </a:r>
            <a:r>
              <a:rPr lang="en-US" sz="2300" b="0" i="0" u="sng" cap="small" dirty="0">
                <a:solidFill>
                  <a:schemeClr val="bg1"/>
                </a:solidFill>
                <a:effectLst/>
                <a:latin typeface="Bell MT" panose="02020503060305020303" pitchFamily="18" charset="0"/>
              </a:rPr>
              <a:t>vain</a:t>
            </a:r>
            <a:r>
              <a:rPr lang="en-US" sz="2300" b="0" i="0" cap="small" dirty="0">
                <a:solidFill>
                  <a:schemeClr val="bg1"/>
                </a:solidFill>
                <a:effectLst/>
                <a:latin typeface="Bell MT" panose="02020503060305020303" pitchFamily="18" charset="0"/>
              </a:rPr>
              <a:t> do they worship Me</a:t>
            </a:r>
            <a:r>
              <a:rPr lang="en-US" sz="2300" b="0" i="0" dirty="0">
                <a:solidFill>
                  <a:schemeClr val="bg1"/>
                </a:solidFill>
                <a:effectLst/>
                <a:latin typeface="Bell MT" panose="02020503060305020303" pitchFamily="18" charset="0"/>
              </a:rPr>
              <a:t>, </a:t>
            </a:r>
            <a:r>
              <a:rPr lang="en-US" sz="2300" b="0" i="0" cap="small" dirty="0">
                <a:solidFill>
                  <a:schemeClr val="bg1"/>
                </a:solidFill>
                <a:effectLst/>
                <a:latin typeface="Bell MT" panose="02020503060305020303" pitchFamily="18" charset="0"/>
              </a:rPr>
              <a:t>Teaching As doctrines the precepts of men</a:t>
            </a:r>
            <a:r>
              <a:rPr lang="en-US" sz="2300" b="0" i="0" dirty="0">
                <a:solidFill>
                  <a:schemeClr val="bg1"/>
                </a:solidFill>
                <a:effectLst/>
                <a:latin typeface="Bell MT" panose="02020503060305020303" pitchFamily="18" charset="0"/>
              </a:rPr>
              <a:t>.’”</a:t>
            </a:r>
          </a:p>
          <a:p>
            <a:pPr algn="l"/>
            <a:endParaRPr lang="en-US" sz="2300" dirty="0">
              <a:solidFill>
                <a:schemeClr val="bg1"/>
              </a:solidFill>
              <a:latin typeface="Bell MT" panose="02020503060305020303" pitchFamily="18" charset="0"/>
            </a:endParaRPr>
          </a:p>
          <a:p>
            <a:pPr algn="l"/>
            <a:r>
              <a:rPr lang="en-US" sz="2300" b="1" i="0" dirty="0">
                <a:solidFill>
                  <a:schemeClr val="bg1"/>
                </a:solidFill>
                <a:effectLst/>
                <a:latin typeface="Bell MT" panose="02020503060305020303" pitchFamily="18" charset="0"/>
              </a:rPr>
              <a:t>Matt 6:1</a:t>
            </a:r>
            <a:r>
              <a:rPr lang="en-US" sz="2300" b="0" i="0" dirty="0">
                <a:solidFill>
                  <a:schemeClr val="bg1"/>
                </a:solidFill>
                <a:effectLst/>
                <a:latin typeface="Bell MT" panose="02020503060305020303" pitchFamily="18" charset="0"/>
              </a:rPr>
              <a:t> – “Beware of practicing your righteousness before other people in order to be seen by them, for then you will have no reward from your Father who is in heaven.”</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p>
          <a:p>
            <a:pPr lvl="1"/>
            <a:r>
              <a:rPr lang="en-US" sz="2800" dirty="0">
                <a:latin typeface="Bell MT" panose="02020503060305020303" pitchFamily="18" charset="0"/>
              </a:rPr>
              <a:t>Vain</a:t>
            </a:r>
          </a:p>
        </p:txBody>
      </p:sp>
    </p:spTree>
    <p:extLst>
      <p:ext uri="{BB962C8B-B14F-4D97-AF65-F5344CB8AC3E}">
        <p14:creationId xmlns:p14="http://schemas.microsoft.com/office/powerpoint/2010/main" val="244679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4724400" y="880533"/>
            <a:ext cx="4306694" cy="5859480"/>
            <a:chOff x="6714672" y="3645711"/>
            <a:chExt cx="2335199"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781083" y="3769866"/>
              <a:ext cx="2234415" cy="2599791"/>
            </a:xfrm>
            <a:prstGeom prst="rect">
              <a:avLst/>
            </a:prstGeom>
            <a:noFill/>
          </p:spPr>
          <p:txBody>
            <a:bodyPr wrap="square">
              <a:spAutoFit/>
            </a:bodyPr>
            <a:lstStyle/>
            <a:p>
              <a:pPr algn="l"/>
              <a:r>
                <a:rPr lang="en-US" sz="2400" b="1" dirty="0">
                  <a:solidFill>
                    <a:schemeClr val="bg1"/>
                  </a:solidFill>
                  <a:latin typeface="Bell MT" panose="02020503060305020303" pitchFamily="18" charset="0"/>
                </a:rPr>
                <a:t>Acts 17:22-23</a:t>
              </a:r>
              <a:r>
                <a:rPr lang="en-US" sz="2400" dirty="0">
                  <a:solidFill>
                    <a:schemeClr val="bg1"/>
                  </a:solidFill>
                  <a:latin typeface="Bell MT" panose="02020503060305020303" pitchFamily="18" charset="0"/>
                </a:rPr>
                <a:t> – “</a:t>
              </a:r>
              <a:r>
                <a:rPr lang="en-US" sz="2400" b="1" i="0" baseline="30000" dirty="0">
                  <a:solidFill>
                    <a:schemeClr val="bg1"/>
                  </a:solidFill>
                  <a:effectLst/>
                  <a:latin typeface="Bell MT" panose="02020503060305020303" pitchFamily="18" charset="0"/>
                </a:rPr>
                <a:t>22</a:t>
              </a:r>
              <a:r>
                <a:rPr lang="en-US" sz="2400" b="0" i="0" dirty="0">
                  <a:solidFill>
                    <a:schemeClr val="bg1"/>
                  </a:solidFill>
                  <a:effectLst/>
                  <a:latin typeface="Bell MT" panose="02020503060305020303" pitchFamily="18" charset="0"/>
                </a:rPr>
                <a:t>So Paul stood in the midst of the Areopagus and said, “Men of Athens, I observe that you are very religious in all respects. </a:t>
              </a:r>
              <a:r>
                <a:rPr lang="en-US" sz="2400" b="1" i="0" baseline="30000" dirty="0">
                  <a:solidFill>
                    <a:schemeClr val="bg1"/>
                  </a:solidFill>
                  <a:effectLst/>
                  <a:latin typeface="Bell MT" panose="02020503060305020303" pitchFamily="18" charset="0"/>
                </a:rPr>
                <a:t>23</a:t>
              </a:r>
              <a:r>
                <a:rPr lang="en-US" sz="2400" b="0" i="0" dirty="0">
                  <a:solidFill>
                    <a:schemeClr val="bg1"/>
                  </a:solidFill>
                  <a:effectLst/>
                  <a:latin typeface="Bell MT" panose="02020503060305020303" pitchFamily="18" charset="0"/>
                </a:rPr>
                <a:t>For while I was passing through and examining the objects of your worship, I also found an altar with this inscription, ‘TO AN UNKNOWN GOD.’ Therefore what you worship in </a:t>
              </a:r>
              <a:r>
                <a:rPr lang="en-US" sz="2400" b="0" i="0" u="sng" dirty="0">
                  <a:solidFill>
                    <a:schemeClr val="bg1"/>
                  </a:solidFill>
                  <a:effectLst/>
                  <a:latin typeface="Bell MT" panose="02020503060305020303" pitchFamily="18" charset="0"/>
                </a:rPr>
                <a:t>ignorance</a:t>
              </a:r>
              <a:r>
                <a:rPr lang="en-US" sz="2400" b="0" i="0" dirty="0">
                  <a:solidFill>
                    <a:schemeClr val="bg1"/>
                  </a:solidFill>
                  <a:effectLst/>
                  <a:latin typeface="Bell MT" panose="02020503060305020303" pitchFamily="18" charset="0"/>
                </a:rPr>
                <a:t>, this I proclaim to you.</a:t>
              </a:r>
              <a:r>
                <a:rPr lang="en-US" sz="2400" dirty="0">
                  <a:solidFill>
                    <a:schemeClr val="bg1"/>
                  </a:solidFill>
                  <a:latin typeface="Bell MT" panose="02020503060305020303" pitchFamily="18" charset="0"/>
                </a:rPr>
                <a:t>”</a:t>
              </a:r>
              <a:endParaRPr lang="en-US" sz="2400" b="0" i="0" dirty="0">
                <a:solidFill>
                  <a:schemeClr val="bg1"/>
                </a:solidFill>
                <a:effectLst/>
                <a:latin typeface="Bell MT" panose="02020503060305020303" pitchFamily="18" charset="0"/>
              </a:endParaRPr>
            </a:p>
          </p:txBody>
        </p:sp>
      </p:gr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p>
          <a:p>
            <a:pPr lvl="1"/>
            <a:r>
              <a:rPr lang="en-US" sz="2800" dirty="0">
                <a:latin typeface="Bell MT" panose="02020503060305020303" pitchFamily="18" charset="0"/>
              </a:rPr>
              <a:t>Vain</a:t>
            </a:r>
          </a:p>
          <a:p>
            <a:pPr lvl="1"/>
            <a:r>
              <a:rPr lang="en-US" sz="2800" dirty="0">
                <a:latin typeface="Bell MT" panose="02020503060305020303" pitchFamily="18" charset="0"/>
              </a:rPr>
              <a:t>Ignorant</a:t>
            </a:r>
          </a:p>
        </p:txBody>
      </p:sp>
    </p:spTree>
    <p:extLst>
      <p:ext uri="{BB962C8B-B14F-4D97-AF65-F5344CB8AC3E}">
        <p14:creationId xmlns:p14="http://schemas.microsoft.com/office/powerpoint/2010/main" val="99339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4724400" y="880533"/>
            <a:ext cx="4306694" cy="5859480"/>
            <a:chOff x="6714672" y="3645711"/>
            <a:chExt cx="2335199"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781083" y="3748435"/>
              <a:ext cx="2234415" cy="2796002"/>
            </a:xfrm>
            <a:prstGeom prst="rect">
              <a:avLst/>
            </a:prstGeom>
            <a:noFill/>
          </p:spPr>
          <p:txBody>
            <a:bodyPr wrap="square">
              <a:spAutoFit/>
            </a:bodyPr>
            <a:lstStyle/>
            <a:p>
              <a:pPr algn="l"/>
              <a:r>
                <a:rPr lang="en-US" sz="2100" b="1" dirty="0">
                  <a:solidFill>
                    <a:schemeClr val="bg1"/>
                  </a:solidFill>
                  <a:latin typeface="Bell MT" panose="02020503060305020303" pitchFamily="18" charset="0"/>
                </a:rPr>
                <a:t>Col 2:20-23</a:t>
              </a:r>
              <a:r>
                <a:rPr lang="en-US" sz="2100" dirty="0">
                  <a:solidFill>
                    <a:schemeClr val="bg1"/>
                  </a:solidFill>
                  <a:latin typeface="Bell MT" panose="02020503060305020303" pitchFamily="18" charset="0"/>
                </a:rPr>
                <a:t> – “</a:t>
              </a:r>
              <a:r>
                <a:rPr lang="en-US" sz="2100" b="1" baseline="30000" dirty="0">
                  <a:solidFill>
                    <a:schemeClr val="bg1"/>
                  </a:solidFill>
                  <a:effectLst/>
                  <a:latin typeface="Bell MT" panose="02020503060305020303" pitchFamily="18" charset="0"/>
                </a:rPr>
                <a:t>20</a:t>
              </a:r>
              <a:r>
                <a:rPr lang="en-US" sz="2100" b="0" dirty="0">
                  <a:solidFill>
                    <a:schemeClr val="bg1"/>
                  </a:solidFill>
                  <a:effectLst/>
                  <a:latin typeface="Bell MT" panose="02020503060305020303" pitchFamily="18" charset="0"/>
                </a:rPr>
                <a:t>If you have died with Christ to the elementary principles of the world, why, as if you were living in the world, do you submit yourself to decrees, such as, </a:t>
              </a:r>
              <a:r>
                <a:rPr lang="en-US" sz="2100" b="1" baseline="30000" dirty="0">
                  <a:solidFill>
                    <a:schemeClr val="bg1"/>
                  </a:solidFill>
                  <a:effectLst/>
                  <a:latin typeface="Bell MT" panose="02020503060305020303" pitchFamily="18" charset="0"/>
                </a:rPr>
                <a:t>21</a:t>
              </a:r>
              <a:r>
                <a:rPr lang="en-US" sz="2100" dirty="0">
                  <a:solidFill>
                    <a:schemeClr val="bg1"/>
                  </a:solidFill>
                  <a:latin typeface="Bell MT" panose="02020503060305020303" pitchFamily="18" charset="0"/>
                </a:rPr>
                <a:t>‘</a:t>
              </a:r>
              <a:r>
                <a:rPr lang="en-US" sz="2100" b="0" dirty="0">
                  <a:solidFill>
                    <a:schemeClr val="bg1"/>
                  </a:solidFill>
                  <a:effectLst/>
                  <a:latin typeface="Bell MT" panose="02020503060305020303" pitchFamily="18" charset="0"/>
                </a:rPr>
                <a:t>Do not handle, do not taste, do not touch!’ </a:t>
              </a:r>
              <a:r>
                <a:rPr lang="en-US" sz="2100" b="1" baseline="30000" dirty="0">
                  <a:solidFill>
                    <a:schemeClr val="bg1"/>
                  </a:solidFill>
                  <a:effectLst/>
                  <a:latin typeface="Bell MT" panose="02020503060305020303" pitchFamily="18" charset="0"/>
                </a:rPr>
                <a:t>22 </a:t>
              </a:r>
              <a:r>
                <a:rPr lang="en-US" sz="2100" b="0" dirty="0">
                  <a:solidFill>
                    <a:schemeClr val="bg1"/>
                  </a:solidFill>
                  <a:effectLst/>
                  <a:latin typeface="Bell MT" panose="02020503060305020303" pitchFamily="18" charset="0"/>
                </a:rPr>
                <a:t>(which all refer to things destined to perish with use)—in accordance with the commandments and teachings of men? </a:t>
              </a:r>
              <a:r>
                <a:rPr lang="en-US" sz="2100" b="1" baseline="30000" dirty="0">
                  <a:solidFill>
                    <a:schemeClr val="bg1"/>
                  </a:solidFill>
                  <a:effectLst/>
                  <a:latin typeface="Bell MT" panose="02020503060305020303" pitchFamily="18" charset="0"/>
                </a:rPr>
                <a:t>23</a:t>
              </a:r>
              <a:r>
                <a:rPr lang="en-US" sz="2100" b="0" dirty="0">
                  <a:solidFill>
                    <a:schemeClr val="bg1"/>
                  </a:solidFill>
                  <a:effectLst/>
                  <a:latin typeface="Bell MT" panose="02020503060305020303" pitchFamily="18" charset="0"/>
                </a:rPr>
                <a:t>These are matters which have, to be sure, the appearance of wisdom in </a:t>
              </a:r>
              <a:r>
                <a:rPr lang="en-US" sz="2100" b="0" u="sng" dirty="0">
                  <a:solidFill>
                    <a:schemeClr val="bg1"/>
                  </a:solidFill>
                  <a:effectLst/>
                  <a:latin typeface="Bell MT" panose="02020503060305020303" pitchFamily="18" charset="0"/>
                </a:rPr>
                <a:t>self-made religion</a:t>
              </a:r>
              <a:r>
                <a:rPr lang="en-US" sz="2100" b="0" dirty="0">
                  <a:solidFill>
                    <a:schemeClr val="bg1"/>
                  </a:solidFill>
                  <a:effectLst/>
                  <a:latin typeface="Bell MT" panose="02020503060305020303" pitchFamily="18" charset="0"/>
                </a:rPr>
                <a:t> and self-abasement and severe treatment of the body, but are of no value against fleshly indulgence.</a:t>
              </a:r>
              <a:r>
                <a:rPr lang="en-US" sz="2100" dirty="0">
                  <a:solidFill>
                    <a:schemeClr val="bg1"/>
                  </a:solidFill>
                  <a:latin typeface="Bell MT" panose="02020503060305020303" pitchFamily="18" charset="0"/>
                </a:rPr>
                <a:t>”</a:t>
              </a:r>
              <a:endParaRPr lang="en-US" sz="2100" b="0" dirty="0">
                <a:solidFill>
                  <a:schemeClr val="bg1"/>
                </a:solidFill>
                <a:effectLst/>
                <a:latin typeface="Bell MT" panose="02020503060305020303" pitchFamily="18" charset="0"/>
              </a:endParaRPr>
            </a:p>
          </p:txBody>
        </p:sp>
      </p:gr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p>
          <a:p>
            <a:pPr lvl="1"/>
            <a:r>
              <a:rPr lang="en-US" sz="2800" dirty="0">
                <a:latin typeface="Bell MT" panose="02020503060305020303" pitchFamily="18" charset="0"/>
              </a:rPr>
              <a:t>Vain</a:t>
            </a:r>
          </a:p>
          <a:p>
            <a:pPr lvl="1"/>
            <a:r>
              <a:rPr lang="en-US" sz="2800" dirty="0">
                <a:latin typeface="Bell MT" panose="02020503060305020303" pitchFamily="18" charset="0"/>
              </a:rPr>
              <a:t>Ignorant</a:t>
            </a:r>
          </a:p>
          <a:p>
            <a:pPr lvl="1"/>
            <a:r>
              <a:rPr lang="en-US" sz="2800" dirty="0">
                <a:latin typeface="Bell MT" panose="02020503060305020303" pitchFamily="18" charset="0"/>
              </a:rPr>
              <a:t>Self-will/Self-imposed</a:t>
            </a:r>
          </a:p>
        </p:txBody>
      </p:sp>
    </p:spTree>
    <p:extLst>
      <p:ext uri="{BB962C8B-B14F-4D97-AF65-F5344CB8AC3E}">
        <p14:creationId xmlns:p14="http://schemas.microsoft.com/office/powerpoint/2010/main" val="45271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grpSp>
        <p:nvGrpSpPr>
          <p:cNvPr id="7" name="Group 6">
            <a:extLst>
              <a:ext uri="{FF2B5EF4-FFF2-40B4-BE49-F238E27FC236}">
                <a16:creationId xmlns:a16="http://schemas.microsoft.com/office/drawing/2014/main" id="{EAB93574-C4D8-406C-9B72-28DB8F602CD2}"/>
              </a:ext>
            </a:extLst>
          </p:cNvPr>
          <p:cNvGrpSpPr/>
          <p:nvPr/>
        </p:nvGrpSpPr>
        <p:grpSpPr>
          <a:xfrm>
            <a:off x="4724399" y="880532"/>
            <a:ext cx="4310537" cy="5859480"/>
            <a:chOff x="6714672" y="3645711"/>
            <a:chExt cx="2337283" cy="3112898"/>
          </a:xfrm>
        </p:grpSpPr>
        <p:sp>
          <p:nvSpPr>
            <p:cNvPr id="5" name="Rectangle: Rounded Corners 4">
              <a:extLst>
                <a:ext uri="{FF2B5EF4-FFF2-40B4-BE49-F238E27FC236}">
                  <a16:creationId xmlns:a16="http://schemas.microsoft.com/office/drawing/2014/main" id="{68AF8B9E-0090-4803-A7EC-D59EC4A3DC11}"/>
                </a:ext>
              </a:extLst>
            </p:cNvPr>
            <p:cNvSpPr/>
            <p:nvPr/>
          </p:nvSpPr>
          <p:spPr>
            <a:xfrm>
              <a:off x="6714672" y="3645711"/>
              <a:ext cx="2335199" cy="311289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6817540" y="3712715"/>
              <a:ext cx="2234415" cy="2992213"/>
            </a:xfrm>
            <a:prstGeom prst="rect">
              <a:avLst/>
            </a:prstGeom>
            <a:noFill/>
          </p:spPr>
          <p:txBody>
            <a:bodyPr wrap="square">
              <a:spAutoFit/>
            </a:bodyPr>
            <a:lstStyle/>
            <a:p>
              <a:pPr algn="l"/>
              <a:r>
                <a:rPr lang="en-US" sz="2000" b="1" dirty="0">
                  <a:solidFill>
                    <a:schemeClr val="bg1"/>
                  </a:solidFill>
                  <a:latin typeface="Bell MT" panose="02020503060305020303" pitchFamily="18" charset="0"/>
                </a:rPr>
                <a:t>John 4:20-24</a:t>
              </a:r>
              <a:r>
                <a:rPr lang="en-US" sz="2000" dirty="0">
                  <a:solidFill>
                    <a:schemeClr val="bg1"/>
                  </a:solidFill>
                  <a:latin typeface="Bell MT" panose="02020503060305020303" pitchFamily="18" charset="0"/>
                </a:rPr>
                <a:t> – “</a:t>
              </a:r>
              <a:r>
                <a:rPr lang="en-US" sz="2000" b="1" baseline="30000" dirty="0">
                  <a:solidFill>
                    <a:schemeClr val="bg1"/>
                  </a:solidFill>
                  <a:effectLst/>
                  <a:latin typeface="Bell MT" panose="02020503060305020303" pitchFamily="18" charset="0"/>
                </a:rPr>
                <a:t>20</a:t>
              </a:r>
              <a:r>
                <a:rPr lang="en-US" sz="2000" b="0" dirty="0">
                  <a:solidFill>
                    <a:schemeClr val="bg1"/>
                  </a:solidFill>
                  <a:effectLst/>
                  <a:latin typeface="Bell MT" panose="02020503060305020303" pitchFamily="18" charset="0"/>
                </a:rPr>
                <a:t>‘Our fathers worshiped in this mountain, and you people say that in Jerusalem is the place where men ought to worship.’ </a:t>
              </a:r>
              <a:r>
                <a:rPr lang="en-US" sz="2000" b="1" baseline="30000" dirty="0">
                  <a:solidFill>
                    <a:schemeClr val="bg1"/>
                  </a:solidFill>
                  <a:effectLst/>
                  <a:latin typeface="Bell MT" panose="02020503060305020303" pitchFamily="18" charset="0"/>
                </a:rPr>
                <a:t>21</a:t>
              </a:r>
              <a:r>
                <a:rPr lang="en-US" sz="2000" b="0" dirty="0">
                  <a:solidFill>
                    <a:schemeClr val="bg1"/>
                  </a:solidFill>
                  <a:effectLst/>
                  <a:latin typeface="Bell MT" panose="02020503060305020303" pitchFamily="18" charset="0"/>
                </a:rPr>
                <a:t>Jesus said to her, ‘Woman, believe Me, an hour is coming when neither in this mountain nor in Jerusalem will you worship the Father. </a:t>
              </a:r>
              <a:r>
                <a:rPr lang="en-US" sz="2000" b="1" baseline="30000" dirty="0">
                  <a:solidFill>
                    <a:schemeClr val="bg1"/>
                  </a:solidFill>
                  <a:effectLst/>
                  <a:latin typeface="Bell MT" panose="02020503060305020303" pitchFamily="18" charset="0"/>
                </a:rPr>
                <a:t>22</a:t>
              </a:r>
              <a:r>
                <a:rPr lang="en-US" sz="2000" b="0" dirty="0">
                  <a:solidFill>
                    <a:schemeClr val="bg1"/>
                  </a:solidFill>
                  <a:effectLst/>
                  <a:latin typeface="Bell MT" panose="02020503060305020303" pitchFamily="18" charset="0"/>
                </a:rPr>
                <a:t>You worship what you do not know; we worship what we know, for salvation is from the Jews. </a:t>
              </a:r>
              <a:r>
                <a:rPr lang="en-US" sz="2000" b="1" baseline="30000" dirty="0">
                  <a:solidFill>
                    <a:schemeClr val="bg1"/>
                  </a:solidFill>
                  <a:effectLst/>
                  <a:latin typeface="Bell MT" panose="02020503060305020303" pitchFamily="18" charset="0"/>
                </a:rPr>
                <a:t>23</a:t>
              </a:r>
              <a:r>
                <a:rPr lang="en-US" sz="2000" b="0" dirty="0">
                  <a:solidFill>
                    <a:schemeClr val="bg1"/>
                  </a:solidFill>
                  <a:effectLst/>
                  <a:latin typeface="Bell MT" panose="02020503060305020303" pitchFamily="18" charset="0"/>
                </a:rPr>
                <a:t>But an hour is coming, and now is, when the true worshipers will worship the Father in </a:t>
              </a:r>
              <a:r>
                <a:rPr lang="en-US" sz="2000" b="0" u="sng" dirty="0">
                  <a:solidFill>
                    <a:schemeClr val="bg1"/>
                  </a:solidFill>
                  <a:effectLst/>
                  <a:latin typeface="Bell MT" panose="02020503060305020303" pitchFamily="18" charset="0"/>
                </a:rPr>
                <a:t>spirit and truth</a:t>
              </a:r>
              <a:r>
                <a:rPr lang="en-US" sz="2000" b="0" dirty="0">
                  <a:solidFill>
                    <a:schemeClr val="bg1"/>
                  </a:solidFill>
                  <a:effectLst/>
                  <a:latin typeface="Bell MT" panose="02020503060305020303" pitchFamily="18" charset="0"/>
                </a:rPr>
                <a:t>; for such people the Father seeks to be His worshippers. </a:t>
              </a:r>
              <a:r>
                <a:rPr lang="en-US" sz="2000" b="1" baseline="30000" dirty="0">
                  <a:solidFill>
                    <a:schemeClr val="bg1"/>
                  </a:solidFill>
                  <a:effectLst/>
                  <a:latin typeface="Bell MT" panose="02020503060305020303" pitchFamily="18" charset="0"/>
                </a:rPr>
                <a:t>24</a:t>
              </a:r>
              <a:r>
                <a:rPr lang="en-US" sz="2000" b="0" dirty="0">
                  <a:solidFill>
                    <a:schemeClr val="bg1"/>
                  </a:solidFill>
                  <a:effectLst/>
                  <a:latin typeface="Bell MT" panose="02020503060305020303" pitchFamily="18" charset="0"/>
                </a:rPr>
                <a:t>God is spirit, and those who worship Him must worship in </a:t>
              </a:r>
              <a:r>
                <a:rPr lang="en-US" sz="2000" b="0" u="sng" dirty="0">
                  <a:solidFill>
                    <a:schemeClr val="bg1"/>
                  </a:solidFill>
                  <a:effectLst/>
                  <a:latin typeface="Bell MT" panose="02020503060305020303" pitchFamily="18" charset="0"/>
                </a:rPr>
                <a:t>spirit and truth</a:t>
              </a:r>
              <a:r>
                <a:rPr lang="en-US" sz="2000" b="0" dirty="0">
                  <a:solidFill>
                    <a:schemeClr val="bg1"/>
                  </a:solidFill>
                  <a:effectLst/>
                  <a:latin typeface="Bell MT" panose="02020503060305020303" pitchFamily="18" charset="0"/>
                </a:rPr>
                <a:t>.”</a:t>
              </a:r>
              <a:r>
                <a:rPr lang="en-US" sz="2000" dirty="0">
                  <a:solidFill>
                    <a:schemeClr val="bg1"/>
                  </a:solidFill>
                  <a:latin typeface="Bell MT" panose="02020503060305020303" pitchFamily="18" charset="0"/>
                </a:rPr>
                <a:t>”</a:t>
              </a:r>
              <a:endParaRPr lang="en-US" sz="2000" b="0" dirty="0">
                <a:solidFill>
                  <a:schemeClr val="bg1"/>
                </a:solidFill>
                <a:effectLst/>
                <a:latin typeface="Bell MT" panose="02020503060305020303" pitchFamily="18" charset="0"/>
              </a:endParaRPr>
            </a:p>
          </p:txBody>
        </p:sp>
      </p:gr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p>
        </p:txBody>
      </p:sp>
    </p:spTree>
    <p:extLst>
      <p:ext uri="{BB962C8B-B14F-4D97-AF65-F5344CB8AC3E}">
        <p14:creationId xmlns:p14="http://schemas.microsoft.com/office/powerpoint/2010/main" val="94997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4340181" y="880532"/>
            <a:ext cx="4690570" cy="585947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546806" y="1032413"/>
            <a:ext cx="4488131" cy="5632312"/>
          </a:xfrm>
          <a:prstGeom prst="rect">
            <a:avLst/>
          </a:prstGeom>
          <a:noFill/>
        </p:spPr>
        <p:txBody>
          <a:bodyPr wrap="square">
            <a:spAutoFit/>
          </a:bodyPr>
          <a:lstStyle/>
          <a:p>
            <a:pPr algn="l"/>
            <a:r>
              <a:rPr lang="en-US" b="1" dirty="0">
                <a:solidFill>
                  <a:schemeClr val="bg1"/>
                </a:solidFill>
                <a:latin typeface="Bell MT" panose="02020503060305020303" pitchFamily="18" charset="0"/>
              </a:rPr>
              <a:t>Heb 9:1-5</a:t>
            </a:r>
            <a:r>
              <a:rPr lang="en-US" dirty="0">
                <a:solidFill>
                  <a:schemeClr val="bg1"/>
                </a:solidFill>
                <a:latin typeface="Bell MT" panose="02020503060305020303" pitchFamily="18" charset="0"/>
              </a:rPr>
              <a:t> – “</a:t>
            </a:r>
            <a:r>
              <a:rPr lang="en-US" b="1" baseline="30000" dirty="0">
                <a:solidFill>
                  <a:schemeClr val="bg1"/>
                </a:solidFill>
                <a:latin typeface="Bell MT" panose="02020503060305020303" pitchFamily="18" charset="0"/>
              </a:rPr>
              <a:t>1</a:t>
            </a:r>
            <a:r>
              <a:rPr lang="en-US" b="0" dirty="0">
                <a:solidFill>
                  <a:schemeClr val="bg1"/>
                </a:solidFill>
                <a:effectLst/>
                <a:latin typeface="Bell MT" panose="02020503060305020303" pitchFamily="18" charset="0"/>
              </a:rPr>
              <a:t>Now even the first covenant had  regulations of divine worship and the earthly sanctuary. </a:t>
            </a:r>
            <a:r>
              <a:rPr lang="en-US" b="1" baseline="30000" dirty="0">
                <a:solidFill>
                  <a:schemeClr val="bg1"/>
                </a:solidFill>
                <a:effectLst/>
                <a:latin typeface="Bell MT" panose="02020503060305020303" pitchFamily="18" charset="0"/>
              </a:rPr>
              <a:t>2</a:t>
            </a:r>
            <a:r>
              <a:rPr lang="en-US" b="0" dirty="0">
                <a:solidFill>
                  <a:schemeClr val="bg1"/>
                </a:solidFill>
                <a:effectLst/>
                <a:latin typeface="Bell MT" panose="02020503060305020303" pitchFamily="18" charset="0"/>
              </a:rPr>
              <a:t>For there was </a:t>
            </a:r>
            <a:r>
              <a:rPr lang="en-US" dirty="0">
                <a:solidFill>
                  <a:schemeClr val="bg1"/>
                </a:solidFill>
                <a:latin typeface="Bell MT" panose="02020503060305020303" pitchFamily="18" charset="0"/>
              </a:rPr>
              <a:t>a </a:t>
            </a:r>
            <a:r>
              <a:rPr lang="en-US" b="0" dirty="0">
                <a:solidFill>
                  <a:schemeClr val="bg1"/>
                </a:solidFill>
                <a:effectLst/>
                <a:latin typeface="Bell MT" panose="02020503060305020303" pitchFamily="18" charset="0"/>
              </a:rPr>
              <a:t>tabernacle prepared, the outer one, in which were the lampstand and the table and the sacred bread; this is called the holy place. </a:t>
            </a:r>
            <a:r>
              <a:rPr lang="en-US" b="1" baseline="30000" dirty="0">
                <a:solidFill>
                  <a:schemeClr val="bg1"/>
                </a:solidFill>
                <a:effectLst/>
                <a:latin typeface="Bell MT" panose="02020503060305020303" pitchFamily="18" charset="0"/>
              </a:rPr>
              <a:t>3</a:t>
            </a:r>
            <a:r>
              <a:rPr lang="en-US" b="0" dirty="0">
                <a:solidFill>
                  <a:schemeClr val="bg1"/>
                </a:solidFill>
                <a:effectLst/>
                <a:latin typeface="Bell MT" panose="02020503060305020303" pitchFamily="18" charset="0"/>
              </a:rPr>
              <a:t>Behind the second veil there was a tabernacle which is called the Holy of Holies, </a:t>
            </a:r>
            <a:r>
              <a:rPr lang="en-US" b="1" baseline="30000" dirty="0">
                <a:solidFill>
                  <a:schemeClr val="bg1"/>
                </a:solidFill>
                <a:effectLst/>
                <a:latin typeface="Bell MT" panose="02020503060305020303" pitchFamily="18" charset="0"/>
              </a:rPr>
              <a:t>4</a:t>
            </a:r>
            <a:r>
              <a:rPr lang="en-US" b="0" dirty="0">
                <a:solidFill>
                  <a:schemeClr val="bg1"/>
                </a:solidFill>
                <a:effectLst/>
                <a:latin typeface="Bell MT" panose="02020503060305020303" pitchFamily="18" charset="0"/>
              </a:rPr>
              <a:t>having a golden altar of incense and the ark of the covenant covered on all sides with gold, in which was a golden jar holding the manna, and Aaron’s rod which budded, and the tables of the covenant; </a:t>
            </a:r>
            <a:r>
              <a:rPr lang="en-US" b="1" baseline="30000" dirty="0">
                <a:solidFill>
                  <a:schemeClr val="bg1"/>
                </a:solidFill>
                <a:effectLst/>
                <a:latin typeface="Bell MT" panose="02020503060305020303" pitchFamily="18" charset="0"/>
              </a:rPr>
              <a:t>5</a:t>
            </a:r>
            <a:r>
              <a:rPr lang="en-US" b="0" dirty="0">
                <a:solidFill>
                  <a:schemeClr val="bg1"/>
                </a:solidFill>
                <a:effectLst/>
                <a:latin typeface="Bell MT" panose="02020503060305020303" pitchFamily="18" charset="0"/>
              </a:rPr>
              <a:t>and above it were the cherubim of glory overshadowing the mercy seat; but of these things we cannot now speak in detail.</a:t>
            </a:r>
            <a:r>
              <a:rPr lang="en-US" dirty="0">
                <a:solidFill>
                  <a:schemeClr val="bg1"/>
                </a:solidFill>
                <a:latin typeface="Bell MT" panose="02020503060305020303" pitchFamily="18" charset="0"/>
              </a:rPr>
              <a:t>”</a:t>
            </a:r>
          </a:p>
          <a:p>
            <a:pPr algn="l"/>
            <a:endParaRPr lang="en-US" dirty="0">
              <a:solidFill>
                <a:schemeClr val="bg1"/>
              </a:solidFill>
              <a:latin typeface="Bell MT" panose="02020503060305020303" pitchFamily="18" charset="0"/>
            </a:endParaRPr>
          </a:p>
          <a:p>
            <a:pPr algn="l"/>
            <a:r>
              <a:rPr lang="en-US" b="1" dirty="0">
                <a:solidFill>
                  <a:schemeClr val="bg1"/>
                </a:solidFill>
                <a:effectLst/>
                <a:latin typeface="Bell MT" panose="02020503060305020303" pitchFamily="18" charset="0"/>
              </a:rPr>
              <a:t>Heb 9:10</a:t>
            </a:r>
            <a:r>
              <a:rPr lang="en-US" b="0" dirty="0">
                <a:solidFill>
                  <a:schemeClr val="bg1"/>
                </a:solidFill>
                <a:effectLst/>
                <a:latin typeface="Bell MT" panose="02020503060305020303" pitchFamily="18" charset="0"/>
              </a:rPr>
              <a:t> – “</a:t>
            </a:r>
            <a:r>
              <a:rPr lang="en-US" b="1" baseline="30000" dirty="0">
                <a:solidFill>
                  <a:schemeClr val="bg1"/>
                </a:solidFill>
                <a:effectLst/>
                <a:latin typeface="Bell MT" panose="02020503060305020303" pitchFamily="18" charset="0"/>
              </a:rPr>
              <a:t>10</a:t>
            </a:r>
            <a:r>
              <a:rPr lang="en-US" b="0" dirty="0">
                <a:solidFill>
                  <a:schemeClr val="bg1"/>
                </a:solidFill>
                <a:effectLst/>
                <a:latin typeface="Bell MT" panose="02020503060305020303" pitchFamily="18" charset="0"/>
              </a:rPr>
              <a:t>since they relate only to food and drink and various washings, regulations for the body imposed until a time of reformation.”</a:t>
            </a: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p>
          <a:p>
            <a:pPr lvl="1"/>
            <a:r>
              <a:rPr lang="en-US" sz="2800" dirty="0">
                <a:latin typeface="Bell MT" panose="02020503060305020303" pitchFamily="18" charset="0"/>
              </a:rPr>
              <a:t>Spirit</a:t>
            </a:r>
          </a:p>
        </p:txBody>
      </p:sp>
    </p:spTree>
    <p:extLst>
      <p:ext uri="{BB962C8B-B14F-4D97-AF65-F5344CB8AC3E}">
        <p14:creationId xmlns:p14="http://schemas.microsoft.com/office/powerpoint/2010/main" val="1631856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34EF-E80A-4E1C-B0E5-6EB29E178264}"/>
              </a:ext>
            </a:extLst>
          </p:cNvPr>
          <p:cNvSpPr>
            <a:spLocks noGrp="1"/>
          </p:cNvSpPr>
          <p:nvPr>
            <p:ph type="title"/>
          </p:nvPr>
        </p:nvSpPr>
        <p:spPr>
          <a:xfrm>
            <a:off x="0" y="1"/>
            <a:ext cx="9144000" cy="876822"/>
          </a:xfrm>
        </p:spPr>
        <p:txBody>
          <a:bodyPr>
            <a:noAutofit/>
          </a:bodyPr>
          <a:lstStyle/>
          <a:p>
            <a:pPr algn="ctr"/>
            <a:r>
              <a:rPr lang="en-US" sz="5400" b="1" u="sng" dirty="0">
                <a:latin typeface="Bell MT" panose="02020503060305020303" pitchFamily="18" charset="0"/>
              </a:rPr>
              <a:t>Nature of Worship</a:t>
            </a:r>
          </a:p>
        </p:txBody>
      </p:sp>
      <p:sp>
        <p:nvSpPr>
          <p:cNvPr id="5" name="Rectangle: Rounded Corners 4">
            <a:extLst>
              <a:ext uri="{FF2B5EF4-FFF2-40B4-BE49-F238E27FC236}">
                <a16:creationId xmlns:a16="http://schemas.microsoft.com/office/drawing/2014/main" id="{68AF8B9E-0090-4803-A7EC-D59EC4A3DC11}"/>
              </a:ext>
            </a:extLst>
          </p:cNvPr>
          <p:cNvSpPr/>
          <p:nvPr/>
        </p:nvSpPr>
        <p:spPr>
          <a:xfrm>
            <a:off x="4724399" y="880532"/>
            <a:ext cx="4306694" cy="58594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8A46BF2-5ECC-4165-AA93-C850B4F6D92F}"/>
              </a:ext>
            </a:extLst>
          </p:cNvPr>
          <p:cNvSpPr txBox="1"/>
          <p:nvPr/>
        </p:nvSpPr>
        <p:spPr>
          <a:xfrm>
            <a:off x="4914113" y="1006655"/>
            <a:ext cx="4120823" cy="3785652"/>
          </a:xfrm>
          <a:prstGeom prst="rect">
            <a:avLst/>
          </a:prstGeom>
          <a:noFill/>
        </p:spPr>
        <p:txBody>
          <a:bodyPr wrap="square">
            <a:spAutoFit/>
          </a:bodyPr>
          <a:lstStyle/>
          <a:p>
            <a:pPr algn="l"/>
            <a:r>
              <a:rPr lang="en-US" sz="2000" b="1" dirty="0">
                <a:solidFill>
                  <a:schemeClr val="bg1"/>
                </a:solidFill>
                <a:latin typeface="Bell MT" panose="02020503060305020303" pitchFamily="18" charset="0"/>
              </a:rPr>
              <a:t>John 16:13</a:t>
            </a:r>
            <a:r>
              <a:rPr lang="en-US" sz="2000" dirty="0">
                <a:solidFill>
                  <a:schemeClr val="bg1"/>
                </a:solidFill>
                <a:latin typeface="Bell MT" panose="02020503060305020303" pitchFamily="18" charset="0"/>
              </a:rPr>
              <a:t> – “</a:t>
            </a:r>
            <a:r>
              <a:rPr lang="en-US" sz="2000" b="0" dirty="0">
                <a:solidFill>
                  <a:schemeClr val="bg1"/>
                </a:solidFill>
                <a:effectLst/>
                <a:latin typeface="Bell MT" panose="02020503060305020303" pitchFamily="18" charset="0"/>
              </a:rPr>
              <a:t>But when He, the Spirit of truth, comes, </a:t>
            </a:r>
            <a:r>
              <a:rPr lang="en-US" sz="2000" b="0" u="sng" dirty="0">
                <a:solidFill>
                  <a:schemeClr val="bg1"/>
                </a:solidFill>
                <a:effectLst/>
                <a:latin typeface="Bell MT" panose="02020503060305020303" pitchFamily="18" charset="0"/>
              </a:rPr>
              <a:t>He will guide you into all the truth</a:t>
            </a:r>
            <a:r>
              <a:rPr lang="en-US" sz="2000" b="0" dirty="0">
                <a:solidFill>
                  <a:schemeClr val="bg1"/>
                </a:solidFill>
                <a:effectLst/>
                <a:latin typeface="Bell MT" panose="02020503060305020303" pitchFamily="18" charset="0"/>
              </a:rPr>
              <a:t>; for He will not speak on His own initiative, but whatever He hears, He will speak; and He will disclose to you what is to come.</a:t>
            </a:r>
            <a:r>
              <a:rPr lang="en-US" sz="2000" dirty="0">
                <a:solidFill>
                  <a:schemeClr val="bg1"/>
                </a:solidFill>
                <a:latin typeface="Bell MT" panose="02020503060305020303" pitchFamily="18" charset="0"/>
              </a:rPr>
              <a:t>”</a:t>
            </a:r>
          </a:p>
          <a:p>
            <a:pPr algn="l"/>
            <a:endParaRPr lang="en-US" sz="2000" b="0" dirty="0">
              <a:solidFill>
                <a:schemeClr val="bg1"/>
              </a:solidFill>
              <a:effectLst/>
              <a:latin typeface="Bell MT" panose="02020503060305020303" pitchFamily="18" charset="0"/>
            </a:endParaRPr>
          </a:p>
          <a:p>
            <a:r>
              <a:rPr lang="en-US" sz="2000" b="1" dirty="0">
                <a:solidFill>
                  <a:schemeClr val="bg1"/>
                </a:solidFill>
                <a:effectLst/>
                <a:latin typeface="Bell MT" panose="02020503060305020303" pitchFamily="18" charset="0"/>
                <a:ea typeface="Times New Roman" panose="02020603050405020304" pitchFamily="18" charset="0"/>
              </a:rPr>
              <a:t>Eph 5:17</a:t>
            </a:r>
            <a:r>
              <a:rPr lang="en-US" sz="2000" dirty="0">
                <a:solidFill>
                  <a:schemeClr val="bg1"/>
                </a:solidFill>
                <a:effectLst/>
                <a:latin typeface="Bell MT" panose="02020503060305020303" pitchFamily="18" charset="0"/>
                <a:ea typeface="Times New Roman" panose="02020603050405020304" pitchFamily="18" charset="0"/>
              </a:rPr>
              <a:t> – “</a:t>
            </a:r>
            <a:r>
              <a:rPr lang="en-US" sz="2000" b="0" i="0" dirty="0">
                <a:solidFill>
                  <a:schemeClr val="bg1"/>
                </a:solidFill>
                <a:effectLst/>
                <a:latin typeface="Bell MT" panose="02020503060305020303" pitchFamily="18" charset="0"/>
              </a:rPr>
              <a:t>So then do not be foolish, but understand what the will of the Lord is.</a:t>
            </a:r>
            <a:r>
              <a:rPr lang="en-US" sz="2000" dirty="0">
                <a:solidFill>
                  <a:schemeClr val="bg1"/>
                </a:solidFill>
                <a:effectLst/>
                <a:latin typeface="Bell MT" panose="02020503060305020303" pitchFamily="18" charset="0"/>
                <a:ea typeface="Times New Roman" panose="02020603050405020304" pitchFamily="18" charset="0"/>
              </a:rPr>
              <a:t>”</a:t>
            </a:r>
          </a:p>
          <a:p>
            <a:pPr algn="l"/>
            <a:endParaRPr lang="en-US" sz="2000" b="0" dirty="0">
              <a:solidFill>
                <a:schemeClr val="bg1"/>
              </a:solidFill>
              <a:effectLst/>
              <a:latin typeface="Bell MT" panose="02020503060305020303" pitchFamily="18" charset="0"/>
            </a:endParaRPr>
          </a:p>
        </p:txBody>
      </p:sp>
      <p:sp>
        <p:nvSpPr>
          <p:cNvPr id="8" name="Content Placeholder 2">
            <a:extLst>
              <a:ext uri="{FF2B5EF4-FFF2-40B4-BE49-F238E27FC236}">
                <a16:creationId xmlns:a16="http://schemas.microsoft.com/office/drawing/2014/main" id="{07EF6441-60E2-2656-D34E-0AE5AC84FC68}"/>
              </a:ext>
            </a:extLst>
          </p:cNvPr>
          <p:cNvSpPr>
            <a:spLocks noGrp="1"/>
          </p:cNvSpPr>
          <p:nvPr>
            <p:ph idx="1"/>
          </p:nvPr>
        </p:nvSpPr>
        <p:spPr>
          <a:xfrm>
            <a:off x="-2" y="961328"/>
            <a:ext cx="4686302" cy="5896671"/>
          </a:xfrm>
        </p:spPr>
        <p:txBody>
          <a:bodyPr>
            <a:normAutofit/>
          </a:bodyPr>
          <a:lstStyle/>
          <a:p>
            <a:pPr>
              <a:buFont typeface="Wingdings" panose="05000000000000000000" pitchFamily="2" charset="2"/>
              <a:buChar char="q"/>
            </a:pPr>
            <a:r>
              <a:rPr lang="en-US" sz="3200" dirty="0">
                <a:latin typeface="Bell MT" panose="02020503060305020303" pitchFamily="18" charset="0"/>
              </a:rPr>
              <a:t>Unacceptable Worship</a:t>
            </a:r>
            <a:endParaRPr lang="en-US" dirty="0">
              <a:latin typeface="Bell MT" panose="02020503060305020303" pitchFamily="18" charset="0"/>
            </a:endParaRPr>
          </a:p>
          <a:p>
            <a:pPr>
              <a:buFont typeface="Wingdings" panose="05000000000000000000" pitchFamily="2" charset="2"/>
              <a:buChar char="q"/>
            </a:pPr>
            <a:r>
              <a:rPr lang="en-US" sz="3200" dirty="0">
                <a:latin typeface="Bell MT" panose="02020503060305020303" pitchFamily="18" charset="0"/>
              </a:rPr>
              <a:t>Acceptable Worship</a:t>
            </a:r>
          </a:p>
          <a:p>
            <a:pPr lvl="1"/>
            <a:r>
              <a:rPr lang="en-US" sz="2800" dirty="0">
                <a:latin typeface="Bell MT" panose="02020503060305020303" pitchFamily="18" charset="0"/>
              </a:rPr>
              <a:t>Spirit</a:t>
            </a:r>
          </a:p>
          <a:p>
            <a:pPr lvl="1"/>
            <a:r>
              <a:rPr lang="en-US" sz="2800" dirty="0">
                <a:latin typeface="Bell MT" panose="02020503060305020303" pitchFamily="18" charset="0"/>
              </a:rPr>
              <a:t>Truth</a:t>
            </a:r>
          </a:p>
        </p:txBody>
      </p:sp>
    </p:spTree>
    <p:extLst>
      <p:ext uri="{BB962C8B-B14F-4D97-AF65-F5344CB8AC3E}">
        <p14:creationId xmlns:p14="http://schemas.microsoft.com/office/powerpoint/2010/main" val="809738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4007</TotalTime>
  <Words>4117</Words>
  <Application>Microsoft Office PowerPoint</Application>
  <PresentationFormat>On-screen Show (4:3)</PresentationFormat>
  <Paragraphs>160</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Bell MT</vt:lpstr>
      <vt:lpstr>Calibri</vt:lpstr>
      <vt:lpstr>Calibri Light</vt:lpstr>
      <vt:lpstr>Wingdings</vt:lpstr>
      <vt:lpstr>Office Theme</vt:lpstr>
      <vt:lpstr>Bitmap Image</vt:lpstr>
      <vt:lpstr>PowerPoint Presentation</vt:lpstr>
      <vt:lpstr>CURRICULUM</vt:lpstr>
      <vt:lpstr>PowerPoint Presentation</vt:lpstr>
      <vt:lpstr>Nature of Worship</vt:lpstr>
      <vt:lpstr>Nature of Worship</vt:lpstr>
      <vt:lpstr>Nature of Worship</vt:lpstr>
      <vt:lpstr>Nature of Worship</vt:lpstr>
      <vt:lpstr>Nature of Worship</vt:lpstr>
      <vt:lpstr>Nature of Worship</vt:lpstr>
      <vt:lpstr>Nature of Worship</vt:lpstr>
      <vt:lpstr>Nature of Worship</vt:lpstr>
      <vt:lpstr>Nature of Worship</vt:lpstr>
      <vt:lpstr>Nature of Worship</vt:lpstr>
      <vt:lpstr>CURRICULUM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dc:title>
  <dc:creator>R H</dc:creator>
  <cp:lastModifiedBy>AU Church</cp:lastModifiedBy>
  <cp:revision>313</cp:revision>
  <dcterms:created xsi:type="dcterms:W3CDTF">2022-03-14T21:46:03Z</dcterms:created>
  <dcterms:modified xsi:type="dcterms:W3CDTF">2022-06-02T00:40:11Z</dcterms:modified>
</cp:coreProperties>
</file>