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6" r:id="rId3"/>
    <p:sldId id="259" r:id="rId4"/>
    <p:sldId id="260" r:id="rId5"/>
    <p:sldId id="261" r:id="rId6"/>
    <p:sldId id="262" r:id="rId7"/>
    <p:sldId id="263" r:id="rId8"/>
    <p:sldId id="264" r:id="rId9"/>
    <p:sldId id="265" r:id="rId10"/>
    <p:sldId id="266" r:id="rId11"/>
    <p:sldId id="267" r:id="rId12"/>
    <p:sldId id="25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6" d="100"/>
          <a:sy n="106" d="100"/>
        </p:scale>
        <p:origin x="124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BB7179-F921-43CD-A77D-109833514528}"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429E3-D72B-47B2-9B0A-8564B628572F}" type="slidenum">
              <a:rPr lang="en-US" smtClean="0"/>
              <a:t>‹#›</a:t>
            </a:fld>
            <a:endParaRPr lang="en-US"/>
          </a:p>
        </p:txBody>
      </p:sp>
    </p:spTree>
    <p:extLst>
      <p:ext uri="{BB962C8B-B14F-4D97-AF65-F5344CB8AC3E}">
        <p14:creationId xmlns:p14="http://schemas.microsoft.com/office/powerpoint/2010/main" val="2287648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BB7179-F921-43CD-A77D-109833514528}"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429E3-D72B-47B2-9B0A-8564B628572F}" type="slidenum">
              <a:rPr lang="en-US" smtClean="0"/>
              <a:t>‹#›</a:t>
            </a:fld>
            <a:endParaRPr lang="en-US"/>
          </a:p>
        </p:txBody>
      </p:sp>
    </p:spTree>
    <p:extLst>
      <p:ext uri="{BB962C8B-B14F-4D97-AF65-F5344CB8AC3E}">
        <p14:creationId xmlns:p14="http://schemas.microsoft.com/office/powerpoint/2010/main" val="3137780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BB7179-F921-43CD-A77D-109833514528}"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429E3-D72B-47B2-9B0A-8564B628572F}" type="slidenum">
              <a:rPr lang="en-US" smtClean="0"/>
              <a:t>‹#›</a:t>
            </a:fld>
            <a:endParaRPr lang="en-US"/>
          </a:p>
        </p:txBody>
      </p:sp>
    </p:spTree>
    <p:extLst>
      <p:ext uri="{BB962C8B-B14F-4D97-AF65-F5344CB8AC3E}">
        <p14:creationId xmlns:p14="http://schemas.microsoft.com/office/powerpoint/2010/main" val="4159292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BB7179-F921-43CD-A77D-109833514528}"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429E3-D72B-47B2-9B0A-8564B628572F}" type="slidenum">
              <a:rPr lang="en-US" smtClean="0"/>
              <a:t>‹#›</a:t>
            </a:fld>
            <a:endParaRPr lang="en-US"/>
          </a:p>
        </p:txBody>
      </p:sp>
    </p:spTree>
    <p:extLst>
      <p:ext uri="{BB962C8B-B14F-4D97-AF65-F5344CB8AC3E}">
        <p14:creationId xmlns:p14="http://schemas.microsoft.com/office/powerpoint/2010/main" val="548064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BB7179-F921-43CD-A77D-109833514528}"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429E3-D72B-47B2-9B0A-8564B628572F}" type="slidenum">
              <a:rPr lang="en-US" smtClean="0"/>
              <a:t>‹#›</a:t>
            </a:fld>
            <a:endParaRPr lang="en-US"/>
          </a:p>
        </p:txBody>
      </p:sp>
    </p:spTree>
    <p:extLst>
      <p:ext uri="{BB962C8B-B14F-4D97-AF65-F5344CB8AC3E}">
        <p14:creationId xmlns:p14="http://schemas.microsoft.com/office/powerpoint/2010/main" val="1261371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BB7179-F921-43CD-A77D-109833514528}"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429E3-D72B-47B2-9B0A-8564B628572F}" type="slidenum">
              <a:rPr lang="en-US" smtClean="0"/>
              <a:t>‹#›</a:t>
            </a:fld>
            <a:endParaRPr lang="en-US"/>
          </a:p>
        </p:txBody>
      </p:sp>
    </p:spTree>
    <p:extLst>
      <p:ext uri="{BB962C8B-B14F-4D97-AF65-F5344CB8AC3E}">
        <p14:creationId xmlns:p14="http://schemas.microsoft.com/office/powerpoint/2010/main" val="267931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BB7179-F921-43CD-A77D-109833514528}" type="datetimeFigureOut">
              <a:rPr lang="en-US" smtClean="0"/>
              <a:t>9/9/2022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4429E3-D72B-47B2-9B0A-8564B628572F}" type="slidenum">
              <a:rPr lang="en-US" smtClean="0"/>
              <a:t>‹#›</a:t>
            </a:fld>
            <a:endParaRPr lang="en-US"/>
          </a:p>
        </p:txBody>
      </p:sp>
    </p:spTree>
    <p:extLst>
      <p:ext uri="{BB962C8B-B14F-4D97-AF65-F5344CB8AC3E}">
        <p14:creationId xmlns:p14="http://schemas.microsoft.com/office/powerpoint/2010/main" val="2281286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BB7179-F921-43CD-A77D-109833514528}" type="datetimeFigureOut">
              <a:rPr lang="en-US" smtClean="0"/>
              <a:t>9/9/2022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4429E3-D72B-47B2-9B0A-8564B628572F}" type="slidenum">
              <a:rPr lang="en-US" smtClean="0"/>
              <a:t>‹#›</a:t>
            </a:fld>
            <a:endParaRPr lang="en-US"/>
          </a:p>
        </p:txBody>
      </p:sp>
    </p:spTree>
    <p:extLst>
      <p:ext uri="{BB962C8B-B14F-4D97-AF65-F5344CB8AC3E}">
        <p14:creationId xmlns:p14="http://schemas.microsoft.com/office/powerpoint/2010/main" val="147808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BB7179-F921-43CD-A77D-109833514528}" type="datetimeFigureOut">
              <a:rPr lang="en-US" smtClean="0"/>
              <a:t>9/9/2022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4429E3-D72B-47B2-9B0A-8564B628572F}" type="slidenum">
              <a:rPr lang="en-US" smtClean="0"/>
              <a:t>‹#›</a:t>
            </a:fld>
            <a:endParaRPr lang="en-US"/>
          </a:p>
        </p:txBody>
      </p:sp>
    </p:spTree>
    <p:extLst>
      <p:ext uri="{BB962C8B-B14F-4D97-AF65-F5344CB8AC3E}">
        <p14:creationId xmlns:p14="http://schemas.microsoft.com/office/powerpoint/2010/main" val="2914283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BB7179-F921-43CD-A77D-109833514528}"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429E3-D72B-47B2-9B0A-8564B628572F}" type="slidenum">
              <a:rPr lang="en-US" smtClean="0"/>
              <a:t>‹#›</a:t>
            </a:fld>
            <a:endParaRPr lang="en-US"/>
          </a:p>
        </p:txBody>
      </p:sp>
    </p:spTree>
    <p:extLst>
      <p:ext uri="{BB962C8B-B14F-4D97-AF65-F5344CB8AC3E}">
        <p14:creationId xmlns:p14="http://schemas.microsoft.com/office/powerpoint/2010/main" val="570806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BB7179-F921-43CD-A77D-109833514528}"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429E3-D72B-47B2-9B0A-8564B628572F}" type="slidenum">
              <a:rPr lang="en-US" smtClean="0"/>
              <a:t>‹#›</a:t>
            </a:fld>
            <a:endParaRPr lang="en-US"/>
          </a:p>
        </p:txBody>
      </p:sp>
    </p:spTree>
    <p:extLst>
      <p:ext uri="{BB962C8B-B14F-4D97-AF65-F5344CB8AC3E}">
        <p14:creationId xmlns:p14="http://schemas.microsoft.com/office/powerpoint/2010/main" val="1757431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BB7179-F921-43CD-A77D-109833514528}" type="datetimeFigureOut">
              <a:rPr lang="en-US" smtClean="0"/>
              <a:t>9/9/2022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4429E3-D72B-47B2-9B0A-8564B628572F}" type="slidenum">
              <a:rPr lang="en-US" smtClean="0"/>
              <a:t>‹#›</a:t>
            </a:fld>
            <a:endParaRPr lang="en-US"/>
          </a:p>
        </p:txBody>
      </p:sp>
    </p:spTree>
    <p:extLst>
      <p:ext uri="{BB962C8B-B14F-4D97-AF65-F5344CB8AC3E}">
        <p14:creationId xmlns:p14="http://schemas.microsoft.com/office/powerpoint/2010/main" val="26414741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3371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C3EDA-1EE9-F5C2-133B-1A09465A981F}"/>
              </a:ext>
            </a:extLst>
          </p:cNvPr>
          <p:cNvSpPr>
            <a:spLocks noGrp="1"/>
          </p:cNvSpPr>
          <p:nvPr>
            <p:ph type="title"/>
          </p:nvPr>
        </p:nvSpPr>
        <p:spPr>
          <a:xfrm>
            <a:off x="0" y="1"/>
            <a:ext cx="9144000" cy="1022684"/>
          </a:xfrm>
        </p:spPr>
        <p:txBody>
          <a:bodyPr>
            <a:normAutofit fontScale="90000"/>
          </a:bodyPr>
          <a:lstStyle/>
          <a:p>
            <a:pPr algn="ctr"/>
            <a:r>
              <a:rPr lang="en-US" sz="7000" b="1" u="sng">
                <a:latin typeface="Rockwell" panose="02060603020205020403" pitchFamily="18" charset="0"/>
              </a:rPr>
              <a:t>ROLE OF MEN</a:t>
            </a:r>
            <a:endParaRPr lang="en-US" sz="7000" b="1" u="sng" dirty="0">
              <a:latin typeface="Rockwell" panose="02060603020205020403" pitchFamily="18" charset="0"/>
            </a:endParaRPr>
          </a:p>
        </p:txBody>
      </p:sp>
      <p:sp>
        <p:nvSpPr>
          <p:cNvPr id="3" name="Content Placeholder 2">
            <a:extLst>
              <a:ext uri="{FF2B5EF4-FFF2-40B4-BE49-F238E27FC236}">
                <a16:creationId xmlns:a16="http://schemas.microsoft.com/office/drawing/2014/main" id="{EB6C1B36-721F-8012-8205-3AB9A9441A32}"/>
              </a:ext>
            </a:extLst>
          </p:cNvPr>
          <p:cNvSpPr>
            <a:spLocks noGrp="1"/>
          </p:cNvSpPr>
          <p:nvPr>
            <p:ph idx="1"/>
          </p:nvPr>
        </p:nvSpPr>
        <p:spPr>
          <a:xfrm>
            <a:off x="2" y="1043572"/>
            <a:ext cx="3937516" cy="5814427"/>
          </a:xfrm>
        </p:spPr>
        <p:txBody>
          <a:bodyPr>
            <a:normAutofit/>
          </a:bodyPr>
          <a:lstStyle/>
          <a:p>
            <a:pPr>
              <a:buFont typeface="Wingdings" panose="05000000000000000000" pitchFamily="2" charset="2"/>
              <a:buChar char="q"/>
            </a:pPr>
            <a:r>
              <a:rPr lang="en-US" sz="2400" b="1" dirty="0">
                <a:latin typeface="Rockwell" panose="02060603020205020403" pitchFamily="18" charset="0"/>
              </a:rPr>
              <a:t>Extreme #2: </a:t>
            </a:r>
            <a:r>
              <a:rPr lang="en-US" sz="2400" dirty="0">
                <a:latin typeface="Rockwell" panose="02060603020205020403" pitchFamily="18" charset="0"/>
              </a:rPr>
              <a:t>Aggression</a:t>
            </a:r>
          </a:p>
          <a:p>
            <a:pPr lvl="1"/>
            <a:endParaRPr lang="en-US" sz="1800" b="1" dirty="0">
              <a:latin typeface="Rockwell" panose="02060603020205020403" pitchFamily="18" charset="0"/>
            </a:endParaRPr>
          </a:p>
          <a:p>
            <a:pPr lvl="1"/>
            <a:r>
              <a:rPr lang="en-US" sz="2000" b="1" dirty="0">
                <a:latin typeface="Rockwell" panose="02060603020205020403" pitchFamily="18" charset="0"/>
              </a:rPr>
              <a:t>Gen 4:23-24</a:t>
            </a:r>
            <a:r>
              <a:rPr lang="en-US" sz="2000" dirty="0">
                <a:latin typeface="Rockwell" panose="02060603020205020403" pitchFamily="18" charset="0"/>
              </a:rPr>
              <a:t> – “</a:t>
            </a:r>
            <a:r>
              <a:rPr lang="en-US" sz="2000" dirty="0">
                <a:solidFill>
                  <a:srgbClr val="222222"/>
                </a:solidFill>
                <a:effectLst/>
                <a:latin typeface="Rockwell" panose="02060603020205020403" pitchFamily="18" charset="0"/>
                <a:ea typeface="Times New Roman" panose="02020603050405020304" pitchFamily="18" charset="0"/>
              </a:rPr>
              <a:t>Lamech said to his wives, ‘Adah and Zillah, listen to my voice, you wives of Lamech, give heed to my speech, for I have killed a man for wounding me; and a boy for striking me; if Cain is avenged sevenfold, then Lamech seventy-sevenfold.’</a:t>
            </a:r>
            <a:r>
              <a:rPr lang="en-US" sz="2000" dirty="0">
                <a:latin typeface="Rockwell" panose="02060603020205020403" pitchFamily="18" charset="0"/>
              </a:rPr>
              <a:t>”</a:t>
            </a:r>
          </a:p>
        </p:txBody>
      </p:sp>
      <p:pic>
        <p:nvPicPr>
          <p:cNvPr id="7170" name="Picture 2" descr="Aggressive husband beating wife, depressed kid. Depressed and frightened  child watching parents quarreling and fighting. | CanStock">
            <a:extLst>
              <a:ext uri="{FF2B5EF4-FFF2-40B4-BE49-F238E27FC236}">
                <a16:creationId xmlns:a16="http://schemas.microsoft.com/office/drawing/2014/main" id="{391A6CE8-AC30-A96F-1EC3-A455C12A2B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091"/>
          <a:stretch/>
        </p:blipFill>
        <p:spPr bwMode="auto">
          <a:xfrm>
            <a:off x="4161453" y="1175658"/>
            <a:ext cx="4982547" cy="5682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7748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C3EDA-1EE9-F5C2-133B-1A09465A981F}"/>
              </a:ext>
            </a:extLst>
          </p:cNvPr>
          <p:cNvSpPr>
            <a:spLocks noGrp="1"/>
          </p:cNvSpPr>
          <p:nvPr>
            <p:ph type="title"/>
          </p:nvPr>
        </p:nvSpPr>
        <p:spPr>
          <a:xfrm>
            <a:off x="0" y="1"/>
            <a:ext cx="9144000" cy="1022684"/>
          </a:xfrm>
        </p:spPr>
        <p:txBody>
          <a:bodyPr>
            <a:normAutofit fontScale="90000"/>
          </a:bodyPr>
          <a:lstStyle/>
          <a:p>
            <a:pPr algn="ctr"/>
            <a:r>
              <a:rPr lang="en-US" sz="7000" b="1" u="sng" dirty="0">
                <a:latin typeface="Rockwell" panose="02060603020205020403" pitchFamily="18" charset="0"/>
              </a:rPr>
              <a:t>ROLE OF WOMEN</a:t>
            </a:r>
          </a:p>
        </p:txBody>
      </p:sp>
      <p:sp>
        <p:nvSpPr>
          <p:cNvPr id="3" name="Content Placeholder 2">
            <a:extLst>
              <a:ext uri="{FF2B5EF4-FFF2-40B4-BE49-F238E27FC236}">
                <a16:creationId xmlns:a16="http://schemas.microsoft.com/office/drawing/2014/main" id="{EB6C1B36-721F-8012-8205-3AB9A9441A32}"/>
              </a:ext>
            </a:extLst>
          </p:cNvPr>
          <p:cNvSpPr>
            <a:spLocks noGrp="1"/>
          </p:cNvSpPr>
          <p:nvPr>
            <p:ph idx="1"/>
          </p:nvPr>
        </p:nvSpPr>
        <p:spPr>
          <a:xfrm>
            <a:off x="2" y="1043572"/>
            <a:ext cx="3937516" cy="5814427"/>
          </a:xfrm>
        </p:spPr>
        <p:txBody>
          <a:bodyPr>
            <a:normAutofit/>
          </a:bodyPr>
          <a:lstStyle/>
          <a:p>
            <a:pPr>
              <a:buFont typeface="Wingdings" panose="05000000000000000000" pitchFamily="2" charset="2"/>
              <a:buChar char="q"/>
            </a:pPr>
            <a:r>
              <a:rPr lang="en-US" sz="5000" dirty="0">
                <a:latin typeface="Rockwell" panose="02060603020205020403" pitchFamily="18" charset="0"/>
              </a:rPr>
              <a:t>Help</a:t>
            </a:r>
          </a:p>
          <a:p>
            <a:pPr>
              <a:buFont typeface="Wingdings" panose="05000000000000000000" pitchFamily="2" charset="2"/>
              <a:buChar char="q"/>
            </a:pPr>
            <a:endParaRPr lang="en-US" sz="5000" dirty="0">
              <a:latin typeface="Rockwell" panose="02060603020205020403" pitchFamily="18" charset="0"/>
            </a:endParaRPr>
          </a:p>
          <a:p>
            <a:pPr>
              <a:buFont typeface="Wingdings" panose="05000000000000000000" pitchFamily="2" charset="2"/>
              <a:buChar char="q"/>
            </a:pPr>
            <a:r>
              <a:rPr lang="en-US" sz="5000" dirty="0">
                <a:latin typeface="Rockwell" panose="02060603020205020403" pitchFamily="18" charset="0"/>
              </a:rPr>
              <a:t>Support</a:t>
            </a:r>
          </a:p>
          <a:p>
            <a:pPr>
              <a:buFont typeface="Wingdings" panose="05000000000000000000" pitchFamily="2" charset="2"/>
              <a:buChar char="q"/>
            </a:pPr>
            <a:endParaRPr lang="en-US" sz="5000" dirty="0">
              <a:latin typeface="Rockwell" panose="02060603020205020403" pitchFamily="18" charset="0"/>
            </a:endParaRPr>
          </a:p>
          <a:p>
            <a:pPr>
              <a:buFont typeface="Wingdings" panose="05000000000000000000" pitchFamily="2" charset="2"/>
              <a:buChar char="q"/>
            </a:pPr>
            <a:r>
              <a:rPr lang="en-US" sz="5000" dirty="0">
                <a:latin typeface="Rockwell" panose="02060603020205020403" pitchFamily="18" charset="0"/>
              </a:rPr>
              <a:t>Empower</a:t>
            </a:r>
          </a:p>
          <a:p>
            <a:pPr lvl="1"/>
            <a:endParaRPr lang="en-US" sz="5000" dirty="0">
              <a:latin typeface="Rockwell" panose="02060603020205020403" pitchFamily="18" charset="0"/>
            </a:endParaRPr>
          </a:p>
        </p:txBody>
      </p:sp>
      <p:pic>
        <p:nvPicPr>
          <p:cNvPr id="8194" name="Picture 2" descr="Help Meet. A Match Made In Heaven “Then the Lord God said, 'It is not good  for the man to be alone; I will make him a helper suitable for him.” –">
            <a:extLst>
              <a:ext uri="{FF2B5EF4-FFF2-40B4-BE49-F238E27FC236}">
                <a16:creationId xmlns:a16="http://schemas.microsoft.com/office/drawing/2014/main" id="{138C07CE-5385-F462-34A4-EDBF3E4B6F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970384"/>
            <a:ext cx="5486400" cy="588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328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 Abundant Christian Life - 📖Psalm 33:20-22 (NKJV) 20 Our soul waits for  the Lord; He is our help and our shield. 21 For our heart shall rejoice in  Him, Because we">
            <a:extLst>
              <a:ext uri="{FF2B5EF4-FFF2-40B4-BE49-F238E27FC236}">
                <a16:creationId xmlns:a16="http://schemas.microsoft.com/office/drawing/2014/main" id="{636481D4-20A2-29DB-91D7-EB703AB629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5023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C3EDA-1EE9-F5C2-133B-1A09465A981F}"/>
              </a:ext>
            </a:extLst>
          </p:cNvPr>
          <p:cNvSpPr>
            <a:spLocks noGrp="1"/>
          </p:cNvSpPr>
          <p:nvPr>
            <p:ph type="title"/>
          </p:nvPr>
        </p:nvSpPr>
        <p:spPr>
          <a:xfrm>
            <a:off x="0" y="1"/>
            <a:ext cx="9144000" cy="1022684"/>
          </a:xfrm>
        </p:spPr>
        <p:txBody>
          <a:bodyPr>
            <a:normAutofit fontScale="90000"/>
          </a:bodyPr>
          <a:lstStyle/>
          <a:p>
            <a:pPr algn="ctr"/>
            <a:r>
              <a:rPr lang="en-US" sz="7000" b="1" u="sng" dirty="0">
                <a:latin typeface="Rockwell" panose="02060603020205020403" pitchFamily="18" charset="0"/>
              </a:rPr>
              <a:t>ROLE OF WOMEN</a:t>
            </a:r>
          </a:p>
        </p:txBody>
      </p:sp>
      <p:sp>
        <p:nvSpPr>
          <p:cNvPr id="3" name="Content Placeholder 2">
            <a:extLst>
              <a:ext uri="{FF2B5EF4-FFF2-40B4-BE49-F238E27FC236}">
                <a16:creationId xmlns:a16="http://schemas.microsoft.com/office/drawing/2014/main" id="{EB6C1B36-721F-8012-8205-3AB9A9441A32}"/>
              </a:ext>
            </a:extLst>
          </p:cNvPr>
          <p:cNvSpPr>
            <a:spLocks noGrp="1"/>
          </p:cNvSpPr>
          <p:nvPr>
            <p:ph idx="1"/>
          </p:nvPr>
        </p:nvSpPr>
        <p:spPr>
          <a:xfrm>
            <a:off x="2" y="1043572"/>
            <a:ext cx="3937516" cy="5814427"/>
          </a:xfrm>
        </p:spPr>
        <p:txBody>
          <a:bodyPr>
            <a:normAutofit/>
          </a:bodyPr>
          <a:lstStyle/>
          <a:p>
            <a:pPr>
              <a:buFont typeface="Wingdings" panose="05000000000000000000" pitchFamily="2" charset="2"/>
              <a:buChar char="q"/>
            </a:pPr>
            <a:r>
              <a:rPr lang="en-US" sz="5000" dirty="0">
                <a:latin typeface="Rockwell" panose="02060603020205020403" pitchFamily="18" charset="0"/>
              </a:rPr>
              <a:t>Help</a:t>
            </a:r>
          </a:p>
          <a:p>
            <a:pPr>
              <a:buFont typeface="Wingdings" panose="05000000000000000000" pitchFamily="2" charset="2"/>
              <a:buChar char="q"/>
            </a:pPr>
            <a:endParaRPr lang="en-US" sz="5000" dirty="0">
              <a:latin typeface="Rockwell" panose="02060603020205020403" pitchFamily="18" charset="0"/>
            </a:endParaRPr>
          </a:p>
          <a:p>
            <a:pPr>
              <a:buFont typeface="Wingdings" panose="05000000000000000000" pitchFamily="2" charset="2"/>
              <a:buChar char="q"/>
            </a:pPr>
            <a:r>
              <a:rPr lang="en-US" sz="5000" dirty="0">
                <a:latin typeface="Rockwell" panose="02060603020205020403" pitchFamily="18" charset="0"/>
              </a:rPr>
              <a:t>Support</a:t>
            </a:r>
          </a:p>
          <a:p>
            <a:pPr>
              <a:buFont typeface="Wingdings" panose="05000000000000000000" pitchFamily="2" charset="2"/>
              <a:buChar char="q"/>
            </a:pPr>
            <a:endParaRPr lang="en-US" sz="5000" dirty="0">
              <a:latin typeface="Rockwell" panose="02060603020205020403" pitchFamily="18" charset="0"/>
            </a:endParaRPr>
          </a:p>
          <a:p>
            <a:pPr>
              <a:buFont typeface="Wingdings" panose="05000000000000000000" pitchFamily="2" charset="2"/>
              <a:buChar char="q"/>
            </a:pPr>
            <a:r>
              <a:rPr lang="en-US" sz="5000" dirty="0">
                <a:latin typeface="Rockwell" panose="02060603020205020403" pitchFamily="18" charset="0"/>
              </a:rPr>
              <a:t>Empower</a:t>
            </a:r>
          </a:p>
          <a:p>
            <a:pPr>
              <a:buFont typeface="Wingdings" panose="05000000000000000000" pitchFamily="2" charset="2"/>
              <a:buChar char="q"/>
            </a:pPr>
            <a:endParaRPr lang="en-US" sz="5000" dirty="0">
              <a:latin typeface="Rockwell" panose="02060603020205020403" pitchFamily="18" charset="0"/>
            </a:endParaRPr>
          </a:p>
          <a:p>
            <a:pPr>
              <a:buFont typeface="Wingdings" panose="05000000000000000000" pitchFamily="2" charset="2"/>
              <a:buChar char="q"/>
            </a:pPr>
            <a:r>
              <a:rPr lang="en-US" sz="5000" dirty="0">
                <a:latin typeface="Rockwell" panose="02060603020205020403" pitchFamily="18" charset="0"/>
              </a:rPr>
              <a:t>Restrain</a:t>
            </a:r>
          </a:p>
          <a:p>
            <a:pPr lvl="1"/>
            <a:endParaRPr lang="en-US" sz="5000" dirty="0">
              <a:latin typeface="Rockwell" panose="02060603020205020403" pitchFamily="18" charset="0"/>
            </a:endParaRPr>
          </a:p>
        </p:txBody>
      </p:sp>
      <p:pic>
        <p:nvPicPr>
          <p:cNvPr id="10242" name="Picture 2" descr="Free Vector | Tiny woman showing grammar and punctuation errors using  magnifier and man correcting them. editing and correction job in school or  college flat vector illustration. proofreading, teaching concept">
            <a:extLst>
              <a:ext uri="{FF2B5EF4-FFF2-40B4-BE49-F238E27FC236}">
                <a16:creationId xmlns:a16="http://schemas.microsoft.com/office/drawing/2014/main" id="{BF76019B-683D-B1DA-2B39-49D55BF407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5633" y="3074276"/>
            <a:ext cx="5598367" cy="37837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B50FC31-6969-AE86-4E65-BBC7AC91C494}"/>
              </a:ext>
            </a:extLst>
          </p:cNvPr>
          <p:cNvSpPr txBox="1"/>
          <p:nvPr/>
        </p:nvSpPr>
        <p:spPr>
          <a:xfrm>
            <a:off x="3563008" y="1119379"/>
            <a:ext cx="5466692" cy="1938992"/>
          </a:xfrm>
          <a:prstGeom prst="rect">
            <a:avLst/>
          </a:prstGeom>
          <a:noFill/>
          <a:ln w="28575">
            <a:solidFill>
              <a:schemeClr val="tx1"/>
            </a:solidFill>
          </a:ln>
        </p:spPr>
        <p:txBody>
          <a:bodyPr wrap="square">
            <a:spAutoFit/>
          </a:bodyPr>
          <a:lstStyle/>
          <a:p>
            <a:r>
              <a:rPr lang="en-US" sz="2000" b="1" dirty="0">
                <a:solidFill>
                  <a:srgbClr val="222222"/>
                </a:solidFill>
                <a:effectLst/>
                <a:latin typeface="Rockwell" panose="02060603020205020403" pitchFamily="18" charset="0"/>
                <a:ea typeface="Times New Roman" panose="02020603050405020304" pitchFamily="18" charset="0"/>
              </a:rPr>
              <a:t>Job 30:13</a:t>
            </a:r>
            <a:r>
              <a:rPr lang="en-US" sz="2000" dirty="0">
                <a:solidFill>
                  <a:srgbClr val="222222"/>
                </a:solidFill>
                <a:effectLst/>
                <a:latin typeface="Rockwell" panose="02060603020205020403" pitchFamily="18" charset="0"/>
                <a:ea typeface="Times New Roman" panose="02020603050405020304" pitchFamily="18" charset="0"/>
              </a:rPr>
              <a:t> – “They break up my path, they profit from my destruction; no one </a:t>
            </a:r>
            <a:r>
              <a:rPr lang="en-US" sz="2000" u="sng" dirty="0">
                <a:solidFill>
                  <a:srgbClr val="222222"/>
                </a:solidFill>
                <a:effectLst/>
                <a:latin typeface="Rockwell" panose="02060603020205020403" pitchFamily="18" charset="0"/>
                <a:ea typeface="Times New Roman" panose="02020603050405020304" pitchFamily="18" charset="0"/>
              </a:rPr>
              <a:t>restrains</a:t>
            </a:r>
            <a:r>
              <a:rPr lang="en-US" sz="2000" dirty="0">
                <a:solidFill>
                  <a:srgbClr val="222222"/>
                </a:solidFill>
                <a:effectLst/>
                <a:latin typeface="Rockwell" panose="02060603020205020403" pitchFamily="18" charset="0"/>
                <a:ea typeface="Times New Roman" panose="02020603050405020304" pitchFamily="18" charset="0"/>
              </a:rPr>
              <a:t> them.”</a:t>
            </a:r>
          </a:p>
          <a:p>
            <a:endParaRPr lang="en-US" sz="2000" dirty="0">
              <a:solidFill>
                <a:srgbClr val="222222"/>
              </a:solidFill>
              <a:effectLst/>
              <a:latin typeface="Rockwell" panose="02060603020205020403" pitchFamily="18" charset="0"/>
              <a:ea typeface="Times New Roman" panose="02020603050405020304" pitchFamily="18" charset="0"/>
            </a:endParaRPr>
          </a:p>
          <a:p>
            <a:r>
              <a:rPr lang="en-US" sz="2000" b="1" dirty="0">
                <a:solidFill>
                  <a:srgbClr val="222222"/>
                </a:solidFill>
                <a:effectLst/>
                <a:latin typeface="Rockwell" panose="02060603020205020403" pitchFamily="18" charset="0"/>
                <a:ea typeface="Times New Roman" panose="02020603050405020304" pitchFamily="18" charset="0"/>
              </a:rPr>
              <a:t>Prov 31:12</a:t>
            </a:r>
            <a:r>
              <a:rPr lang="en-US" sz="2000" dirty="0">
                <a:solidFill>
                  <a:srgbClr val="222222"/>
                </a:solidFill>
                <a:effectLst/>
                <a:latin typeface="Rockwell" panose="02060603020205020403" pitchFamily="18" charset="0"/>
                <a:ea typeface="Times New Roman" panose="02020603050405020304" pitchFamily="18" charset="0"/>
              </a:rPr>
              <a:t> – “She does him good and not evil all the days of her life.”</a:t>
            </a:r>
            <a:endParaRPr lang="en-US" sz="2000" dirty="0">
              <a:latin typeface="Rockwell" panose="02060603020205020403" pitchFamily="18" charset="0"/>
            </a:endParaRPr>
          </a:p>
        </p:txBody>
      </p:sp>
    </p:spTree>
    <p:extLst>
      <p:ext uri="{BB962C8B-B14F-4D97-AF65-F5344CB8AC3E}">
        <p14:creationId xmlns:p14="http://schemas.microsoft.com/office/powerpoint/2010/main" val="31909016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C3EDA-1EE9-F5C2-133B-1A09465A981F}"/>
              </a:ext>
            </a:extLst>
          </p:cNvPr>
          <p:cNvSpPr>
            <a:spLocks noGrp="1"/>
          </p:cNvSpPr>
          <p:nvPr>
            <p:ph type="title"/>
          </p:nvPr>
        </p:nvSpPr>
        <p:spPr>
          <a:xfrm>
            <a:off x="0" y="1"/>
            <a:ext cx="9144000" cy="1022684"/>
          </a:xfrm>
        </p:spPr>
        <p:txBody>
          <a:bodyPr>
            <a:normAutofit fontScale="90000"/>
          </a:bodyPr>
          <a:lstStyle/>
          <a:p>
            <a:pPr algn="ctr"/>
            <a:r>
              <a:rPr lang="en-US" sz="7000" b="1" u="sng" dirty="0">
                <a:latin typeface="Rockwell" panose="02060603020205020403" pitchFamily="18" charset="0"/>
              </a:rPr>
              <a:t>ROLE OF WOMEN</a:t>
            </a:r>
          </a:p>
        </p:txBody>
      </p:sp>
      <p:sp>
        <p:nvSpPr>
          <p:cNvPr id="3" name="Content Placeholder 2">
            <a:extLst>
              <a:ext uri="{FF2B5EF4-FFF2-40B4-BE49-F238E27FC236}">
                <a16:creationId xmlns:a16="http://schemas.microsoft.com/office/drawing/2014/main" id="{EB6C1B36-721F-8012-8205-3AB9A9441A32}"/>
              </a:ext>
            </a:extLst>
          </p:cNvPr>
          <p:cNvSpPr>
            <a:spLocks noGrp="1"/>
          </p:cNvSpPr>
          <p:nvPr>
            <p:ph idx="1"/>
          </p:nvPr>
        </p:nvSpPr>
        <p:spPr>
          <a:xfrm>
            <a:off x="0" y="933213"/>
            <a:ext cx="6227379" cy="5814427"/>
          </a:xfrm>
        </p:spPr>
        <p:txBody>
          <a:bodyPr>
            <a:noAutofit/>
          </a:bodyPr>
          <a:lstStyle/>
          <a:p>
            <a:pPr>
              <a:buFont typeface="Wingdings" panose="05000000000000000000" pitchFamily="2" charset="2"/>
              <a:buChar char="q"/>
            </a:pPr>
            <a:r>
              <a:rPr lang="en-US" sz="1800" b="1" dirty="0">
                <a:latin typeface="Rockwell" panose="02060603020205020403" pitchFamily="18" charset="0"/>
              </a:rPr>
              <a:t>1 Sam 25:23-24</a:t>
            </a:r>
            <a:r>
              <a:rPr lang="en-US" sz="1800" dirty="0">
                <a:latin typeface="Rockwell" panose="02060603020205020403" pitchFamily="18" charset="0"/>
              </a:rPr>
              <a:t> – “When Abigail saw David, she hurried and dismounted from her donkey, and fell on her face before David and bowed herself to the ground. She fell at his feet and said, ‘On me alone, my lord, be the blame. And please let your maidservant speak to you, and listen to the words of your maidservant.”</a:t>
            </a:r>
          </a:p>
          <a:p>
            <a:pPr>
              <a:buFont typeface="Wingdings" panose="05000000000000000000" pitchFamily="2" charset="2"/>
              <a:buChar char="q"/>
            </a:pPr>
            <a:r>
              <a:rPr lang="en-US" sz="1800" b="1" dirty="0">
                <a:latin typeface="Rockwell" panose="02060603020205020403" pitchFamily="18" charset="0"/>
              </a:rPr>
              <a:t>1 Sam 25:26-28a</a:t>
            </a:r>
            <a:r>
              <a:rPr lang="en-US" sz="1800" dirty="0">
                <a:latin typeface="Rockwell" panose="02060603020205020403" pitchFamily="18" charset="0"/>
              </a:rPr>
              <a:t> – “Now therefore, my lord, as the </a:t>
            </a:r>
            <a:r>
              <a:rPr lang="en-US" sz="1800" cap="small" dirty="0">
                <a:latin typeface="Rockwell" panose="02060603020205020403" pitchFamily="18" charset="0"/>
              </a:rPr>
              <a:t>Lord</a:t>
            </a:r>
            <a:r>
              <a:rPr lang="en-US" sz="1800" dirty="0">
                <a:latin typeface="Rockwell" panose="02060603020205020403" pitchFamily="18" charset="0"/>
              </a:rPr>
              <a:t> lives, and as your soul lives, since the </a:t>
            </a:r>
            <a:r>
              <a:rPr lang="en-US" sz="1800" cap="small" dirty="0">
                <a:latin typeface="Rockwell" panose="02060603020205020403" pitchFamily="18" charset="0"/>
              </a:rPr>
              <a:t>Lord</a:t>
            </a:r>
            <a:r>
              <a:rPr lang="en-US" sz="1800" dirty="0">
                <a:latin typeface="Rockwell" panose="02060603020205020403" pitchFamily="18" charset="0"/>
              </a:rPr>
              <a:t> has restrained you from shedding blood, and from avenging yourself by your own hand, now then let your enemies and those who seek evil against my lord, be as </a:t>
            </a:r>
            <a:r>
              <a:rPr lang="en-US" sz="1800" dirty="0" err="1">
                <a:latin typeface="Rockwell" panose="02060603020205020403" pitchFamily="18" charset="0"/>
              </a:rPr>
              <a:t>Nabal</a:t>
            </a:r>
            <a:r>
              <a:rPr lang="en-US" sz="1800" dirty="0">
                <a:latin typeface="Rockwell" panose="02060603020205020403" pitchFamily="18" charset="0"/>
              </a:rPr>
              <a:t>. Now let this gift which your maidservant has brought to my lord be given to the young men who accompany my lord. Please forgive the transgression of your maidservant”</a:t>
            </a:r>
          </a:p>
          <a:p>
            <a:pPr>
              <a:buFont typeface="Wingdings" panose="05000000000000000000" pitchFamily="2" charset="2"/>
              <a:buChar char="q"/>
            </a:pPr>
            <a:r>
              <a:rPr lang="en-US" sz="1800" b="1" dirty="0">
                <a:latin typeface="Rockwell" panose="02060603020205020403" pitchFamily="18" charset="0"/>
              </a:rPr>
              <a:t>1 Sam 25:30-31</a:t>
            </a:r>
            <a:r>
              <a:rPr lang="en-US" sz="1800" dirty="0">
                <a:latin typeface="Rockwell" panose="02060603020205020403" pitchFamily="18" charset="0"/>
              </a:rPr>
              <a:t> – “And when the </a:t>
            </a:r>
            <a:r>
              <a:rPr lang="en-US" sz="1800" cap="small" dirty="0">
                <a:latin typeface="Rockwell" panose="02060603020205020403" pitchFamily="18" charset="0"/>
              </a:rPr>
              <a:t>Lord</a:t>
            </a:r>
            <a:r>
              <a:rPr lang="en-US" sz="1800" dirty="0">
                <a:latin typeface="Rockwell" panose="02060603020205020403" pitchFamily="18" charset="0"/>
              </a:rPr>
              <a:t> does for my lord according to all the good that He has spoken concerning you, and appoints you ruler over Israel, this will not cause grief or a troubled heart to my lord, both by having shed blood without cause and by my lord having avenged himself. When the </a:t>
            </a:r>
            <a:r>
              <a:rPr lang="en-US" sz="1800" cap="small" dirty="0">
                <a:latin typeface="Rockwell" panose="02060603020205020403" pitchFamily="18" charset="0"/>
              </a:rPr>
              <a:t>Lord</a:t>
            </a:r>
            <a:r>
              <a:rPr lang="en-US" sz="1800" dirty="0">
                <a:latin typeface="Rockwell" panose="02060603020205020403" pitchFamily="18" charset="0"/>
              </a:rPr>
              <a:t> deals well with my lord, then remember your maidservant.”</a:t>
            </a:r>
          </a:p>
        </p:txBody>
      </p:sp>
      <p:pic>
        <p:nvPicPr>
          <p:cNvPr id="11266" name="Picture 2" descr="1 Samuel 25:2-44 David &amp; Abigail | If I Walked With Jesus">
            <a:extLst>
              <a:ext uri="{FF2B5EF4-FFF2-40B4-BE49-F238E27FC236}">
                <a16:creationId xmlns:a16="http://schemas.microsoft.com/office/drawing/2014/main" id="{A305CA2A-5248-9F7E-BDE8-B22DD5721B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18"/>
          <a:stretch/>
        </p:blipFill>
        <p:spPr bwMode="auto">
          <a:xfrm>
            <a:off x="6227379" y="914400"/>
            <a:ext cx="2916619"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1184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eminism Symbol Female Fist Raised Girl Stock Vector (Royalty Free)  1633432780 | Shutterstock">
            <a:extLst>
              <a:ext uri="{FF2B5EF4-FFF2-40B4-BE49-F238E27FC236}">
                <a16:creationId xmlns:a16="http://schemas.microsoft.com/office/drawing/2014/main" id="{F0C3FF07-A51B-AFE7-4FF5-C8324603C5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517" r="15484" b="5466"/>
          <a:stretch/>
        </p:blipFill>
        <p:spPr bwMode="auto">
          <a:xfrm>
            <a:off x="5912069" y="882520"/>
            <a:ext cx="3231931" cy="59754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A7C3EDA-1EE9-F5C2-133B-1A09465A981F}"/>
              </a:ext>
            </a:extLst>
          </p:cNvPr>
          <p:cNvSpPr>
            <a:spLocks noGrp="1"/>
          </p:cNvSpPr>
          <p:nvPr>
            <p:ph type="title"/>
          </p:nvPr>
        </p:nvSpPr>
        <p:spPr>
          <a:xfrm>
            <a:off x="0" y="1"/>
            <a:ext cx="9144000" cy="1022684"/>
          </a:xfrm>
        </p:spPr>
        <p:txBody>
          <a:bodyPr>
            <a:normAutofit fontScale="90000"/>
          </a:bodyPr>
          <a:lstStyle/>
          <a:p>
            <a:pPr algn="ctr"/>
            <a:r>
              <a:rPr lang="en-US" sz="7000" b="1" u="sng" dirty="0">
                <a:latin typeface="Rockwell" panose="02060603020205020403" pitchFamily="18" charset="0"/>
              </a:rPr>
              <a:t>ROLE OF WOMEN</a:t>
            </a:r>
          </a:p>
        </p:txBody>
      </p:sp>
      <p:sp>
        <p:nvSpPr>
          <p:cNvPr id="3" name="Content Placeholder 2">
            <a:extLst>
              <a:ext uri="{FF2B5EF4-FFF2-40B4-BE49-F238E27FC236}">
                <a16:creationId xmlns:a16="http://schemas.microsoft.com/office/drawing/2014/main" id="{EB6C1B36-721F-8012-8205-3AB9A9441A32}"/>
              </a:ext>
            </a:extLst>
          </p:cNvPr>
          <p:cNvSpPr>
            <a:spLocks noGrp="1"/>
          </p:cNvSpPr>
          <p:nvPr>
            <p:ph idx="1"/>
          </p:nvPr>
        </p:nvSpPr>
        <p:spPr>
          <a:xfrm>
            <a:off x="1" y="1043572"/>
            <a:ext cx="5975129" cy="5814427"/>
          </a:xfrm>
        </p:spPr>
        <p:txBody>
          <a:bodyPr>
            <a:normAutofit/>
          </a:bodyPr>
          <a:lstStyle/>
          <a:p>
            <a:pPr>
              <a:buFont typeface="Wingdings" panose="05000000000000000000" pitchFamily="2" charset="2"/>
              <a:buChar char="q"/>
            </a:pPr>
            <a:r>
              <a:rPr lang="en-US" sz="2400" b="1" dirty="0">
                <a:latin typeface="Rockwell" panose="02060603020205020403" pitchFamily="18" charset="0"/>
              </a:rPr>
              <a:t>Extreme #1: Taking Over Leadership</a:t>
            </a:r>
            <a:endParaRPr lang="en-US" sz="2400" dirty="0">
              <a:latin typeface="Rockwell" panose="02060603020205020403" pitchFamily="18" charset="0"/>
            </a:endParaRPr>
          </a:p>
          <a:p>
            <a:pPr lvl="1"/>
            <a:endParaRPr lang="en-US" sz="1800" b="1" dirty="0">
              <a:latin typeface="Rockwell" panose="02060603020205020403" pitchFamily="18" charset="0"/>
            </a:endParaRPr>
          </a:p>
          <a:p>
            <a:pPr lvl="1"/>
            <a:r>
              <a:rPr lang="en-US" sz="1800" b="1" dirty="0">
                <a:latin typeface="Rockwell" panose="02060603020205020403" pitchFamily="18" charset="0"/>
              </a:rPr>
              <a:t>1 Cor 14:34-35</a:t>
            </a:r>
            <a:r>
              <a:rPr lang="en-US" sz="1800" dirty="0">
                <a:latin typeface="Rockwell" panose="02060603020205020403" pitchFamily="18" charset="0"/>
              </a:rPr>
              <a:t> – “</a:t>
            </a:r>
            <a:r>
              <a:rPr lang="en-US" sz="1800" b="0" dirty="0">
                <a:solidFill>
                  <a:srgbClr val="000000"/>
                </a:solidFill>
                <a:effectLst/>
                <a:latin typeface="Rockwell" panose="02060603020205020403" pitchFamily="18" charset="0"/>
              </a:rPr>
              <a:t>The women are to keep silent in the churches; for they are not permitted to speak, but are to subject themselves, just as the Law also says. If they desire to learn anything, let them ask their own husbands at home; for it is improper for a woman to speak in church.</a:t>
            </a:r>
            <a:r>
              <a:rPr lang="en-US" sz="1800" dirty="0">
                <a:latin typeface="Rockwell" panose="02060603020205020403" pitchFamily="18" charset="0"/>
              </a:rPr>
              <a:t>”</a:t>
            </a:r>
          </a:p>
          <a:p>
            <a:pPr lvl="1"/>
            <a:endParaRPr lang="en-US" sz="1800" dirty="0">
              <a:latin typeface="Rockwell" panose="02060603020205020403" pitchFamily="18" charset="0"/>
            </a:endParaRPr>
          </a:p>
          <a:p>
            <a:pPr lvl="1"/>
            <a:r>
              <a:rPr lang="en-US" sz="1800" b="1" dirty="0">
                <a:latin typeface="Rockwell" panose="02060603020205020403" pitchFamily="18" charset="0"/>
              </a:rPr>
              <a:t>1 Tim 2:11-15</a:t>
            </a:r>
            <a:r>
              <a:rPr lang="en-US" sz="1800" dirty="0">
                <a:latin typeface="Rockwell" panose="02060603020205020403" pitchFamily="18" charset="0"/>
              </a:rPr>
              <a:t> – “</a:t>
            </a:r>
            <a:r>
              <a:rPr lang="en-US" sz="1800" b="0" dirty="0">
                <a:solidFill>
                  <a:srgbClr val="000000"/>
                </a:solidFill>
                <a:effectLst/>
                <a:latin typeface="Rockwell" panose="02060603020205020403" pitchFamily="18" charset="0"/>
              </a:rPr>
              <a:t>A woman must quietly receive instruction with entire submissiveness. But I do not allow a woman to teach or exercise authority over a man, but to remain quiet. For it was Adam who was first created, and then Eve. And it was not Adam who was deceived, but the woman being deceived, fell into transgression. </a:t>
            </a:r>
            <a:r>
              <a:rPr lang="en-US" sz="1800" b="1" baseline="30000" dirty="0">
                <a:solidFill>
                  <a:srgbClr val="000000"/>
                </a:solidFill>
                <a:effectLst/>
                <a:latin typeface="Rockwell" panose="02060603020205020403" pitchFamily="18" charset="0"/>
              </a:rPr>
              <a:t>15</a:t>
            </a:r>
            <a:r>
              <a:rPr lang="en-US" sz="1800" b="0" dirty="0">
                <a:solidFill>
                  <a:srgbClr val="000000"/>
                </a:solidFill>
                <a:effectLst/>
                <a:latin typeface="Rockwell" panose="02060603020205020403" pitchFamily="18" charset="0"/>
              </a:rPr>
              <a:t>But women will be preserved through the bearing of children if they continue in faith and love and sanctity with self-restraint.</a:t>
            </a:r>
            <a:r>
              <a:rPr lang="en-US" sz="1800" dirty="0">
                <a:latin typeface="Rockwell" panose="02060603020205020403" pitchFamily="18" charset="0"/>
              </a:rPr>
              <a:t>”</a:t>
            </a:r>
          </a:p>
        </p:txBody>
      </p:sp>
    </p:spTree>
    <p:extLst>
      <p:ext uri="{BB962C8B-B14F-4D97-AF65-F5344CB8AC3E}">
        <p14:creationId xmlns:p14="http://schemas.microsoft.com/office/powerpoint/2010/main" val="32165423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Premium Vector | Businessman puppet. human puppets control, puppeteer hands man  marionette silhouette vector illustration, employee staff powers ropes  concept, person doll on manipulator strings isolated on white">
            <a:extLst>
              <a:ext uri="{FF2B5EF4-FFF2-40B4-BE49-F238E27FC236}">
                <a16:creationId xmlns:a16="http://schemas.microsoft.com/office/drawing/2014/main" id="{27B82E83-085A-2B65-88AE-BE8B936BF8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76" r="9961"/>
          <a:stretch/>
        </p:blipFill>
        <p:spPr bwMode="auto">
          <a:xfrm>
            <a:off x="6677527" y="998621"/>
            <a:ext cx="2466474" cy="58593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A7C3EDA-1EE9-F5C2-133B-1A09465A981F}"/>
              </a:ext>
            </a:extLst>
          </p:cNvPr>
          <p:cNvSpPr>
            <a:spLocks noGrp="1"/>
          </p:cNvSpPr>
          <p:nvPr>
            <p:ph type="title"/>
          </p:nvPr>
        </p:nvSpPr>
        <p:spPr>
          <a:xfrm>
            <a:off x="0" y="1"/>
            <a:ext cx="9144000" cy="1022684"/>
          </a:xfrm>
        </p:spPr>
        <p:txBody>
          <a:bodyPr>
            <a:normAutofit fontScale="90000"/>
          </a:bodyPr>
          <a:lstStyle/>
          <a:p>
            <a:pPr algn="ctr"/>
            <a:r>
              <a:rPr lang="en-US" sz="7000" b="1" u="sng" dirty="0">
                <a:latin typeface="Rockwell" panose="02060603020205020403" pitchFamily="18" charset="0"/>
              </a:rPr>
              <a:t>ROLE OF WOMEN</a:t>
            </a:r>
          </a:p>
        </p:txBody>
      </p:sp>
      <p:sp>
        <p:nvSpPr>
          <p:cNvPr id="3" name="Content Placeholder 2">
            <a:extLst>
              <a:ext uri="{FF2B5EF4-FFF2-40B4-BE49-F238E27FC236}">
                <a16:creationId xmlns:a16="http://schemas.microsoft.com/office/drawing/2014/main" id="{EB6C1B36-721F-8012-8205-3AB9A9441A32}"/>
              </a:ext>
            </a:extLst>
          </p:cNvPr>
          <p:cNvSpPr>
            <a:spLocks noGrp="1"/>
          </p:cNvSpPr>
          <p:nvPr>
            <p:ph idx="1"/>
          </p:nvPr>
        </p:nvSpPr>
        <p:spPr>
          <a:xfrm>
            <a:off x="2" y="1043572"/>
            <a:ext cx="6930187" cy="5814427"/>
          </a:xfrm>
        </p:spPr>
        <p:txBody>
          <a:bodyPr>
            <a:normAutofit fontScale="92500" lnSpcReduction="20000"/>
          </a:bodyPr>
          <a:lstStyle/>
          <a:p>
            <a:pPr>
              <a:buFont typeface="Wingdings" panose="05000000000000000000" pitchFamily="2" charset="2"/>
              <a:buChar char="q"/>
            </a:pPr>
            <a:r>
              <a:rPr lang="en-US" sz="2400" b="1" dirty="0">
                <a:latin typeface="Rockwell" panose="02060603020205020403" pitchFamily="18" charset="0"/>
              </a:rPr>
              <a:t>Extreme #2: </a:t>
            </a:r>
            <a:r>
              <a:rPr lang="en-US" sz="2400" dirty="0">
                <a:latin typeface="Rockwell" panose="02060603020205020403" pitchFamily="18" charset="0"/>
              </a:rPr>
              <a:t>Misusing Your Influence</a:t>
            </a:r>
          </a:p>
          <a:p>
            <a:pPr lvl="1"/>
            <a:endParaRPr lang="en-US" sz="900" b="1" dirty="0">
              <a:latin typeface="Rockwell" panose="02060603020205020403" pitchFamily="18" charset="0"/>
            </a:endParaRPr>
          </a:p>
          <a:p>
            <a:pPr lvl="1"/>
            <a:r>
              <a:rPr lang="en-US" sz="1900" b="1" dirty="0">
                <a:latin typeface="Rockwell" panose="02060603020205020403" pitchFamily="18" charset="0"/>
              </a:rPr>
              <a:t>Judg 16:15-17a</a:t>
            </a:r>
            <a:r>
              <a:rPr lang="en-US" sz="1900" dirty="0">
                <a:latin typeface="Rockwell" panose="02060603020205020403" pitchFamily="18" charset="0"/>
              </a:rPr>
              <a:t> – “</a:t>
            </a:r>
            <a:r>
              <a:rPr lang="en-US" sz="1900" b="0" dirty="0">
                <a:solidFill>
                  <a:srgbClr val="000000"/>
                </a:solidFill>
                <a:effectLst/>
                <a:latin typeface="Rockwell" panose="02060603020205020403" pitchFamily="18" charset="0"/>
              </a:rPr>
              <a:t>Then she said to him, ‘How can you say, “I love you,” when your heart is not with me? You have deceived me these three times and have not told me where your great strength is.’ It came about when she pressed him daily with her words and urged him, that his soul was annoyed to death. So he told her all that was in his heart…</a:t>
            </a:r>
            <a:r>
              <a:rPr lang="en-US" sz="1900" dirty="0">
                <a:latin typeface="Rockwell" panose="02060603020205020403" pitchFamily="18" charset="0"/>
              </a:rPr>
              <a:t>”</a:t>
            </a:r>
          </a:p>
          <a:p>
            <a:pPr lvl="1"/>
            <a:endParaRPr lang="en-US" sz="900" dirty="0">
              <a:latin typeface="Rockwell" panose="02060603020205020403" pitchFamily="18" charset="0"/>
            </a:endParaRPr>
          </a:p>
          <a:p>
            <a:pPr lvl="1"/>
            <a:r>
              <a:rPr lang="en-US" sz="1900" b="1" dirty="0">
                <a:latin typeface="Rockwell" panose="02060603020205020403" pitchFamily="18" charset="0"/>
              </a:rPr>
              <a:t>Mark 6:21-25</a:t>
            </a:r>
            <a:r>
              <a:rPr lang="en-US" sz="1900" dirty="0">
                <a:latin typeface="Rockwell" panose="02060603020205020403" pitchFamily="18" charset="0"/>
              </a:rPr>
              <a:t> – “</a:t>
            </a:r>
            <a:r>
              <a:rPr lang="en-US" sz="1900" b="0" i="0" dirty="0">
                <a:solidFill>
                  <a:srgbClr val="000000"/>
                </a:solidFill>
                <a:effectLst/>
                <a:latin typeface="Rockwell" panose="02060603020205020403" pitchFamily="18" charset="0"/>
              </a:rPr>
              <a:t>A strategic day came when Herod on his birthday gave a banquet for his lords and military commanders and the leading men of Galilee; and when the daughter of Herodias herself came in and danced, she pleased Herod and his dinner guests; and the king said to the girl, ‘Ask me for whatever you want and I will give it to you.’ And he swore to her, ‘Whatever you ask of me, I will give it to you; up to half of my kingdom.’ And she went out and said to her mother, ‘What shall I ask for?’ And she said, ‘The head of John the Baptist.’ Immediately she came in a hurry to the king and asked, saying, ‘I want you to give me at once the head of John the Baptist on a platter.’”</a:t>
            </a:r>
          </a:p>
          <a:p>
            <a:pPr lvl="1"/>
            <a:endParaRPr lang="en-US" sz="900" b="0" i="0" dirty="0">
              <a:solidFill>
                <a:srgbClr val="000000"/>
              </a:solidFill>
              <a:effectLst/>
              <a:latin typeface="Rockwell" panose="02060603020205020403" pitchFamily="18" charset="0"/>
            </a:endParaRPr>
          </a:p>
          <a:p>
            <a:pPr lvl="1"/>
            <a:r>
              <a:rPr lang="en-US" sz="1900" b="1" dirty="0">
                <a:solidFill>
                  <a:srgbClr val="000000"/>
                </a:solidFill>
                <a:latin typeface="Rockwell" panose="02060603020205020403" pitchFamily="18" charset="0"/>
              </a:rPr>
              <a:t>2 Sam 6:20</a:t>
            </a:r>
            <a:r>
              <a:rPr lang="en-US" sz="1900" dirty="0">
                <a:solidFill>
                  <a:srgbClr val="000000"/>
                </a:solidFill>
                <a:latin typeface="Rockwell" panose="02060603020205020403" pitchFamily="18" charset="0"/>
              </a:rPr>
              <a:t> – “</a:t>
            </a:r>
            <a:r>
              <a:rPr lang="en-US" sz="1900" b="0" i="0" dirty="0">
                <a:solidFill>
                  <a:srgbClr val="000000"/>
                </a:solidFill>
                <a:effectLst/>
                <a:latin typeface="Rockwell" panose="02060603020205020403" pitchFamily="18" charset="0"/>
              </a:rPr>
              <a:t>But when David returned to bless his household, Michal the daughter of Saul came out to meet David and said, ‘How the king of Israel distinguished himself today! He uncovered himself today in the eyes of his servants’ maids as one of the foolish ones shamelessly uncovers himself!’”</a:t>
            </a:r>
            <a:endParaRPr lang="en-US" sz="1900" dirty="0">
              <a:latin typeface="Rockwell" panose="02060603020205020403" pitchFamily="18" charset="0"/>
            </a:endParaRPr>
          </a:p>
        </p:txBody>
      </p:sp>
    </p:spTree>
    <p:extLst>
      <p:ext uri="{BB962C8B-B14F-4D97-AF65-F5344CB8AC3E}">
        <p14:creationId xmlns:p14="http://schemas.microsoft.com/office/powerpoint/2010/main" val="18834691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FLECTION ON GENDER Male and female He created them: A teaching moment -">
            <a:extLst>
              <a:ext uri="{FF2B5EF4-FFF2-40B4-BE49-F238E27FC236}">
                <a16:creationId xmlns:a16="http://schemas.microsoft.com/office/drawing/2014/main" id="{290E4C9A-B8CA-0168-4764-B86A06ED29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20" r="3547" b="-2"/>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6430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descr="REFLECTION ON GENDER Male and female He created them: A teaching moment -">
            <a:extLst>
              <a:ext uri="{FF2B5EF4-FFF2-40B4-BE49-F238E27FC236}">
                <a16:creationId xmlns:a16="http://schemas.microsoft.com/office/drawing/2014/main" id="{290E4C9A-B8CA-0168-4764-B86A06ED29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20" r="3547" b="-2"/>
          <a:stretch/>
        </p:blipFill>
        <p:spPr bwMode="auto">
          <a:xfrm>
            <a:off x="241299" y="321733"/>
            <a:ext cx="8661401" cy="621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6002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AD23F-7838-F7A9-49CC-284BF3932077}"/>
              </a:ext>
            </a:extLst>
          </p:cNvPr>
          <p:cNvSpPr>
            <a:spLocks noGrp="1"/>
          </p:cNvSpPr>
          <p:nvPr>
            <p:ph type="title"/>
          </p:nvPr>
        </p:nvSpPr>
        <p:spPr>
          <a:xfrm>
            <a:off x="0" y="1"/>
            <a:ext cx="9144000" cy="914400"/>
          </a:xfrm>
        </p:spPr>
        <p:txBody>
          <a:bodyPr>
            <a:noAutofit/>
          </a:bodyPr>
          <a:lstStyle/>
          <a:p>
            <a:pPr algn="ctr"/>
            <a:r>
              <a:rPr lang="en-US" sz="5700" b="1" u="sng" dirty="0">
                <a:latin typeface="Rockwell" panose="02060603020205020403" pitchFamily="18" charset="0"/>
              </a:rPr>
              <a:t>CONFLICTING FORCES</a:t>
            </a:r>
          </a:p>
        </p:txBody>
      </p:sp>
      <p:pic>
        <p:nvPicPr>
          <p:cNvPr id="2050" name="Picture 2" descr="Constructive Ways to Deal With Conflict">
            <a:extLst>
              <a:ext uri="{FF2B5EF4-FFF2-40B4-BE49-F238E27FC236}">
                <a16:creationId xmlns:a16="http://schemas.microsoft.com/office/drawing/2014/main" id="{E1A6C985-EAA2-AF8C-E05E-A7B5CCDC8B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8116" y="938463"/>
            <a:ext cx="3765883" cy="591953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2A606293-94CE-C414-76A3-3DCF382682EE}"/>
              </a:ext>
            </a:extLst>
          </p:cNvPr>
          <p:cNvSpPr>
            <a:spLocks noGrp="1"/>
          </p:cNvSpPr>
          <p:nvPr>
            <p:ph idx="1"/>
          </p:nvPr>
        </p:nvSpPr>
        <p:spPr>
          <a:xfrm>
            <a:off x="0" y="971384"/>
            <a:ext cx="5329989" cy="5886616"/>
          </a:xfrm>
        </p:spPr>
        <p:txBody>
          <a:bodyPr>
            <a:normAutofit/>
          </a:bodyPr>
          <a:lstStyle/>
          <a:p>
            <a:pPr>
              <a:buFont typeface="Wingdings" panose="05000000000000000000" pitchFamily="2" charset="2"/>
              <a:buChar char="q"/>
            </a:pPr>
            <a:r>
              <a:rPr lang="en-US" sz="4400" dirty="0">
                <a:latin typeface="Rockwell" panose="02060603020205020403" pitchFamily="18" charset="0"/>
              </a:rPr>
              <a:t>TV/Movies</a:t>
            </a:r>
          </a:p>
          <a:p>
            <a:pPr>
              <a:buFont typeface="Wingdings" panose="05000000000000000000" pitchFamily="2" charset="2"/>
              <a:buChar char="q"/>
            </a:pPr>
            <a:endParaRPr lang="en-US" sz="4400" dirty="0">
              <a:latin typeface="Rockwell" panose="02060603020205020403" pitchFamily="18" charset="0"/>
            </a:endParaRPr>
          </a:p>
          <a:p>
            <a:pPr>
              <a:buFont typeface="Wingdings" panose="05000000000000000000" pitchFamily="2" charset="2"/>
              <a:buChar char="q"/>
            </a:pPr>
            <a:r>
              <a:rPr lang="en-US" sz="4400" dirty="0">
                <a:latin typeface="Rockwell" panose="02060603020205020403" pitchFamily="18" charset="0"/>
              </a:rPr>
              <a:t>Comedians</a:t>
            </a:r>
          </a:p>
          <a:p>
            <a:pPr>
              <a:buFont typeface="Wingdings" panose="05000000000000000000" pitchFamily="2" charset="2"/>
              <a:buChar char="q"/>
            </a:pPr>
            <a:endParaRPr lang="en-US" sz="4400" dirty="0">
              <a:latin typeface="Rockwell" panose="02060603020205020403" pitchFamily="18" charset="0"/>
            </a:endParaRPr>
          </a:p>
          <a:p>
            <a:pPr>
              <a:buFont typeface="Wingdings" panose="05000000000000000000" pitchFamily="2" charset="2"/>
              <a:buChar char="q"/>
            </a:pPr>
            <a:r>
              <a:rPr lang="en-US" sz="4400" dirty="0">
                <a:latin typeface="Rockwell" panose="02060603020205020403" pitchFamily="18" charset="0"/>
              </a:rPr>
              <a:t>Governing Bodies</a:t>
            </a:r>
          </a:p>
        </p:txBody>
      </p:sp>
    </p:spTree>
    <p:extLst>
      <p:ext uri="{BB962C8B-B14F-4D97-AF65-F5344CB8AC3E}">
        <p14:creationId xmlns:p14="http://schemas.microsoft.com/office/powerpoint/2010/main" val="27862937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C3EDA-1EE9-F5C2-133B-1A09465A981F}"/>
              </a:ext>
            </a:extLst>
          </p:cNvPr>
          <p:cNvSpPr>
            <a:spLocks noGrp="1"/>
          </p:cNvSpPr>
          <p:nvPr>
            <p:ph type="title"/>
          </p:nvPr>
        </p:nvSpPr>
        <p:spPr>
          <a:xfrm>
            <a:off x="0" y="1"/>
            <a:ext cx="9144000" cy="1022684"/>
          </a:xfrm>
        </p:spPr>
        <p:txBody>
          <a:bodyPr>
            <a:normAutofit fontScale="90000"/>
          </a:bodyPr>
          <a:lstStyle/>
          <a:p>
            <a:pPr algn="ctr"/>
            <a:r>
              <a:rPr lang="en-US" sz="7000" b="1" u="sng">
                <a:latin typeface="Rockwell" panose="02060603020205020403" pitchFamily="18" charset="0"/>
              </a:rPr>
              <a:t>ROLE OF MEN</a:t>
            </a:r>
            <a:endParaRPr lang="en-US" sz="7000" b="1" u="sng" dirty="0">
              <a:latin typeface="Rockwell" panose="02060603020205020403" pitchFamily="18" charset="0"/>
            </a:endParaRPr>
          </a:p>
        </p:txBody>
      </p:sp>
      <p:sp>
        <p:nvSpPr>
          <p:cNvPr id="3" name="Content Placeholder 2">
            <a:extLst>
              <a:ext uri="{FF2B5EF4-FFF2-40B4-BE49-F238E27FC236}">
                <a16:creationId xmlns:a16="http://schemas.microsoft.com/office/drawing/2014/main" id="{EB6C1B36-721F-8012-8205-3AB9A9441A32}"/>
              </a:ext>
            </a:extLst>
          </p:cNvPr>
          <p:cNvSpPr>
            <a:spLocks noGrp="1"/>
          </p:cNvSpPr>
          <p:nvPr>
            <p:ph idx="1"/>
          </p:nvPr>
        </p:nvSpPr>
        <p:spPr>
          <a:xfrm>
            <a:off x="0" y="1043572"/>
            <a:ext cx="4547937" cy="5814427"/>
          </a:xfrm>
        </p:spPr>
        <p:txBody>
          <a:bodyPr>
            <a:normAutofit/>
          </a:bodyPr>
          <a:lstStyle/>
          <a:p>
            <a:pPr>
              <a:buFont typeface="Wingdings" panose="05000000000000000000" pitchFamily="2" charset="2"/>
              <a:buChar char="q"/>
            </a:pPr>
            <a:r>
              <a:rPr lang="en-US" sz="5000" dirty="0">
                <a:latin typeface="Rockwell" panose="02060603020205020403" pitchFamily="18" charset="0"/>
              </a:rPr>
              <a:t>Power</a:t>
            </a:r>
          </a:p>
          <a:p>
            <a:pPr>
              <a:buFont typeface="Wingdings" panose="05000000000000000000" pitchFamily="2" charset="2"/>
              <a:buChar char="q"/>
            </a:pPr>
            <a:endParaRPr lang="en-US" sz="5000" dirty="0">
              <a:latin typeface="Rockwell" panose="02060603020205020403" pitchFamily="18" charset="0"/>
            </a:endParaRPr>
          </a:p>
        </p:txBody>
      </p:sp>
      <p:pic>
        <p:nvPicPr>
          <p:cNvPr id="3076" name="Picture 4" descr="Cheating Explained: Do Men &amp; Women Have Affairs For The Same reasons? |  Glamour UK">
            <a:extLst>
              <a:ext uri="{FF2B5EF4-FFF2-40B4-BE49-F238E27FC236}">
                <a16:creationId xmlns:a16="http://schemas.microsoft.com/office/drawing/2014/main" id="{080BA598-822E-24B4-AD9F-E861CC800F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6989" y="986589"/>
            <a:ext cx="4957011" cy="5871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3558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C3EDA-1EE9-F5C2-133B-1A09465A981F}"/>
              </a:ext>
            </a:extLst>
          </p:cNvPr>
          <p:cNvSpPr>
            <a:spLocks noGrp="1"/>
          </p:cNvSpPr>
          <p:nvPr>
            <p:ph type="title"/>
          </p:nvPr>
        </p:nvSpPr>
        <p:spPr>
          <a:xfrm>
            <a:off x="0" y="1"/>
            <a:ext cx="9144000" cy="1022684"/>
          </a:xfrm>
        </p:spPr>
        <p:txBody>
          <a:bodyPr>
            <a:normAutofit fontScale="90000"/>
          </a:bodyPr>
          <a:lstStyle/>
          <a:p>
            <a:pPr algn="ctr"/>
            <a:r>
              <a:rPr lang="en-US" sz="7000" b="1" u="sng">
                <a:latin typeface="Rockwell" panose="02060603020205020403" pitchFamily="18" charset="0"/>
              </a:rPr>
              <a:t>ROLE OF MEN</a:t>
            </a:r>
            <a:endParaRPr lang="en-US" sz="7000" b="1" u="sng" dirty="0">
              <a:latin typeface="Rockwell" panose="02060603020205020403" pitchFamily="18" charset="0"/>
            </a:endParaRPr>
          </a:p>
        </p:txBody>
      </p:sp>
      <p:sp>
        <p:nvSpPr>
          <p:cNvPr id="3" name="Content Placeholder 2">
            <a:extLst>
              <a:ext uri="{FF2B5EF4-FFF2-40B4-BE49-F238E27FC236}">
                <a16:creationId xmlns:a16="http://schemas.microsoft.com/office/drawing/2014/main" id="{EB6C1B36-721F-8012-8205-3AB9A9441A32}"/>
              </a:ext>
            </a:extLst>
          </p:cNvPr>
          <p:cNvSpPr>
            <a:spLocks noGrp="1"/>
          </p:cNvSpPr>
          <p:nvPr>
            <p:ph idx="1"/>
          </p:nvPr>
        </p:nvSpPr>
        <p:spPr>
          <a:xfrm>
            <a:off x="0" y="1043572"/>
            <a:ext cx="3982453" cy="5814427"/>
          </a:xfrm>
        </p:spPr>
        <p:txBody>
          <a:bodyPr>
            <a:normAutofit/>
          </a:bodyPr>
          <a:lstStyle/>
          <a:p>
            <a:pPr>
              <a:buFont typeface="Wingdings" panose="05000000000000000000" pitchFamily="2" charset="2"/>
              <a:buChar char="q"/>
            </a:pPr>
            <a:r>
              <a:rPr lang="en-US" sz="5000" dirty="0">
                <a:latin typeface="Rockwell" panose="02060603020205020403" pitchFamily="18" charset="0"/>
              </a:rPr>
              <a:t>Power</a:t>
            </a:r>
          </a:p>
          <a:p>
            <a:pPr>
              <a:buFont typeface="Wingdings" panose="05000000000000000000" pitchFamily="2" charset="2"/>
              <a:buChar char="q"/>
            </a:pPr>
            <a:endParaRPr lang="en-US" sz="5000" dirty="0">
              <a:latin typeface="Rockwell" panose="02060603020205020403" pitchFamily="18" charset="0"/>
            </a:endParaRPr>
          </a:p>
          <a:p>
            <a:pPr>
              <a:buFont typeface="Wingdings" panose="05000000000000000000" pitchFamily="2" charset="2"/>
              <a:buChar char="q"/>
            </a:pPr>
            <a:r>
              <a:rPr lang="en-US" sz="5000" dirty="0">
                <a:latin typeface="Rockwell" panose="02060603020205020403" pitchFamily="18" charset="0"/>
              </a:rPr>
              <a:t>Protection</a:t>
            </a:r>
          </a:p>
          <a:p>
            <a:pPr>
              <a:buFont typeface="Wingdings" panose="05000000000000000000" pitchFamily="2" charset="2"/>
              <a:buChar char="q"/>
            </a:pPr>
            <a:endParaRPr lang="en-US" sz="5000" dirty="0">
              <a:latin typeface="Rockwell" panose="02060603020205020403" pitchFamily="18" charset="0"/>
            </a:endParaRPr>
          </a:p>
        </p:txBody>
      </p:sp>
      <p:pic>
        <p:nvPicPr>
          <p:cNvPr id="3074" name="Picture 2" descr="Real Men Protect Women&quot; Poster for Sale by SmartStyle | Redbubble">
            <a:extLst>
              <a:ext uri="{FF2B5EF4-FFF2-40B4-BE49-F238E27FC236}">
                <a16:creationId xmlns:a16="http://schemas.microsoft.com/office/drawing/2014/main" id="{13D98EAA-CE36-5B33-35E8-E8B526ABD4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91" t="19824" r="16609" b="20000"/>
          <a:stretch/>
        </p:blipFill>
        <p:spPr bwMode="auto">
          <a:xfrm>
            <a:off x="3982453" y="986589"/>
            <a:ext cx="5161547" cy="5871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5626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C3EDA-1EE9-F5C2-133B-1A09465A981F}"/>
              </a:ext>
            </a:extLst>
          </p:cNvPr>
          <p:cNvSpPr>
            <a:spLocks noGrp="1"/>
          </p:cNvSpPr>
          <p:nvPr>
            <p:ph type="title"/>
          </p:nvPr>
        </p:nvSpPr>
        <p:spPr>
          <a:xfrm>
            <a:off x="0" y="1"/>
            <a:ext cx="9144000" cy="1022684"/>
          </a:xfrm>
        </p:spPr>
        <p:txBody>
          <a:bodyPr>
            <a:normAutofit fontScale="90000"/>
          </a:bodyPr>
          <a:lstStyle/>
          <a:p>
            <a:pPr algn="ctr"/>
            <a:r>
              <a:rPr lang="en-US" sz="7000" b="1" u="sng">
                <a:latin typeface="Rockwell" panose="02060603020205020403" pitchFamily="18" charset="0"/>
              </a:rPr>
              <a:t>ROLE OF MEN</a:t>
            </a:r>
            <a:endParaRPr lang="en-US" sz="7000" b="1" u="sng" dirty="0">
              <a:latin typeface="Rockwell" panose="02060603020205020403" pitchFamily="18" charset="0"/>
            </a:endParaRPr>
          </a:p>
        </p:txBody>
      </p:sp>
      <p:sp>
        <p:nvSpPr>
          <p:cNvPr id="3" name="Content Placeholder 2">
            <a:extLst>
              <a:ext uri="{FF2B5EF4-FFF2-40B4-BE49-F238E27FC236}">
                <a16:creationId xmlns:a16="http://schemas.microsoft.com/office/drawing/2014/main" id="{EB6C1B36-721F-8012-8205-3AB9A9441A32}"/>
              </a:ext>
            </a:extLst>
          </p:cNvPr>
          <p:cNvSpPr>
            <a:spLocks noGrp="1"/>
          </p:cNvSpPr>
          <p:nvPr>
            <p:ph idx="1"/>
          </p:nvPr>
        </p:nvSpPr>
        <p:spPr>
          <a:xfrm>
            <a:off x="0" y="1043572"/>
            <a:ext cx="4547937" cy="5814427"/>
          </a:xfrm>
        </p:spPr>
        <p:txBody>
          <a:bodyPr>
            <a:normAutofit/>
          </a:bodyPr>
          <a:lstStyle/>
          <a:p>
            <a:pPr>
              <a:buFont typeface="Wingdings" panose="05000000000000000000" pitchFamily="2" charset="2"/>
              <a:buChar char="q"/>
            </a:pPr>
            <a:r>
              <a:rPr lang="en-US" sz="5000" dirty="0">
                <a:latin typeface="Rockwell" panose="02060603020205020403" pitchFamily="18" charset="0"/>
              </a:rPr>
              <a:t>Power</a:t>
            </a:r>
          </a:p>
          <a:p>
            <a:pPr>
              <a:buFont typeface="Wingdings" panose="05000000000000000000" pitchFamily="2" charset="2"/>
              <a:buChar char="q"/>
            </a:pPr>
            <a:endParaRPr lang="en-US" sz="5000" dirty="0">
              <a:latin typeface="Rockwell" panose="02060603020205020403" pitchFamily="18" charset="0"/>
            </a:endParaRPr>
          </a:p>
          <a:p>
            <a:pPr>
              <a:buFont typeface="Wingdings" panose="05000000000000000000" pitchFamily="2" charset="2"/>
              <a:buChar char="q"/>
            </a:pPr>
            <a:r>
              <a:rPr lang="en-US" sz="5000" dirty="0">
                <a:latin typeface="Rockwell" panose="02060603020205020403" pitchFamily="18" charset="0"/>
              </a:rPr>
              <a:t>Protection</a:t>
            </a:r>
          </a:p>
          <a:p>
            <a:pPr>
              <a:buFont typeface="Wingdings" panose="05000000000000000000" pitchFamily="2" charset="2"/>
              <a:buChar char="q"/>
            </a:pPr>
            <a:endParaRPr lang="en-US" sz="5000" dirty="0">
              <a:latin typeface="Rockwell" panose="02060603020205020403" pitchFamily="18" charset="0"/>
            </a:endParaRPr>
          </a:p>
          <a:p>
            <a:pPr>
              <a:buFont typeface="Wingdings" panose="05000000000000000000" pitchFamily="2" charset="2"/>
              <a:buChar char="q"/>
            </a:pPr>
            <a:r>
              <a:rPr lang="en-US" sz="5000" dirty="0">
                <a:latin typeface="Rockwell" panose="02060603020205020403" pitchFamily="18" charset="0"/>
              </a:rPr>
              <a:t>Provision</a:t>
            </a:r>
          </a:p>
        </p:txBody>
      </p:sp>
      <p:pic>
        <p:nvPicPr>
          <p:cNvPr id="4098" name="Picture 2" descr="CEO East Africa Magazine - #MoneyIdiomOfTheDay Bring home the bacon This  idiom means to earn money for a family to live on. If you bring home the  bacon, you achieve what you">
            <a:extLst>
              <a:ext uri="{FF2B5EF4-FFF2-40B4-BE49-F238E27FC236}">
                <a16:creationId xmlns:a16="http://schemas.microsoft.com/office/drawing/2014/main" id="{BE47A7E1-EE48-2CA4-AD67-542E11FB5A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2453" y="1057346"/>
            <a:ext cx="5161547" cy="580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0785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C3EDA-1EE9-F5C2-133B-1A09465A981F}"/>
              </a:ext>
            </a:extLst>
          </p:cNvPr>
          <p:cNvSpPr>
            <a:spLocks noGrp="1"/>
          </p:cNvSpPr>
          <p:nvPr>
            <p:ph type="title"/>
          </p:nvPr>
        </p:nvSpPr>
        <p:spPr>
          <a:xfrm>
            <a:off x="0" y="1"/>
            <a:ext cx="9144000" cy="1022684"/>
          </a:xfrm>
        </p:spPr>
        <p:txBody>
          <a:bodyPr>
            <a:normAutofit fontScale="90000"/>
          </a:bodyPr>
          <a:lstStyle/>
          <a:p>
            <a:pPr algn="ctr"/>
            <a:r>
              <a:rPr lang="en-US" sz="7000" b="1" u="sng">
                <a:latin typeface="Rockwell" panose="02060603020205020403" pitchFamily="18" charset="0"/>
              </a:rPr>
              <a:t>ROLE OF MEN</a:t>
            </a:r>
            <a:endParaRPr lang="en-US" sz="7000" b="1" u="sng" dirty="0">
              <a:latin typeface="Rockwell" panose="02060603020205020403" pitchFamily="18" charset="0"/>
            </a:endParaRPr>
          </a:p>
        </p:txBody>
      </p:sp>
      <p:sp>
        <p:nvSpPr>
          <p:cNvPr id="3" name="Content Placeholder 2">
            <a:extLst>
              <a:ext uri="{FF2B5EF4-FFF2-40B4-BE49-F238E27FC236}">
                <a16:creationId xmlns:a16="http://schemas.microsoft.com/office/drawing/2014/main" id="{EB6C1B36-721F-8012-8205-3AB9A9441A32}"/>
              </a:ext>
            </a:extLst>
          </p:cNvPr>
          <p:cNvSpPr>
            <a:spLocks noGrp="1"/>
          </p:cNvSpPr>
          <p:nvPr>
            <p:ph idx="1"/>
          </p:nvPr>
        </p:nvSpPr>
        <p:spPr>
          <a:xfrm>
            <a:off x="1" y="1043572"/>
            <a:ext cx="3736427" cy="5814427"/>
          </a:xfrm>
        </p:spPr>
        <p:txBody>
          <a:bodyPr>
            <a:normAutofit/>
          </a:bodyPr>
          <a:lstStyle/>
          <a:p>
            <a:pPr>
              <a:buFont typeface="Wingdings" panose="05000000000000000000" pitchFamily="2" charset="2"/>
              <a:buChar char="q"/>
            </a:pPr>
            <a:r>
              <a:rPr lang="en-US" sz="2200" b="1" dirty="0">
                <a:latin typeface="Rockwell" panose="02060603020205020403" pitchFamily="18" charset="0"/>
              </a:rPr>
              <a:t>Gen 2:22</a:t>
            </a:r>
            <a:r>
              <a:rPr lang="en-US" sz="2200" dirty="0">
                <a:latin typeface="Rockwell" panose="02060603020205020403" pitchFamily="18" charset="0"/>
              </a:rPr>
              <a:t> – “</a:t>
            </a:r>
            <a:r>
              <a:rPr lang="en-US" sz="2200" dirty="0">
                <a:solidFill>
                  <a:srgbClr val="222222"/>
                </a:solidFill>
                <a:effectLst/>
                <a:latin typeface="Rockwell" panose="02060603020205020403" pitchFamily="18" charset="0"/>
                <a:ea typeface="Times New Roman" panose="02020603050405020304" pitchFamily="18" charset="0"/>
              </a:rPr>
              <a:t>The Lord God fashioned into a woman the rib which He had </a:t>
            </a:r>
            <a:r>
              <a:rPr lang="en-US" sz="2200" u="sng" dirty="0">
                <a:solidFill>
                  <a:srgbClr val="222222"/>
                </a:solidFill>
                <a:effectLst/>
                <a:latin typeface="Rockwell" panose="02060603020205020403" pitchFamily="18" charset="0"/>
                <a:ea typeface="Times New Roman" panose="02020603050405020304" pitchFamily="18" charset="0"/>
              </a:rPr>
              <a:t>taken from the man</a:t>
            </a:r>
            <a:r>
              <a:rPr lang="en-US" sz="2200" dirty="0">
                <a:solidFill>
                  <a:srgbClr val="222222"/>
                </a:solidFill>
                <a:effectLst/>
                <a:latin typeface="Rockwell" panose="02060603020205020403" pitchFamily="18" charset="0"/>
                <a:ea typeface="Times New Roman" panose="02020603050405020304" pitchFamily="18" charset="0"/>
              </a:rPr>
              <a:t>, and brought her to the man.</a:t>
            </a:r>
            <a:r>
              <a:rPr lang="en-US" sz="2200" dirty="0">
                <a:latin typeface="Rockwell" panose="02060603020205020403" pitchFamily="18" charset="0"/>
              </a:rPr>
              <a:t>”</a:t>
            </a:r>
          </a:p>
          <a:p>
            <a:pPr>
              <a:buFont typeface="Wingdings" panose="05000000000000000000" pitchFamily="2" charset="2"/>
              <a:buChar char="q"/>
            </a:pPr>
            <a:r>
              <a:rPr lang="en-US" sz="2200" b="1" dirty="0">
                <a:latin typeface="Rockwell" panose="02060603020205020403" pitchFamily="18" charset="0"/>
              </a:rPr>
              <a:t>Gen 2:23</a:t>
            </a:r>
            <a:r>
              <a:rPr lang="en-US" sz="2200" dirty="0">
                <a:latin typeface="Rockwell" panose="02060603020205020403" pitchFamily="18" charset="0"/>
              </a:rPr>
              <a:t> – “</a:t>
            </a:r>
            <a:r>
              <a:rPr lang="en-US" sz="2200" dirty="0">
                <a:solidFill>
                  <a:srgbClr val="222222"/>
                </a:solidFill>
                <a:effectLst/>
                <a:latin typeface="Rockwell" panose="02060603020205020403" pitchFamily="18" charset="0"/>
                <a:ea typeface="Times New Roman" panose="02020603050405020304" pitchFamily="18" charset="0"/>
              </a:rPr>
              <a:t>The man said, ‘This is now bone of my bones, and flesh of my flesh; she shall be called Woman, because </a:t>
            </a:r>
            <a:r>
              <a:rPr lang="en-US" sz="2200" u="sng" dirty="0">
                <a:solidFill>
                  <a:srgbClr val="222222"/>
                </a:solidFill>
                <a:effectLst/>
                <a:latin typeface="Rockwell" panose="02060603020205020403" pitchFamily="18" charset="0"/>
                <a:ea typeface="Times New Roman" panose="02020603050405020304" pitchFamily="18" charset="0"/>
              </a:rPr>
              <a:t>she was taken out of Man</a:t>
            </a:r>
            <a:r>
              <a:rPr lang="en-US" sz="2200" dirty="0">
                <a:solidFill>
                  <a:srgbClr val="222222"/>
                </a:solidFill>
                <a:effectLst/>
                <a:latin typeface="Rockwell" panose="02060603020205020403" pitchFamily="18" charset="0"/>
                <a:ea typeface="Times New Roman" panose="02020603050405020304" pitchFamily="18" charset="0"/>
              </a:rPr>
              <a:t>.’</a:t>
            </a:r>
            <a:r>
              <a:rPr lang="en-US" sz="2200" dirty="0">
                <a:latin typeface="Rockwell" panose="02060603020205020403" pitchFamily="18" charset="0"/>
              </a:rPr>
              <a:t>”</a:t>
            </a:r>
          </a:p>
          <a:p>
            <a:pPr>
              <a:buFont typeface="Wingdings" panose="05000000000000000000" pitchFamily="2" charset="2"/>
              <a:buChar char="q"/>
            </a:pPr>
            <a:r>
              <a:rPr lang="en-US" sz="2200" b="1" dirty="0">
                <a:latin typeface="Rockwell" panose="02060603020205020403" pitchFamily="18" charset="0"/>
              </a:rPr>
              <a:t>Gen 2:24</a:t>
            </a:r>
            <a:r>
              <a:rPr lang="en-US" sz="2200" dirty="0">
                <a:latin typeface="Rockwell" panose="02060603020205020403" pitchFamily="18" charset="0"/>
              </a:rPr>
              <a:t> – “</a:t>
            </a:r>
            <a:r>
              <a:rPr lang="en-US" sz="2200" dirty="0">
                <a:solidFill>
                  <a:srgbClr val="222222"/>
                </a:solidFill>
                <a:effectLst/>
                <a:latin typeface="Rockwell" panose="02060603020205020403" pitchFamily="18" charset="0"/>
                <a:ea typeface="Times New Roman" panose="02020603050405020304" pitchFamily="18" charset="0"/>
              </a:rPr>
              <a:t>For this reason a man shall leave his father and his mother, and be </a:t>
            </a:r>
            <a:r>
              <a:rPr lang="en-US" sz="2200" u="sng" dirty="0">
                <a:solidFill>
                  <a:srgbClr val="222222"/>
                </a:solidFill>
                <a:effectLst/>
                <a:latin typeface="Rockwell" panose="02060603020205020403" pitchFamily="18" charset="0"/>
                <a:ea typeface="Times New Roman" panose="02020603050405020304" pitchFamily="18" charset="0"/>
              </a:rPr>
              <a:t>joined</a:t>
            </a:r>
            <a:r>
              <a:rPr lang="en-US" sz="2200" dirty="0">
                <a:solidFill>
                  <a:srgbClr val="222222"/>
                </a:solidFill>
                <a:effectLst/>
                <a:latin typeface="Rockwell" panose="02060603020205020403" pitchFamily="18" charset="0"/>
                <a:ea typeface="Times New Roman" panose="02020603050405020304" pitchFamily="18" charset="0"/>
              </a:rPr>
              <a:t> to his wife; and </a:t>
            </a:r>
            <a:r>
              <a:rPr lang="en-US" sz="2200" u="sng" dirty="0">
                <a:solidFill>
                  <a:srgbClr val="222222"/>
                </a:solidFill>
                <a:effectLst/>
                <a:latin typeface="Rockwell" panose="02060603020205020403" pitchFamily="18" charset="0"/>
                <a:ea typeface="Times New Roman" panose="02020603050405020304" pitchFamily="18" charset="0"/>
              </a:rPr>
              <a:t>they shall become one flesh</a:t>
            </a:r>
            <a:r>
              <a:rPr lang="en-US" sz="2200" dirty="0">
                <a:solidFill>
                  <a:srgbClr val="222222"/>
                </a:solidFill>
                <a:effectLst/>
                <a:latin typeface="Rockwell" panose="02060603020205020403" pitchFamily="18" charset="0"/>
                <a:ea typeface="Times New Roman" panose="02020603050405020304" pitchFamily="18" charset="0"/>
              </a:rPr>
              <a:t>.</a:t>
            </a:r>
            <a:r>
              <a:rPr lang="en-US" sz="2200" dirty="0">
                <a:latin typeface="Rockwell" panose="02060603020205020403" pitchFamily="18" charset="0"/>
              </a:rPr>
              <a:t>”</a:t>
            </a:r>
          </a:p>
        </p:txBody>
      </p:sp>
      <p:pic>
        <p:nvPicPr>
          <p:cNvPr id="4" name="Picture 2" descr="Father and son. - Album on Imgur">
            <a:extLst>
              <a:ext uri="{FF2B5EF4-FFF2-40B4-BE49-F238E27FC236}">
                <a16:creationId xmlns:a16="http://schemas.microsoft.com/office/drawing/2014/main" id="{87E88D5F-FB53-76B9-8B0F-877883D223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1021" y="1119353"/>
            <a:ext cx="5312979" cy="5738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223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C3EDA-1EE9-F5C2-133B-1A09465A981F}"/>
              </a:ext>
            </a:extLst>
          </p:cNvPr>
          <p:cNvSpPr>
            <a:spLocks noGrp="1"/>
          </p:cNvSpPr>
          <p:nvPr>
            <p:ph type="title"/>
          </p:nvPr>
        </p:nvSpPr>
        <p:spPr>
          <a:xfrm>
            <a:off x="0" y="1"/>
            <a:ext cx="9144000" cy="1022684"/>
          </a:xfrm>
        </p:spPr>
        <p:txBody>
          <a:bodyPr>
            <a:normAutofit fontScale="90000"/>
          </a:bodyPr>
          <a:lstStyle/>
          <a:p>
            <a:pPr algn="ctr"/>
            <a:r>
              <a:rPr lang="en-US" sz="7000" b="1" u="sng">
                <a:latin typeface="Rockwell" panose="02060603020205020403" pitchFamily="18" charset="0"/>
              </a:rPr>
              <a:t>ROLE OF MEN</a:t>
            </a:r>
            <a:endParaRPr lang="en-US" sz="7000" b="1" u="sng" dirty="0">
              <a:latin typeface="Rockwell" panose="02060603020205020403" pitchFamily="18" charset="0"/>
            </a:endParaRPr>
          </a:p>
        </p:txBody>
      </p:sp>
      <p:sp>
        <p:nvSpPr>
          <p:cNvPr id="3" name="Content Placeholder 2">
            <a:extLst>
              <a:ext uri="{FF2B5EF4-FFF2-40B4-BE49-F238E27FC236}">
                <a16:creationId xmlns:a16="http://schemas.microsoft.com/office/drawing/2014/main" id="{EB6C1B36-721F-8012-8205-3AB9A9441A32}"/>
              </a:ext>
            </a:extLst>
          </p:cNvPr>
          <p:cNvSpPr>
            <a:spLocks noGrp="1"/>
          </p:cNvSpPr>
          <p:nvPr>
            <p:ph idx="1"/>
          </p:nvPr>
        </p:nvSpPr>
        <p:spPr>
          <a:xfrm>
            <a:off x="0" y="1043572"/>
            <a:ext cx="5155323" cy="5814427"/>
          </a:xfrm>
        </p:spPr>
        <p:txBody>
          <a:bodyPr>
            <a:normAutofit/>
          </a:bodyPr>
          <a:lstStyle/>
          <a:p>
            <a:pPr>
              <a:buFont typeface="Wingdings" panose="05000000000000000000" pitchFamily="2" charset="2"/>
              <a:buChar char="q"/>
            </a:pPr>
            <a:r>
              <a:rPr lang="en-US" sz="2000" b="1" dirty="0">
                <a:latin typeface="Rockwell" panose="02060603020205020403" pitchFamily="18" charset="0"/>
              </a:rPr>
              <a:t>Gen 3:6</a:t>
            </a:r>
            <a:r>
              <a:rPr lang="en-US" sz="2000" dirty="0">
                <a:latin typeface="Rockwell" panose="02060603020205020403" pitchFamily="18" charset="0"/>
              </a:rPr>
              <a:t> – “When the woman saw that the tree was good for food, and that it was a delight to the eyes, and that the tree was desirable to make one wise, she took from its fruit and ate; </a:t>
            </a:r>
            <a:r>
              <a:rPr lang="en-US" sz="2000" u="sng" dirty="0">
                <a:latin typeface="Rockwell" panose="02060603020205020403" pitchFamily="18" charset="0"/>
              </a:rPr>
              <a:t>and she gave also to her husband with her, and he ate</a:t>
            </a:r>
            <a:r>
              <a:rPr lang="en-US" sz="2000" dirty="0">
                <a:latin typeface="Rockwell" panose="02060603020205020403" pitchFamily="18" charset="0"/>
              </a:rPr>
              <a:t>.”</a:t>
            </a:r>
          </a:p>
          <a:p>
            <a:pPr>
              <a:buFont typeface="Wingdings" panose="05000000000000000000" pitchFamily="2" charset="2"/>
              <a:buChar char="q"/>
            </a:pPr>
            <a:r>
              <a:rPr lang="en-US" sz="2000" b="1" dirty="0">
                <a:latin typeface="Rockwell" panose="02060603020205020403" pitchFamily="18" charset="0"/>
              </a:rPr>
              <a:t>1 Tim 2:14</a:t>
            </a:r>
            <a:r>
              <a:rPr lang="en-US" sz="2000" dirty="0">
                <a:latin typeface="Rockwell" panose="02060603020205020403" pitchFamily="18" charset="0"/>
              </a:rPr>
              <a:t> – “And it was not Adam who was deceived, but </a:t>
            </a:r>
            <a:r>
              <a:rPr lang="en-US" sz="2000" u="sng" dirty="0">
                <a:latin typeface="Rockwell" panose="02060603020205020403" pitchFamily="18" charset="0"/>
              </a:rPr>
              <a:t>the woman being deceived, fell into transgression</a:t>
            </a:r>
            <a:r>
              <a:rPr lang="en-US" sz="2000" dirty="0">
                <a:latin typeface="Rockwell" panose="02060603020205020403" pitchFamily="18" charset="0"/>
              </a:rPr>
              <a:t>.”</a:t>
            </a:r>
          </a:p>
          <a:p>
            <a:pPr>
              <a:buFont typeface="Wingdings" panose="05000000000000000000" pitchFamily="2" charset="2"/>
              <a:buChar char="q"/>
            </a:pPr>
            <a:r>
              <a:rPr lang="en-US" sz="2000" b="1" dirty="0">
                <a:latin typeface="Rockwell" panose="02060603020205020403" pitchFamily="18" charset="0"/>
              </a:rPr>
              <a:t>Gen 3:9</a:t>
            </a:r>
            <a:r>
              <a:rPr lang="en-US" sz="2000" dirty="0">
                <a:latin typeface="Rockwell" panose="02060603020205020403" pitchFamily="18" charset="0"/>
              </a:rPr>
              <a:t> – “Then the Lord God called to the </a:t>
            </a:r>
            <a:r>
              <a:rPr lang="en-US" sz="2000" u="sng" dirty="0">
                <a:latin typeface="Rockwell" panose="02060603020205020403" pitchFamily="18" charset="0"/>
              </a:rPr>
              <a:t>man</a:t>
            </a:r>
            <a:r>
              <a:rPr lang="en-US" sz="2000" dirty="0">
                <a:latin typeface="Rockwell" panose="02060603020205020403" pitchFamily="18" charset="0"/>
              </a:rPr>
              <a:t>, and said to him, ‘Where are </a:t>
            </a:r>
            <a:r>
              <a:rPr lang="en-US" sz="2000" u="sng" dirty="0">
                <a:latin typeface="Rockwell" panose="02060603020205020403" pitchFamily="18" charset="0"/>
              </a:rPr>
              <a:t>you</a:t>
            </a:r>
            <a:r>
              <a:rPr lang="en-US" sz="2000" dirty="0">
                <a:latin typeface="Rockwell" panose="02060603020205020403" pitchFamily="18" charset="0"/>
              </a:rPr>
              <a:t>?’”</a:t>
            </a:r>
          </a:p>
          <a:p>
            <a:pPr>
              <a:buFont typeface="Wingdings" panose="05000000000000000000" pitchFamily="2" charset="2"/>
              <a:buChar char="q"/>
            </a:pPr>
            <a:r>
              <a:rPr lang="en-US" sz="2000" b="1" dirty="0">
                <a:latin typeface="Rockwell" panose="02060603020205020403" pitchFamily="18" charset="0"/>
              </a:rPr>
              <a:t>Gen 3:17</a:t>
            </a:r>
            <a:r>
              <a:rPr lang="en-US" sz="2000" dirty="0">
                <a:latin typeface="Rockwell" panose="02060603020205020403" pitchFamily="18" charset="0"/>
              </a:rPr>
              <a:t> – ““Because </a:t>
            </a:r>
            <a:r>
              <a:rPr lang="en-US" sz="2000" u="sng" dirty="0">
                <a:latin typeface="Rockwell" panose="02060603020205020403" pitchFamily="18" charset="0"/>
              </a:rPr>
              <a:t>you have listened</a:t>
            </a:r>
            <a:r>
              <a:rPr lang="en-US" sz="2000" dirty="0">
                <a:latin typeface="Rockwell" panose="02060603020205020403" pitchFamily="18" charset="0"/>
              </a:rPr>
              <a:t> to the voice of your wife…””</a:t>
            </a:r>
          </a:p>
          <a:p>
            <a:pPr>
              <a:buFont typeface="Wingdings" panose="05000000000000000000" pitchFamily="2" charset="2"/>
              <a:buChar char="q"/>
            </a:pPr>
            <a:r>
              <a:rPr lang="en-US" sz="2000" b="1" dirty="0">
                <a:latin typeface="Rockwell" panose="02060603020205020403" pitchFamily="18" charset="0"/>
              </a:rPr>
              <a:t>1 Cor 11:11</a:t>
            </a:r>
            <a:r>
              <a:rPr lang="en-US" sz="2000" dirty="0">
                <a:latin typeface="Rockwell" panose="02060603020205020403" pitchFamily="18" charset="0"/>
              </a:rPr>
              <a:t> – “However, in the Lord, neither is woman independent of man, nor is man independent of woman.”</a:t>
            </a:r>
          </a:p>
        </p:txBody>
      </p:sp>
      <p:pic>
        <p:nvPicPr>
          <p:cNvPr id="5122" name="Picture 2" descr="Hand squeezes a snake fight against evil devil Vector Image">
            <a:extLst>
              <a:ext uri="{FF2B5EF4-FFF2-40B4-BE49-F238E27FC236}">
                <a16:creationId xmlns:a16="http://schemas.microsoft.com/office/drawing/2014/main" id="{2BC29D3D-DB04-0769-1783-EA9873FDBD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101" b="8027"/>
          <a:stretch/>
        </p:blipFill>
        <p:spPr bwMode="auto">
          <a:xfrm>
            <a:off x="5139559" y="945932"/>
            <a:ext cx="4004441" cy="5912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2119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C3EDA-1EE9-F5C2-133B-1A09465A981F}"/>
              </a:ext>
            </a:extLst>
          </p:cNvPr>
          <p:cNvSpPr>
            <a:spLocks noGrp="1"/>
          </p:cNvSpPr>
          <p:nvPr>
            <p:ph type="title"/>
          </p:nvPr>
        </p:nvSpPr>
        <p:spPr>
          <a:xfrm>
            <a:off x="0" y="1"/>
            <a:ext cx="9144000" cy="1022684"/>
          </a:xfrm>
        </p:spPr>
        <p:txBody>
          <a:bodyPr>
            <a:normAutofit fontScale="90000"/>
          </a:bodyPr>
          <a:lstStyle/>
          <a:p>
            <a:pPr algn="ctr"/>
            <a:r>
              <a:rPr lang="en-US" sz="7000" b="1" u="sng">
                <a:latin typeface="Rockwell" panose="02060603020205020403" pitchFamily="18" charset="0"/>
              </a:rPr>
              <a:t>ROLE OF MEN</a:t>
            </a:r>
            <a:endParaRPr lang="en-US" sz="7000" b="1" u="sng" dirty="0">
              <a:latin typeface="Rockwell" panose="02060603020205020403" pitchFamily="18" charset="0"/>
            </a:endParaRPr>
          </a:p>
        </p:txBody>
      </p:sp>
      <p:sp>
        <p:nvSpPr>
          <p:cNvPr id="3" name="Content Placeholder 2">
            <a:extLst>
              <a:ext uri="{FF2B5EF4-FFF2-40B4-BE49-F238E27FC236}">
                <a16:creationId xmlns:a16="http://schemas.microsoft.com/office/drawing/2014/main" id="{EB6C1B36-721F-8012-8205-3AB9A9441A32}"/>
              </a:ext>
            </a:extLst>
          </p:cNvPr>
          <p:cNvSpPr>
            <a:spLocks noGrp="1"/>
          </p:cNvSpPr>
          <p:nvPr>
            <p:ph idx="1"/>
          </p:nvPr>
        </p:nvSpPr>
        <p:spPr>
          <a:xfrm>
            <a:off x="2" y="1043572"/>
            <a:ext cx="4422708" cy="5814427"/>
          </a:xfrm>
        </p:spPr>
        <p:txBody>
          <a:bodyPr>
            <a:normAutofit/>
          </a:bodyPr>
          <a:lstStyle/>
          <a:p>
            <a:pPr>
              <a:buFont typeface="Wingdings" panose="05000000000000000000" pitchFamily="2" charset="2"/>
              <a:buChar char="q"/>
            </a:pPr>
            <a:r>
              <a:rPr lang="en-US" sz="2400" b="1" dirty="0">
                <a:latin typeface="Rockwell" panose="02060603020205020403" pitchFamily="18" charset="0"/>
              </a:rPr>
              <a:t>Extreme #1: </a:t>
            </a:r>
            <a:r>
              <a:rPr lang="en-US" sz="2400" dirty="0">
                <a:latin typeface="Rockwell" panose="02060603020205020403" pitchFamily="18" charset="0"/>
              </a:rPr>
              <a:t>Weak Passivity</a:t>
            </a:r>
          </a:p>
          <a:p>
            <a:pPr lvl="1"/>
            <a:endParaRPr lang="en-US" sz="1800" b="1" dirty="0">
              <a:latin typeface="Rockwell" panose="02060603020205020403" pitchFamily="18" charset="0"/>
            </a:endParaRPr>
          </a:p>
          <a:p>
            <a:pPr lvl="1"/>
            <a:r>
              <a:rPr lang="en-US" sz="1800" b="1" dirty="0">
                <a:latin typeface="Rockwell" panose="02060603020205020403" pitchFamily="18" charset="0"/>
              </a:rPr>
              <a:t>2 Sam 13:21</a:t>
            </a:r>
            <a:r>
              <a:rPr lang="en-US" sz="1800" dirty="0">
                <a:latin typeface="Rockwell" panose="02060603020205020403" pitchFamily="18" charset="0"/>
              </a:rPr>
              <a:t> – “Now when King David heard of all these matters, he was very angry.”</a:t>
            </a:r>
          </a:p>
          <a:p>
            <a:pPr lvl="1"/>
            <a:endParaRPr lang="en-US" sz="1800" b="1" dirty="0">
              <a:latin typeface="Rockwell" panose="02060603020205020403" pitchFamily="18" charset="0"/>
            </a:endParaRPr>
          </a:p>
          <a:p>
            <a:pPr lvl="1"/>
            <a:r>
              <a:rPr lang="en-US" sz="1800" b="1" dirty="0">
                <a:latin typeface="Rockwell" panose="02060603020205020403" pitchFamily="18" charset="0"/>
              </a:rPr>
              <a:t>2 Sam 14:24</a:t>
            </a:r>
            <a:r>
              <a:rPr lang="en-US" sz="1800" dirty="0">
                <a:latin typeface="Rockwell" panose="02060603020205020403" pitchFamily="18" charset="0"/>
              </a:rPr>
              <a:t> – “However the king said, “Let him turn to his own house, and let him not see my face.” So Absalom turned to his own house and did not see the king’s face.”</a:t>
            </a:r>
          </a:p>
          <a:p>
            <a:pPr lvl="1"/>
            <a:endParaRPr lang="en-US" sz="1800" b="1" dirty="0">
              <a:latin typeface="Rockwell" panose="02060603020205020403" pitchFamily="18" charset="0"/>
            </a:endParaRPr>
          </a:p>
          <a:p>
            <a:pPr lvl="1"/>
            <a:r>
              <a:rPr lang="en-US" sz="1800" b="1" dirty="0">
                <a:latin typeface="Rockwell" panose="02060603020205020403" pitchFamily="18" charset="0"/>
              </a:rPr>
              <a:t>2 Sam 15:6b</a:t>
            </a:r>
            <a:r>
              <a:rPr lang="en-US" sz="1800" dirty="0">
                <a:latin typeface="Rockwell" panose="02060603020205020403" pitchFamily="18" charset="0"/>
              </a:rPr>
              <a:t> – “However the king said, “Let him turn to his own house, and let him not see my face.” So Absalom turned to his own house and did not see the king’s face.”</a:t>
            </a:r>
          </a:p>
        </p:txBody>
      </p:sp>
      <p:pic>
        <p:nvPicPr>
          <p:cNvPr id="6146" name="Picture 2" descr="Closed Doors and Empty Seats - The Trend of Absentee Fathers | FunTimes  Magazine">
            <a:extLst>
              <a:ext uri="{FF2B5EF4-FFF2-40B4-BE49-F238E27FC236}">
                <a16:creationId xmlns:a16="http://schemas.microsoft.com/office/drawing/2014/main" id="{5D6FBA25-66CA-882F-C91D-E505CA1DBA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47" r="6147"/>
          <a:stretch/>
        </p:blipFill>
        <p:spPr bwMode="auto">
          <a:xfrm>
            <a:off x="4366727" y="1007706"/>
            <a:ext cx="4777273" cy="5850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8886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3214</TotalTime>
  <Words>1214</Words>
  <Application>Microsoft Office PowerPoint</Application>
  <PresentationFormat>On-screen Show (4:3)</PresentationFormat>
  <Paragraphs>75</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Rockwell</vt:lpstr>
      <vt:lpstr>Wingdings</vt:lpstr>
      <vt:lpstr>Office Theme</vt:lpstr>
      <vt:lpstr>PowerPoint Presentation</vt:lpstr>
      <vt:lpstr>PowerPoint Presentation</vt:lpstr>
      <vt:lpstr>CONFLICTING FORCES</vt:lpstr>
      <vt:lpstr>ROLE OF MEN</vt:lpstr>
      <vt:lpstr>ROLE OF MEN</vt:lpstr>
      <vt:lpstr>ROLE OF MEN</vt:lpstr>
      <vt:lpstr>ROLE OF MEN</vt:lpstr>
      <vt:lpstr>ROLE OF MEN</vt:lpstr>
      <vt:lpstr>ROLE OF MEN</vt:lpstr>
      <vt:lpstr>ROLE OF MEN</vt:lpstr>
      <vt:lpstr>ROLE OF WOMEN</vt:lpstr>
      <vt:lpstr>PowerPoint Presentation</vt:lpstr>
      <vt:lpstr>ROLE OF WOMEN</vt:lpstr>
      <vt:lpstr>ROLE OF WOMEN</vt:lpstr>
      <vt:lpstr>ROLE OF WOMEN</vt:lpstr>
      <vt:lpstr>ROLE OF WOMEN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36</cp:revision>
  <dcterms:created xsi:type="dcterms:W3CDTF">2022-09-08T19:57:24Z</dcterms:created>
  <dcterms:modified xsi:type="dcterms:W3CDTF">2022-09-11T01:34:20Z</dcterms:modified>
</cp:coreProperties>
</file>