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69" r:id="rId8"/>
    <p:sldId id="270" r:id="rId9"/>
    <p:sldId id="271" r:id="rId10"/>
    <p:sldId id="272" r:id="rId11"/>
    <p:sldId id="27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0" d="100"/>
          <a:sy n="80" d="100"/>
        </p:scale>
        <p:origin x="90" y="9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11DFB1-BB6D-4390-AF0A-9E5D4742767F}"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246762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11DFB1-BB6D-4390-AF0A-9E5D4742767F}"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147506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11DFB1-BB6D-4390-AF0A-9E5D4742767F}"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2705782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11DFB1-BB6D-4390-AF0A-9E5D4742767F}"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311029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11DFB1-BB6D-4390-AF0A-9E5D4742767F}" type="datetimeFigureOut">
              <a:rPr lang="en-US" smtClean="0"/>
              <a:t>10/12/2022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2547336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311DFB1-BB6D-4390-AF0A-9E5D4742767F}"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2191100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311DFB1-BB6D-4390-AF0A-9E5D4742767F}" type="datetimeFigureOut">
              <a:rPr lang="en-US" smtClean="0"/>
              <a:t>10/12/2022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2389164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11DFB1-BB6D-4390-AF0A-9E5D4742767F}" type="datetimeFigureOut">
              <a:rPr lang="en-US" smtClean="0"/>
              <a:t>10/12/2022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54282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1DFB1-BB6D-4390-AF0A-9E5D4742767F}" type="datetimeFigureOut">
              <a:rPr lang="en-US" smtClean="0"/>
              <a:t>10/12/2022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757615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11DFB1-BB6D-4390-AF0A-9E5D4742767F}"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216963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11DFB1-BB6D-4390-AF0A-9E5D4742767F}" type="datetimeFigureOut">
              <a:rPr lang="en-US" smtClean="0"/>
              <a:t>10/12/2022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C01489-A130-4C3F-BC9C-A7EBAFF6C07A}" type="slidenum">
              <a:rPr lang="en-US" smtClean="0"/>
              <a:t>‹#›</a:t>
            </a:fld>
            <a:endParaRPr lang="en-US"/>
          </a:p>
        </p:txBody>
      </p:sp>
    </p:spTree>
    <p:extLst>
      <p:ext uri="{BB962C8B-B14F-4D97-AF65-F5344CB8AC3E}">
        <p14:creationId xmlns:p14="http://schemas.microsoft.com/office/powerpoint/2010/main" val="591704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5000"/>
            <a:lum/>
          </a:blip>
          <a:srcRect/>
          <a:stretch>
            <a:fillRect l="-8000" r="-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11DFB1-BB6D-4390-AF0A-9E5D4742767F}" type="datetimeFigureOut">
              <a:rPr lang="en-US" smtClean="0"/>
              <a:t>10/12/2022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C01489-A130-4C3F-BC9C-A7EBAFF6C07A}" type="slidenum">
              <a:rPr lang="en-US" smtClean="0"/>
              <a:t>‹#›</a:t>
            </a:fld>
            <a:endParaRPr lang="en-US"/>
          </a:p>
        </p:txBody>
      </p:sp>
    </p:spTree>
    <p:extLst>
      <p:ext uri="{BB962C8B-B14F-4D97-AF65-F5344CB8AC3E}">
        <p14:creationId xmlns:p14="http://schemas.microsoft.com/office/powerpoint/2010/main" val="15382301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275795-97B3-17CD-F46A-D856D23952A4}"/>
              </a:ext>
            </a:extLst>
          </p:cNvPr>
          <p:cNvSpPr>
            <a:spLocks noGrp="1"/>
          </p:cNvSpPr>
          <p:nvPr>
            <p:ph type="ctrTitle"/>
          </p:nvPr>
        </p:nvSpPr>
        <p:spPr>
          <a:xfrm>
            <a:off x="0" y="1"/>
            <a:ext cx="9144000" cy="997756"/>
          </a:xfrm>
        </p:spPr>
        <p:txBody>
          <a:bodyPr/>
          <a:lstStyle/>
          <a:p>
            <a:r>
              <a:rPr lang="en-US" b="1" dirty="0"/>
              <a:t>Minor Prophets</a:t>
            </a:r>
          </a:p>
        </p:txBody>
      </p:sp>
      <p:sp>
        <p:nvSpPr>
          <p:cNvPr id="3" name="Subtitle 2">
            <a:extLst>
              <a:ext uri="{FF2B5EF4-FFF2-40B4-BE49-F238E27FC236}">
                <a16:creationId xmlns:a16="http://schemas.microsoft.com/office/drawing/2014/main" id="{7427061B-3C2A-05A4-4E85-B239D2BF61F3}"/>
              </a:ext>
            </a:extLst>
          </p:cNvPr>
          <p:cNvSpPr>
            <a:spLocks noGrp="1"/>
          </p:cNvSpPr>
          <p:nvPr>
            <p:ph type="subTitle" idx="1"/>
          </p:nvPr>
        </p:nvSpPr>
        <p:spPr>
          <a:xfrm>
            <a:off x="1143000" y="992095"/>
            <a:ext cx="6858000" cy="873319"/>
          </a:xfrm>
        </p:spPr>
        <p:txBody>
          <a:bodyPr/>
          <a:lstStyle/>
          <a:p>
            <a:r>
              <a:rPr lang="en-US" b="1" dirty="0"/>
              <a:t>Lesson 2 – Overview &amp; Obadiah</a:t>
            </a:r>
          </a:p>
        </p:txBody>
      </p:sp>
      <p:sp>
        <p:nvSpPr>
          <p:cNvPr id="4" name="TextBox 3">
            <a:extLst>
              <a:ext uri="{FF2B5EF4-FFF2-40B4-BE49-F238E27FC236}">
                <a16:creationId xmlns:a16="http://schemas.microsoft.com/office/drawing/2014/main" id="{0F50F321-DBEB-F73A-FEE7-8F3923D43671}"/>
              </a:ext>
            </a:extLst>
          </p:cNvPr>
          <p:cNvSpPr txBox="1"/>
          <p:nvPr/>
        </p:nvSpPr>
        <p:spPr>
          <a:xfrm>
            <a:off x="1143000" y="4887400"/>
            <a:ext cx="7251699" cy="1569660"/>
          </a:xfrm>
          <a:prstGeom prst="rect">
            <a:avLst/>
          </a:prstGeom>
          <a:noFill/>
        </p:spPr>
        <p:txBody>
          <a:bodyPr wrap="square" rtlCol="0">
            <a:spAutoFit/>
          </a:bodyPr>
          <a:lstStyle/>
          <a:p>
            <a:r>
              <a:rPr lang="en-US" sz="2400" b="1" i="0" dirty="0">
                <a:solidFill>
                  <a:srgbClr val="3D3D3D"/>
                </a:solidFill>
                <a:effectLst/>
                <a:latin typeface="Georgia" panose="02040502050405020303" pitchFamily="18" charset="0"/>
              </a:rPr>
              <a:t>Hebrews 1:1-2a, “Long ago, at many times and in many ways, God spoke to our fathers by the prophets, </a:t>
            </a:r>
            <a:r>
              <a:rPr lang="en-US" sz="2400" b="1" i="0" dirty="0">
                <a:solidFill>
                  <a:srgbClr val="3D3D3D"/>
                </a:solidFill>
                <a:effectLst/>
                <a:latin typeface="Source Sans Pro" panose="020B0503030403020204" pitchFamily="34" charset="0"/>
              </a:rPr>
              <a:t> </a:t>
            </a:r>
            <a:r>
              <a:rPr lang="en-US" sz="2400" b="1" i="0" dirty="0">
                <a:solidFill>
                  <a:srgbClr val="3D3D3D"/>
                </a:solidFill>
                <a:effectLst/>
                <a:latin typeface="Georgia" panose="02040502050405020303" pitchFamily="18" charset="0"/>
              </a:rPr>
              <a:t>but in these last days He has spoken to us by His Son…”</a:t>
            </a:r>
            <a:endParaRPr lang="en-US" sz="2400" b="1" dirty="0"/>
          </a:p>
        </p:txBody>
      </p:sp>
      <p:pic>
        <p:nvPicPr>
          <p:cNvPr id="6" name="Picture 5">
            <a:extLst>
              <a:ext uri="{FF2B5EF4-FFF2-40B4-BE49-F238E27FC236}">
                <a16:creationId xmlns:a16="http://schemas.microsoft.com/office/drawing/2014/main" id="{C0BC0AC7-4A1C-67BD-B79E-E44ED5BE10A1}"/>
              </a:ext>
            </a:extLst>
          </p:cNvPr>
          <p:cNvPicPr>
            <a:picLocks noChangeAspect="1"/>
          </p:cNvPicPr>
          <p:nvPr/>
        </p:nvPicPr>
        <p:blipFill>
          <a:blip r:embed="rId2"/>
          <a:stretch>
            <a:fillRect/>
          </a:stretch>
        </p:blipFill>
        <p:spPr>
          <a:xfrm>
            <a:off x="1702676" y="1602655"/>
            <a:ext cx="5917324" cy="3011386"/>
          </a:xfrm>
          <a:prstGeom prst="rect">
            <a:avLst/>
          </a:prstGeom>
        </p:spPr>
      </p:pic>
    </p:spTree>
    <p:extLst>
      <p:ext uri="{BB962C8B-B14F-4D97-AF65-F5344CB8AC3E}">
        <p14:creationId xmlns:p14="http://schemas.microsoft.com/office/powerpoint/2010/main" val="29071155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0D90-CF15-8056-A28C-5340BE13D5D2}"/>
              </a:ext>
            </a:extLst>
          </p:cNvPr>
          <p:cNvSpPr>
            <a:spLocks noGrp="1"/>
          </p:cNvSpPr>
          <p:nvPr>
            <p:ph type="title"/>
          </p:nvPr>
        </p:nvSpPr>
        <p:spPr>
          <a:xfrm>
            <a:off x="628650" y="365127"/>
            <a:ext cx="7886700" cy="1006474"/>
          </a:xfrm>
        </p:spPr>
        <p:txBody>
          <a:bodyPr/>
          <a:lstStyle/>
          <a:p>
            <a:pPr algn="ctr"/>
            <a:r>
              <a:rPr lang="en-US" b="1" dirty="0"/>
              <a:t>Obadiah in the New Testament?</a:t>
            </a:r>
          </a:p>
        </p:txBody>
      </p:sp>
      <p:sp>
        <p:nvSpPr>
          <p:cNvPr id="3" name="Content Placeholder 2">
            <a:extLst>
              <a:ext uri="{FF2B5EF4-FFF2-40B4-BE49-F238E27FC236}">
                <a16:creationId xmlns:a16="http://schemas.microsoft.com/office/drawing/2014/main" id="{D82994A9-8926-722E-349E-7AA391E0D002}"/>
              </a:ext>
            </a:extLst>
          </p:cNvPr>
          <p:cNvSpPr>
            <a:spLocks noGrp="1"/>
          </p:cNvSpPr>
          <p:nvPr>
            <p:ph idx="1"/>
          </p:nvPr>
        </p:nvSpPr>
        <p:spPr>
          <a:xfrm>
            <a:off x="628650" y="1371601"/>
            <a:ext cx="7886700" cy="4232275"/>
          </a:xfrm>
        </p:spPr>
        <p:txBody>
          <a:bodyPr>
            <a:normAutofit fontScale="92500" lnSpcReduction="10000"/>
          </a:bodyPr>
          <a:lstStyle/>
          <a:p>
            <a:pPr marL="0" indent="0">
              <a:buNone/>
            </a:pPr>
            <a:r>
              <a:rPr lang="en-US" b="1" dirty="0"/>
              <a:t>Romans 9:13,23-26 “As it is written, “Jacob I loved, but Esau I hated…. </a:t>
            </a:r>
          </a:p>
          <a:p>
            <a:pPr marL="0" indent="0">
              <a:buNone/>
            </a:pPr>
            <a:r>
              <a:rPr lang="en-US" b="1" dirty="0"/>
              <a:t>…in order to make known the riches of his glory for vessels of mercy, which he has prepared beforehand for glory— even us whom he has called, not from the Jews only but also from the Gentiles? As indeed he says in Hosea,</a:t>
            </a:r>
          </a:p>
          <a:p>
            <a:pPr marL="0" indent="0">
              <a:buNone/>
            </a:pPr>
            <a:r>
              <a:rPr lang="en-US" b="1" dirty="0"/>
              <a:t>“Those who were not my people I will call ‘my people,’ and her who was not beloved I will call ‘beloved.’” “And in the very place where it was said to them, ‘You are not my people,’ there they will be called sons of the living God.’”</a:t>
            </a:r>
          </a:p>
        </p:txBody>
      </p:sp>
      <p:sp>
        <p:nvSpPr>
          <p:cNvPr id="4" name="Rectangle 3">
            <a:extLst>
              <a:ext uri="{FF2B5EF4-FFF2-40B4-BE49-F238E27FC236}">
                <a16:creationId xmlns:a16="http://schemas.microsoft.com/office/drawing/2014/main" id="{95CCEFE2-DC7D-F998-0CA3-536507414456}"/>
              </a:ext>
            </a:extLst>
          </p:cNvPr>
          <p:cNvSpPr/>
          <p:nvPr/>
        </p:nvSpPr>
        <p:spPr>
          <a:xfrm>
            <a:off x="1833824" y="5486399"/>
            <a:ext cx="5065810" cy="1200329"/>
          </a:xfrm>
          <a:prstGeom prst="rect">
            <a:avLst/>
          </a:prstGeom>
          <a:noFill/>
        </p:spPr>
        <p:txBody>
          <a:bodyPr wrap="none" lIns="91440" tIns="45720" rIns="91440" bIns="45720">
            <a:spAutoFit/>
          </a:bodyPr>
          <a:lstStyle/>
          <a:p>
            <a:pPr algn="ctr"/>
            <a:r>
              <a:rPr lang="en-US" sz="7200" b="1" cap="none" spc="0" dirty="0">
                <a:ln w="22225">
                  <a:solidFill>
                    <a:schemeClr val="accent2"/>
                  </a:solidFill>
                  <a:prstDash val="solid"/>
                </a:ln>
                <a:solidFill>
                  <a:schemeClr val="accent2">
                    <a:lumMod val="40000"/>
                    <a:lumOff val="60000"/>
                  </a:schemeClr>
                </a:solidFill>
                <a:effectLst/>
              </a:rPr>
              <a:t>Not Obadiah</a:t>
            </a:r>
          </a:p>
        </p:txBody>
      </p:sp>
    </p:spTree>
    <p:extLst>
      <p:ext uri="{BB962C8B-B14F-4D97-AF65-F5344CB8AC3E}">
        <p14:creationId xmlns:p14="http://schemas.microsoft.com/office/powerpoint/2010/main" val="2284393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0D90-CF15-8056-A28C-5340BE13D5D2}"/>
              </a:ext>
            </a:extLst>
          </p:cNvPr>
          <p:cNvSpPr>
            <a:spLocks noGrp="1"/>
          </p:cNvSpPr>
          <p:nvPr>
            <p:ph type="title"/>
          </p:nvPr>
        </p:nvSpPr>
        <p:spPr>
          <a:xfrm>
            <a:off x="628650" y="365127"/>
            <a:ext cx="7886700" cy="1006474"/>
          </a:xfrm>
        </p:spPr>
        <p:txBody>
          <a:bodyPr/>
          <a:lstStyle/>
          <a:p>
            <a:pPr algn="ctr"/>
            <a:r>
              <a:rPr lang="en-US" b="1" dirty="0"/>
              <a:t>Obadiah in the New Testament?</a:t>
            </a:r>
          </a:p>
        </p:txBody>
      </p:sp>
      <p:sp>
        <p:nvSpPr>
          <p:cNvPr id="3" name="Content Placeholder 2">
            <a:extLst>
              <a:ext uri="{FF2B5EF4-FFF2-40B4-BE49-F238E27FC236}">
                <a16:creationId xmlns:a16="http://schemas.microsoft.com/office/drawing/2014/main" id="{D82994A9-8926-722E-349E-7AA391E0D002}"/>
              </a:ext>
            </a:extLst>
          </p:cNvPr>
          <p:cNvSpPr>
            <a:spLocks noGrp="1"/>
          </p:cNvSpPr>
          <p:nvPr>
            <p:ph idx="1"/>
          </p:nvPr>
        </p:nvSpPr>
        <p:spPr>
          <a:xfrm>
            <a:off x="628650" y="1371601"/>
            <a:ext cx="7886700" cy="4232275"/>
          </a:xfrm>
        </p:spPr>
        <p:txBody>
          <a:bodyPr>
            <a:normAutofit/>
          </a:bodyPr>
          <a:lstStyle/>
          <a:p>
            <a:pPr marL="0" indent="0">
              <a:buNone/>
            </a:pPr>
            <a:r>
              <a:rPr lang="en-US" b="1" u="sng" dirty="0"/>
              <a:t>II Peter 3:7-13 </a:t>
            </a:r>
            <a:r>
              <a:rPr lang="en-US" b="1" dirty="0"/>
              <a:t>“The Lord is not slow to fulfill his promise as some count slowness, but is patient toward you, not wishing that any should perish, but that all should reach repentance. But </a:t>
            </a:r>
            <a:r>
              <a:rPr lang="en-US" b="1" dirty="0">
                <a:solidFill>
                  <a:srgbClr val="FF0000"/>
                </a:solidFill>
              </a:rPr>
              <a:t>the day of the Lord</a:t>
            </a:r>
            <a:r>
              <a:rPr lang="en-US" b="1" dirty="0"/>
              <a:t> will come like a thief, and then the heavens will pass away with a roar, and the heavenly bodies will be burned up and dissolved, and the earth and the works that are done on it will be exposed”</a:t>
            </a:r>
          </a:p>
        </p:txBody>
      </p:sp>
      <p:sp>
        <p:nvSpPr>
          <p:cNvPr id="4" name="Rectangle 3">
            <a:extLst>
              <a:ext uri="{FF2B5EF4-FFF2-40B4-BE49-F238E27FC236}">
                <a16:creationId xmlns:a16="http://schemas.microsoft.com/office/drawing/2014/main" id="{95CCEFE2-DC7D-F998-0CA3-536507414456}"/>
              </a:ext>
            </a:extLst>
          </p:cNvPr>
          <p:cNvSpPr/>
          <p:nvPr/>
        </p:nvSpPr>
        <p:spPr>
          <a:xfrm>
            <a:off x="1833824" y="5486399"/>
            <a:ext cx="5065810" cy="1200329"/>
          </a:xfrm>
          <a:prstGeom prst="rect">
            <a:avLst/>
          </a:prstGeom>
          <a:noFill/>
        </p:spPr>
        <p:txBody>
          <a:bodyPr wrap="none" lIns="91440" tIns="45720" rIns="91440" bIns="45720">
            <a:spAutoFit/>
          </a:bodyPr>
          <a:lstStyle/>
          <a:p>
            <a:pPr algn="ctr"/>
            <a:r>
              <a:rPr lang="en-US" sz="7200" b="1" cap="none" spc="0" dirty="0">
                <a:ln w="22225">
                  <a:solidFill>
                    <a:schemeClr val="accent2"/>
                  </a:solidFill>
                  <a:prstDash val="solid"/>
                </a:ln>
                <a:solidFill>
                  <a:schemeClr val="accent2">
                    <a:lumMod val="40000"/>
                    <a:lumOff val="60000"/>
                  </a:schemeClr>
                </a:solidFill>
                <a:effectLst/>
              </a:rPr>
              <a:t>Not Obadiah</a:t>
            </a:r>
          </a:p>
        </p:txBody>
      </p:sp>
    </p:spTree>
    <p:extLst>
      <p:ext uri="{BB962C8B-B14F-4D97-AF65-F5344CB8AC3E}">
        <p14:creationId xmlns:p14="http://schemas.microsoft.com/office/powerpoint/2010/main" val="2760547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D6962-C999-6D24-D06C-74DD5ECE6C7D}"/>
              </a:ext>
            </a:extLst>
          </p:cNvPr>
          <p:cNvSpPr>
            <a:spLocks noGrp="1"/>
          </p:cNvSpPr>
          <p:nvPr>
            <p:ph type="title"/>
          </p:nvPr>
        </p:nvSpPr>
        <p:spPr/>
        <p:txBody>
          <a:bodyPr/>
          <a:lstStyle/>
          <a:p>
            <a:r>
              <a:rPr lang="en-US" b="1" dirty="0"/>
              <a:t>Types of Prophets \ Teachers</a:t>
            </a:r>
          </a:p>
        </p:txBody>
      </p:sp>
      <p:sp>
        <p:nvSpPr>
          <p:cNvPr id="3" name="Content Placeholder 2">
            <a:extLst>
              <a:ext uri="{FF2B5EF4-FFF2-40B4-BE49-F238E27FC236}">
                <a16:creationId xmlns:a16="http://schemas.microsoft.com/office/drawing/2014/main" id="{6A592AB5-6C01-04AA-035D-C2F1CB989F02}"/>
              </a:ext>
            </a:extLst>
          </p:cNvPr>
          <p:cNvSpPr>
            <a:spLocks noGrp="1"/>
          </p:cNvSpPr>
          <p:nvPr>
            <p:ph idx="1"/>
          </p:nvPr>
        </p:nvSpPr>
        <p:spPr/>
        <p:txBody>
          <a:bodyPr/>
          <a:lstStyle/>
          <a:p>
            <a:r>
              <a:rPr lang="en-US" b="1" dirty="0"/>
              <a:t>Moses “Lawgiver, friend of God” – his own type</a:t>
            </a:r>
          </a:p>
          <a:p>
            <a:r>
              <a:rPr lang="en-US" b="1" dirty="0"/>
              <a:t>Wise men &amp; women</a:t>
            </a:r>
          </a:p>
          <a:p>
            <a:r>
              <a:rPr lang="en-US" b="1" dirty="0"/>
              <a:t>Priests – teachers of the Law, dutiful servants</a:t>
            </a:r>
          </a:p>
          <a:p>
            <a:r>
              <a:rPr lang="en-US" b="1" dirty="0"/>
              <a:t>Prophets – spokesman for God</a:t>
            </a:r>
          </a:p>
          <a:p>
            <a:r>
              <a:rPr lang="en-US" b="1" dirty="0"/>
              <a:t>Psalmists</a:t>
            </a:r>
          </a:p>
          <a:p>
            <a:r>
              <a:rPr lang="en-US" b="1" dirty="0"/>
              <a:t>False Prophets</a:t>
            </a:r>
          </a:p>
        </p:txBody>
      </p:sp>
    </p:spTree>
    <p:extLst>
      <p:ext uri="{BB962C8B-B14F-4D97-AF65-F5344CB8AC3E}">
        <p14:creationId xmlns:p14="http://schemas.microsoft.com/office/powerpoint/2010/main" val="3822731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0C6B5-4EBF-59BD-217F-DFC43CF71CF9}"/>
              </a:ext>
            </a:extLst>
          </p:cNvPr>
          <p:cNvSpPr>
            <a:spLocks noGrp="1"/>
          </p:cNvSpPr>
          <p:nvPr>
            <p:ph type="title"/>
          </p:nvPr>
        </p:nvSpPr>
        <p:spPr>
          <a:xfrm>
            <a:off x="628650" y="365126"/>
            <a:ext cx="7886700" cy="953311"/>
          </a:xfrm>
        </p:spPr>
        <p:txBody>
          <a:bodyPr/>
          <a:lstStyle/>
          <a:p>
            <a:r>
              <a:rPr lang="en-US" b="1" dirty="0"/>
              <a:t>How does this apply to me?</a:t>
            </a:r>
          </a:p>
        </p:txBody>
      </p:sp>
      <p:sp>
        <p:nvSpPr>
          <p:cNvPr id="3" name="Content Placeholder 2">
            <a:extLst>
              <a:ext uri="{FF2B5EF4-FFF2-40B4-BE49-F238E27FC236}">
                <a16:creationId xmlns:a16="http://schemas.microsoft.com/office/drawing/2014/main" id="{2FC3F5D6-1006-0D99-8A64-C961412771B4}"/>
              </a:ext>
            </a:extLst>
          </p:cNvPr>
          <p:cNvSpPr>
            <a:spLocks noGrp="1"/>
          </p:cNvSpPr>
          <p:nvPr>
            <p:ph idx="1"/>
          </p:nvPr>
        </p:nvSpPr>
        <p:spPr>
          <a:xfrm>
            <a:off x="287079" y="1520456"/>
            <a:ext cx="8537944" cy="5092995"/>
          </a:xfrm>
        </p:spPr>
        <p:txBody>
          <a:bodyPr>
            <a:normAutofit fontScale="92500" lnSpcReduction="10000"/>
          </a:bodyPr>
          <a:lstStyle/>
          <a:p>
            <a:pPr marL="0" indent="0">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Amos 3:7</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“For the Lord God does nothing without revealing his secret to his servants the prophets.”</a:t>
            </a:r>
          </a:p>
          <a:p>
            <a:pPr marL="0" indent="0">
              <a:buNone/>
            </a:pPr>
            <a:endParaRPr lang="en-US" b="1" dirty="0"/>
          </a:p>
          <a:p>
            <a:pPr marL="0" indent="0">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Hosea 4:6</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“My people are destroyed for lack of knowledge; because you have rejected knowledge, I reject you from being a priest to me. And since you have forgotten the law of your God, I also will forget your children.”</a:t>
            </a:r>
          </a:p>
          <a:p>
            <a:pPr marL="0" indent="0">
              <a:buNone/>
            </a:pPr>
            <a:endParaRPr lang="en-US" b="1" dirty="0"/>
          </a:p>
          <a:p>
            <a:pPr marL="0" indent="0">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Hebrews 1:1-2</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“Long ago, at many times and in many ways, God spoke to our fathers by the prophets, 2 but in these last days he has spoken to us by his Son, whom he appointed the heir of all things, through whom also he created the world.”</a:t>
            </a:r>
          </a:p>
          <a:p>
            <a:pPr marL="0" indent="0">
              <a:buNone/>
            </a:pPr>
            <a:endParaRPr lang="en-US" b="1" dirty="0"/>
          </a:p>
          <a:p>
            <a:pPr marL="0" indent="0">
              <a:buNone/>
            </a:pPr>
            <a:r>
              <a:rPr lang="en-US" sz="1800" b="1" u="sng" dirty="0">
                <a:effectLst/>
                <a:latin typeface="Calibri" panose="020F0502020204030204" pitchFamily="34" charset="0"/>
                <a:ea typeface="Calibri" panose="020F0502020204030204" pitchFamily="34" charset="0"/>
                <a:cs typeface="Times New Roman" panose="02020603050405020304" pitchFamily="18" charset="0"/>
              </a:rPr>
              <a:t>Hebrews 2:1-4</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“Therefore we must pay much closer attention to what we have heard, lest we drift away from it. For since the message declared by angels proved to be reliable, and every transgression or disobedience received a just retribution, how shall we escape if we neglect such a great salvation? It was declared at first by the Lord, and it was attested to us by those who heard, while God also bore witness by signs and wonders and various miracles and by gifts of the Holy Spirit distributed according to his will.”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6454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1F1D2-1C33-1268-C090-7ADC1D9E0CFC}"/>
              </a:ext>
            </a:extLst>
          </p:cNvPr>
          <p:cNvSpPr>
            <a:spLocks noGrp="1"/>
          </p:cNvSpPr>
          <p:nvPr>
            <p:ph type="title"/>
          </p:nvPr>
        </p:nvSpPr>
        <p:spPr>
          <a:xfrm>
            <a:off x="628650" y="225295"/>
            <a:ext cx="7886700" cy="1325563"/>
          </a:xfrm>
        </p:spPr>
        <p:txBody>
          <a:bodyPr/>
          <a:lstStyle/>
          <a:p>
            <a:pPr algn="ctr"/>
            <a:r>
              <a:rPr lang="en-US" b="1" dirty="0"/>
              <a:t>Timeline Surrounding Obadiah</a:t>
            </a:r>
          </a:p>
        </p:txBody>
      </p:sp>
      <p:pic>
        <p:nvPicPr>
          <p:cNvPr id="11" name="Picture 10">
            <a:extLst>
              <a:ext uri="{FF2B5EF4-FFF2-40B4-BE49-F238E27FC236}">
                <a16:creationId xmlns:a16="http://schemas.microsoft.com/office/drawing/2014/main" id="{55F2AB78-13F0-11DA-9F83-CDF193D61B5D}"/>
              </a:ext>
            </a:extLst>
          </p:cNvPr>
          <p:cNvPicPr>
            <a:picLocks noChangeAspect="1"/>
          </p:cNvPicPr>
          <p:nvPr/>
        </p:nvPicPr>
        <p:blipFill>
          <a:blip r:embed="rId2"/>
          <a:stretch>
            <a:fillRect/>
          </a:stretch>
        </p:blipFill>
        <p:spPr>
          <a:xfrm>
            <a:off x="1289021" y="1191280"/>
            <a:ext cx="4972050" cy="1019175"/>
          </a:xfrm>
          <a:prstGeom prst="rect">
            <a:avLst/>
          </a:prstGeom>
        </p:spPr>
      </p:pic>
      <p:sp>
        <p:nvSpPr>
          <p:cNvPr id="18" name="Rectangle 17">
            <a:extLst>
              <a:ext uri="{FF2B5EF4-FFF2-40B4-BE49-F238E27FC236}">
                <a16:creationId xmlns:a16="http://schemas.microsoft.com/office/drawing/2014/main" id="{54C89C0E-7B02-4D71-6ECB-959372D6CF58}"/>
              </a:ext>
            </a:extLst>
          </p:cNvPr>
          <p:cNvSpPr/>
          <p:nvPr/>
        </p:nvSpPr>
        <p:spPr>
          <a:xfrm>
            <a:off x="5659142" y="1295881"/>
            <a:ext cx="2942457" cy="584775"/>
          </a:xfrm>
          <a:prstGeom prst="rect">
            <a:avLst/>
          </a:prstGeom>
          <a:noFill/>
        </p:spPr>
        <p:txBody>
          <a:bodyPr wrap="square" lIns="91440" tIns="45720" rIns="91440" bIns="45720">
            <a:spAutoFit/>
          </a:bodyPr>
          <a:lstStyle/>
          <a:p>
            <a:pPr algn="ctr"/>
            <a:r>
              <a:rPr lang="en-US" sz="32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845 B.C.</a:t>
            </a:r>
          </a:p>
        </p:txBody>
      </p:sp>
      <p:sp>
        <p:nvSpPr>
          <p:cNvPr id="20" name="TextBox 19">
            <a:extLst>
              <a:ext uri="{FF2B5EF4-FFF2-40B4-BE49-F238E27FC236}">
                <a16:creationId xmlns:a16="http://schemas.microsoft.com/office/drawing/2014/main" id="{56BE362C-567B-9BCA-291B-681A2808A792}"/>
              </a:ext>
            </a:extLst>
          </p:cNvPr>
          <p:cNvSpPr txBox="1"/>
          <p:nvPr/>
        </p:nvSpPr>
        <p:spPr>
          <a:xfrm>
            <a:off x="628650" y="2629528"/>
            <a:ext cx="8145710" cy="3652154"/>
          </a:xfrm>
          <a:prstGeom prst="rect">
            <a:avLst/>
          </a:prstGeom>
          <a:noFill/>
        </p:spPr>
        <p:txBody>
          <a:bodyPr wrap="square" rtlCol="0">
            <a:spAutoFit/>
          </a:bodyPr>
          <a:lstStyle/>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9</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th</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Century – “The Divided Kingdom” - the Assyrian empire rising to the east\north</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King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Jehoram</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852 – 841 BC (Israel) – last King in Ahab’s line (referred to as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Joram</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in Chronicles) – Ahab’s 2</a:t>
            </a:r>
            <a:r>
              <a:rPr lang="en-US" sz="1800" b="1"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son to reign</a:t>
            </a: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King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Jehoram</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853 – 841 BC (Judah) – married Athaliah (daughter of Ahab) and worshipped Baal </a:t>
            </a:r>
          </a:p>
          <a:p>
            <a:pPr marL="342900" marR="0" lvl="0" indent="-342900">
              <a:lnSpc>
                <a:spcPct val="107000"/>
              </a:lnSpc>
              <a:spcBef>
                <a:spcPts val="0"/>
              </a:spcBef>
              <a:spcAft>
                <a:spcPts val="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Son of Jehoshaphat (873 – 848 BC)</a:t>
            </a:r>
          </a:p>
          <a:p>
            <a:pPr marL="342900" marR="0" lvl="0" indent="-342900">
              <a:lnSpc>
                <a:spcPct val="107000"/>
              </a:lnSpc>
              <a:spcBef>
                <a:spcPts val="0"/>
              </a:spcBef>
              <a:spcAft>
                <a:spcPts val="800"/>
              </a:spcAft>
              <a:buFont typeface="Symbol" panose="05050102010706020507" pitchFamily="18" charset="2"/>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I Kings 22:47, death of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Jehosphat</a:t>
            </a:r>
            <a:r>
              <a:rPr lang="en-US" sz="1800" b="1" dirty="0">
                <a:effectLst/>
                <a:latin typeface="Calibri" panose="020F0502020204030204" pitchFamily="34" charset="0"/>
                <a:ea typeface="Calibri" panose="020F0502020204030204" pitchFamily="34" charset="0"/>
                <a:cs typeface="Times New Roman" panose="02020603050405020304" pitchFamily="18" charset="0"/>
              </a:rPr>
              <a:t> “There was no King in Edom…”</a:t>
            </a:r>
          </a:p>
          <a:p>
            <a:pPr marL="0" marR="0">
              <a:lnSpc>
                <a:spcPct val="107000"/>
              </a:lnSpc>
              <a:spcBef>
                <a:spcPts val="0"/>
              </a:spcBef>
              <a:spcAft>
                <a:spcPts val="800"/>
              </a:spcAft>
            </a:pP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After  722 BC Assyria takes Israel captive (roughly 75 years after this book is written</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743081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9C6A9-1DBE-9D47-7A09-669232F081B6}"/>
              </a:ext>
            </a:extLst>
          </p:cNvPr>
          <p:cNvSpPr>
            <a:spLocks noGrp="1"/>
          </p:cNvSpPr>
          <p:nvPr>
            <p:ph type="title"/>
          </p:nvPr>
        </p:nvSpPr>
        <p:spPr>
          <a:xfrm>
            <a:off x="628650" y="365127"/>
            <a:ext cx="7886700" cy="935168"/>
          </a:xfrm>
        </p:spPr>
        <p:txBody>
          <a:bodyPr/>
          <a:lstStyle/>
          <a:p>
            <a:pPr algn="ctr"/>
            <a:r>
              <a:rPr lang="en-US" b="1" dirty="0"/>
              <a:t>Who is Obadiah?</a:t>
            </a:r>
          </a:p>
        </p:txBody>
      </p:sp>
      <p:sp>
        <p:nvSpPr>
          <p:cNvPr id="3" name="Content Placeholder 2">
            <a:extLst>
              <a:ext uri="{FF2B5EF4-FFF2-40B4-BE49-F238E27FC236}">
                <a16:creationId xmlns:a16="http://schemas.microsoft.com/office/drawing/2014/main" id="{C106899D-39D4-54BF-FE72-95270A402ACB}"/>
              </a:ext>
            </a:extLst>
          </p:cNvPr>
          <p:cNvSpPr>
            <a:spLocks noGrp="1"/>
          </p:cNvSpPr>
          <p:nvPr>
            <p:ph idx="1"/>
          </p:nvPr>
        </p:nvSpPr>
        <p:spPr>
          <a:xfrm>
            <a:off x="628650" y="1635853"/>
            <a:ext cx="7886700" cy="4541110"/>
          </a:xfrm>
        </p:spPr>
        <p:txBody>
          <a:bodyPr/>
          <a:lstStyle/>
          <a:p>
            <a:pPr marL="0" indent="0">
              <a:buNone/>
            </a:pPr>
            <a:r>
              <a:rPr lang="en-US" b="1" dirty="0"/>
              <a:t>Name means “Worshiper\Servant of Yahweh”</a:t>
            </a:r>
          </a:p>
          <a:p>
            <a:pPr marL="0" indent="0">
              <a:buNone/>
            </a:pPr>
            <a:r>
              <a:rPr lang="en-US" b="1" dirty="0"/>
              <a:t>2 mentions that “might be the prophet” in the OT</a:t>
            </a:r>
          </a:p>
          <a:p>
            <a:pPr lvl="1"/>
            <a:r>
              <a:rPr lang="en-US" b="1" dirty="0"/>
              <a:t>I Kings 18:3,7,13 – Ahab’s house, hid 100 prophets</a:t>
            </a:r>
          </a:p>
          <a:p>
            <a:pPr lvl="1"/>
            <a:r>
              <a:rPr lang="en-US" b="1" dirty="0"/>
              <a:t>II Chron 17:7,9 – taught the Law in Judah</a:t>
            </a:r>
          </a:p>
          <a:p>
            <a:pPr marL="0" indent="0">
              <a:buNone/>
            </a:pPr>
            <a:r>
              <a:rPr lang="en-US" b="1" dirty="0"/>
              <a:t>Potential Contemporary to 3 other Prophets, who?</a:t>
            </a:r>
          </a:p>
          <a:p>
            <a:pPr marL="0" indent="0">
              <a:buNone/>
            </a:pPr>
            <a:r>
              <a:rPr lang="en-US" b="1" dirty="0"/>
              <a:t>He is the first prophet to mention:</a:t>
            </a:r>
          </a:p>
          <a:p>
            <a:pPr marL="0" indent="0">
              <a:buNone/>
            </a:pPr>
            <a:endParaRPr lang="en-US" dirty="0"/>
          </a:p>
        </p:txBody>
      </p:sp>
      <p:pic>
        <p:nvPicPr>
          <p:cNvPr id="5" name="Picture 4">
            <a:extLst>
              <a:ext uri="{FF2B5EF4-FFF2-40B4-BE49-F238E27FC236}">
                <a16:creationId xmlns:a16="http://schemas.microsoft.com/office/drawing/2014/main" id="{8A546C33-1A51-890B-F2A5-5707A235ACC5}"/>
              </a:ext>
            </a:extLst>
          </p:cNvPr>
          <p:cNvPicPr>
            <a:picLocks noChangeAspect="1"/>
          </p:cNvPicPr>
          <p:nvPr/>
        </p:nvPicPr>
        <p:blipFill>
          <a:blip r:embed="rId2"/>
          <a:stretch>
            <a:fillRect/>
          </a:stretch>
        </p:blipFill>
        <p:spPr>
          <a:xfrm>
            <a:off x="889232" y="4471332"/>
            <a:ext cx="7180977" cy="2187801"/>
          </a:xfrm>
          <a:prstGeom prst="rect">
            <a:avLst/>
          </a:prstGeom>
        </p:spPr>
      </p:pic>
    </p:spTree>
    <p:extLst>
      <p:ext uri="{BB962C8B-B14F-4D97-AF65-F5344CB8AC3E}">
        <p14:creationId xmlns:p14="http://schemas.microsoft.com/office/powerpoint/2010/main" val="2368162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651E9-EFF6-28B8-86FB-56095ECF52D5}"/>
              </a:ext>
            </a:extLst>
          </p:cNvPr>
          <p:cNvSpPr>
            <a:spLocks noGrp="1"/>
          </p:cNvSpPr>
          <p:nvPr>
            <p:ph type="title"/>
          </p:nvPr>
        </p:nvSpPr>
        <p:spPr>
          <a:xfrm>
            <a:off x="628650" y="365127"/>
            <a:ext cx="7886700" cy="951946"/>
          </a:xfrm>
        </p:spPr>
        <p:txBody>
          <a:bodyPr/>
          <a:lstStyle/>
          <a:p>
            <a:pPr algn="ctr"/>
            <a:r>
              <a:rPr lang="en-US" b="1" dirty="0"/>
              <a:t>Brief History of Edom</a:t>
            </a:r>
          </a:p>
        </p:txBody>
      </p:sp>
      <p:sp>
        <p:nvSpPr>
          <p:cNvPr id="3" name="Content Placeholder 2">
            <a:extLst>
              <a:ext uri="{FF2B5EF4-FFF2-40B4-BE49-F238E27FC236}">
                <a16:creationId xmlns:a16="http://schemas.microsoft.com/office/drawing/2014/main" id="{62FD376D-A6CB-1C3B-60E5-A2AEA4699CBB}"/>
              </a:ext>
            </a:extLst>
          </p:cNvPr>
          <p:cNvSpPr>
            <a:spLocks noGrp="1"/>
          </p:cNvSpPr>
          <p:nvPr>
            <p:ph idx="1"/>
          </p:nvPr>
        </p:nvSpPr>
        <p:spPr/>
        <p:txBody>
          <a:bodyPr>
            <a:normAutofit lnSpcReduction="10000"/>
          </a:bodyPr>
          <a:lstStyle/>
          <a:p>
            <a:pPr marL="0" indent="0">
              <a:buNone/>
            </a:pPr>
            <a:r>
              <a:rPr lang="en-US" b="1" dirty="0"/>
              <a:t>Birth of Jacob and Esau (Gen 25:23)</a:t>
            </a:r>
          </a:p>
          <a:p>
            <a:pPr marL="0" indent="0">
              <a:buNone/>
            </a:pPr>
            <a:r>
              <a:rPr lang="en-US" b="1" dirty="0"/>
              <a:t>Generations of Esau “Edom” (Gen 36:1)</a:t>
            </a:r>
          </a:p>
          <a:p>
            <a:pPr marL="0" indent="0">
              <a:buNone/>
            </a:pPr>
            <a:r>
              <a:rPr lang="en-US" b="1" dirty="0"/>
              <a:t>Life of Jacob and Esau</a:t>
            </a:r>
          </a:p>
          <a:p>
            <a:pPr lvl="1"/>
            <a:r>
              <a:rPr lang="en-US" b="1" dirty="0"/>
              <a:t>Jacob chosen as the son of promise</a:t>
            </a:r>
          </a:p>
          <a:p>
            <a:pPr marL="0" indent="0">
              <a:buNone/>
            </a:pPr>
            <a:r>
              <a:rPr lang="en-US" b="1" dirty="0"/>
              <a:t>Edom refused Israel passage (Num 20)</a:t>
            </a:r>
          </a:p>
          <a:p>
            <a:pPr marL="0" indent="0">
              <a:buNone/>
            </a:pPr>
            <a:r>
              <a:rPr lang="en-US" b="1" dirty="0"/>
              <a:t>Israel to treat them as brothers (</a:t>
            </a:r>
            <a:r>
              <a:rPr lang="en-US" b="1" dirty="0" err="1"/>
              <a:t>Deut</a:t>
            </a:r>
            <a:r>
              <a:rPr lang="en-US" b="1" dirty="0"/>
              <a:t> 23:7)</a:t>
            </a:r>
          </a:p>
          <a:p>
            <a:pPr marL="0" indent="0">
              <a:buNone/>
            </a:pPr>
            <a:r>
              <a:rPr lang="en-US" b="1" dirty="0"/>
              <a:t>Subdued by King David (II Sam 8:14)</a:t>
            </a:r>
          </a:p>
          <a:p>
            <a:pPr marL="0" indent="0">
              <a:buNone/>
            </a:pPr>
            <a:r>
              <a:rPr lang="en-US" b="1" dirty="0"/>
              <a:t>Edom revolted against Judah (II Kings 8:20)</a:t>
            </a:r>
          </a:p>
          <a:p>
            <a:pPr marL="0" indent="0">
              <a:buNone/>
            </a:pPr>
            <a:r>
              <a:rPr lang="en-US" b="1" dirty="0"/>
              <a:t>Joined Assyria in attacking Judah (II Chron 28:17)</a:t>
            </a:r>
          </a:p>
        </p:txBody>
      </p:sp>
    </p:spTree>
    <p:extLst>
      <p:ext uri="{BB962C8B-B14F-4D97-AF65-F5344CB8AC3E}">
        <p14:creationId xmlns:p14="http://schemas.microsoft.com/office/powerpoint/2010/main" val="14065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0CE25-13DE-5A7C-7488-CAFA13B102EA}"/>
              </a:ext>
            </a:extLst>
          </p:cNvPr>
          <p:cNvSpPr>
            <a:spLocks noGrp="1"/>
          </p:cNvSpPr>
          <p:nvPr>
            <p:ph type="title"/>
          </p:nvPr>
        </p:nvSpPr>
        <p:spPr>
          <a:xfrm>
            <a:off x="628650" y="365126"/>
            <a:ext cx="7886700" cy="943557"/>
          </a:xfrm>
        </p:spPr>
        <p:txBody>
          <a:bodyPr/>
          <a:lstStyle/>
          <a:p>
            <a:pPr algn="ctr"/>
            <a:r>
              <a:rPr lang="en-US" b="1" dirty="0"/>
              <a:t>The Judgement of Edom</a:t>
            </a:r>
          </a:p>
        </p:txBody>
      </p:sp>
      <p:sp>
        <p:nvSpPr>
          <p:cNvPr id="3" name="Content Placeholder 2">
            <a:extLst>
              <a:ext uri="{FF2B5EF4-FFF2-40B4-BE49-F238E27FC236}">
                <a16:creationId xmlns:a16="http://schemas.microsoft.com/office/drawing/2014/main" id="{AD071EF9-E397-7EE3-6E7C-C068D6B50E64}"/>
              </a:ext>
            </a:extLst>
          </p:cNvPr>
          <p:cNvSpPr>
            <a:spLocks noGrp="1"/>
          </p:cNvSpPr>
          <p:nvPr>
            <p:ph idx="1"/>
          </p:nvPr>
        </p:nvSpPr>
        <p:spPr/>
        <p:txBody>
          <a:bodyPr/>
          <a:lstStyle/>
          <a:p>
            <a:pPr marL="0" indent="0">
              <a:buNone/>
            </a:pPr>
            <a:r>
              <a:rPr lang="en-US" b="1" dirty="0"/>
              <a:t>Judgement against Edom for its pride (1-4)</a:t>
            </a:r>
          </a:p>
          <a:p>
            <a:pPr marL="0" indent="0">
              <a:buNone/>
            </a:pPr>
            <a:r>
              <a:rPr lang="en-US" b="1" dirty="0"/>
              <a:t>Complete Judgement against Edom (5-9)</a:t>
            </a:r>
          </a:p>
          <a:p>
            <a:pPr marL="0" indent="0">
              <a:buNone/>
            </a:pPr>
            <a:r>
              <a:rPr lang="en-US" b="1" dirty="0"/>
              <a:t>Reason for coming judgement (10-14)</a:t>
            </a:r>
          </a:p>
          <a:p>
            <a:pPr marL="0" indent="0">
              <a:buNone/>
            </a:pPr>
            <a:r>
              <a:rPr lang="en-US" b="1" dirty="0"/>
              <a:t>Judgement on Edom and </a:t>
            </a:r>
            <a:r>
              <a:rPr lang="en-US" b="1" u="sng" dirty="0"/>
              <a:t>ALL</a:t>
            </a:r>
            <a:r>
              <a:rPr lang="en-US" b="1" dirty="0"/>
              <a:t> Nations (15 – 16)</a:t>
            </a:r>
          </a:p>
          <a:p>
            <a:pPr marL="0" indent="0">
              <a:buNone/>
            </a:pPr>
            <a:r>
              <a:rPr lang="en-US" b="1" dirty="0"/>
              <a:t>Israel exalted over Edom (17-20)</a:t>
            </a:r>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Heb 12:18,22-24a – spiritual </a:t>
            </a:r>
            <a:r>
              <a:rPr lang="en-US" sz="1800" b="1" dirty="0" err="1">
                <a:effectLst/>
                <a:latin typeface="Calibri" panose="020F0502020204030204" pitchFamily="34" charset="0"/>
                <a:ea typeface="Calibri" panose="020F0502020204030204" pitchFamily="34" charset="0"/>
                <a:cs typeface="Times New Roman" panose="02020603050405020304" pitchFamily="18" charset="0"/>
              </a:rPr>
              <a:t>zion</a:t>
            </a:r>
            <a:endParaRPr lang="en-US" b="1" dirty="0"/>
          </a:p>
          <a:p>
            <a:pPr marL="0" indent="0">
              <a:buNone/>
            </a:pPr>
            <a:r>
              <a:rPr lang="en-US" b="1" dirty="0"/>
              <a:t>The Kingdom is the Lord’s (21)</a:t>
            </a:r>
          </a:p>
        </p:txBody>
      </p:sp>
    </p:spTree>
    <p:extLst>
      <p:ext uri="{BB962C8B-B14F-4D97-AF65-F5344CB8AC3E}">
        <p14:creationId xmlns:p14="http://schemas.microsoft.com/office/powerpoint/2010/main" val="788342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D32F3-CDF9-98E1-280E-5EC6CBFF0242}"/>
              </a:ext>
            </a:extLst>
          </p:cNvPr>
          <p:cNvSpPr>
            <a:spLocks noGrp="1"/>
          </p:cNvSpPr>
          <p:nvPr>
            <p:ph type="title"/>
          </p:nvPr>
        </p:nvSpPr>
        <p:spPr/>
        <p:txBody>
          <a:bodyPr/>
          <a:lstStyle/>
          <a:p>
            <a:pPr algn="ctr"/>
            <a:r>
              <a:rPr lang="en-US" b="1" dirty="0"/>
              <a:t>Practical Lessons from Obadiah</a:t>
            </a:r>
          </a:p>
        </p:txBody>
      </p:sp>
      <p:sp>
        <p:nvSpPr>
          <p:cNvPr id="3" name="Content Placeholder 2">
            <a:extLst>
              <a:ext uri="{FF2B5EF4-FFF2-40B4-BE49-F238E27FC236}">
                <a16:creationId xmlns:a16="http://schemas.microsoft.com/office/drawing/2014/main" id="{19A0AFA2-D306-8304-1899-DB3C8B4C00DA}"/>
              </a:ext>
            </a:extLst>
          </p:cNvPr>
          <p:cNvSpPr>
            <a:spLocks noGrp="1"/>
          </p:cNvSpPr>
          <p:nvPr>
            <p:ph idx="1"/>
          </p:nvPr>
        </p:nvSpPr>
        <p:spPr>
          <a:xfrm>
            <a:off x="628650" y="1825625"/>
            <a:ext cx="8216770" cy="4351338"/>
          </a:xfrm>
        </p:spPr>
        <p:txBody>
          <a:bodyPr>
            <a:normAutofit lnSpcReduction="10000"/>
          </a:bodyPr>
          <a:lstStyle/>
          <a:p>
            <a:r>
              <a:rPr lang="en-US" b="1" dirty="0"/>
              <a:t>A warning not to trust in ourselves or this present world for security.</a:t>
            </a:r>
          </a:p>
          <a:p>
            <a:r>
              <a:rPr lang="en-US" b="1" dirty="0"/>
              <a:t>God is sovereign and has the right to choose</a:t>
            </a:r>
          </a:p>
          <a:p>
            <a:r>
              <a:rPr lang="en-US" b="1" dirty="0"/>
              <a:t>No nation is beyond God’s power to judge</a:t>
            </a:r>
          </a:p>
          <a:p>
            <a:r>
              <a:rPr lang="en-US" b="1" dirty="0"/>
              <a:t>God is jealous for and will protect His children</a:t>
            </a:r>
          </a:p>
          <a:p>
            <a:pPr marL="0" indent="0">
              <a:buNone/>
            </a:pPr>
            <a:r>
              <a:rPr lang="en-US" sz="2400" b="1" dirty="0" err="1"/>
              <a:t>Zech</a:t>
            </a:r>
            <a:r>
              <a:rPr lang="en-US" sz="2400" b="1" dirty="0"/>
              <a:t> 2:8b, “he who touches you touches the apple of His eye:”</a:t>
            </a:r>
          </a:p>
          <a:p>
            <a:r>
              <a:rPr lang="en-US" b="1" dirty="0"/>
              <a:t>Do not rejoice over your enemies</a:t>
            </a:r>
          </a:p>
          <a:p>
            <a:pPr marL="0" indent="0">
              <a:buNone/>
            </a:pPr>
            <a:r>
              <a:rPr lang="en-US" sz="2400" b="1" dirty="0"/>
              <a:t>Matt 5:44-45b “but I say to you, Love your enemies and pray for those who persecute you, so that you may be sons of your Father who is in heaven…”</a:t>
            </a:r>
          </a:p>
        </p:txBody>
      </p:sp>
    </p:spTree>
    <p:extLst>
      <p:ext uri="{BB962C8B-B14F-4D97-AF65-F5344CB8AC3E}">
        <p14:creationId xmlns:p14="http://schemas.microsoft.com/office/powerpoint/2010/main" val="219127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50D90-CF15-8056-A28C-5340BE13D5D2}"/>
              </a:ext>
            </a:extLst>
          </p:cNvPr>
          <p:cNvSpPr>
            <a:spLocks noGrp="1"/>
          </p:cNvSpPr>
          <p:nvPr>
            <p:ph type="title"/>
          </p:nvPr>
        </p:nvSpPr>
        <p:spPr>
          <a:xfrm>
            <a:off x="628650" y="365127"/>
            <a:ext cx="7886700" cy="1006474"/>
          </a:xfrm>
        </p:spPr>
        <p:txBody>
          <a:bodyPr/>
          <a:lstStyle/>
          <a:p>
            <a:pPr algn="ctr"/>
            <a:r>
              <a:rPr lang="en-US" b="1" dirty="0"/>
              <a:t>Obadiah in the New Testament?</a:t>
            </a:r>
          </a:p>
        </p:txBody>
      </p:sp>
      <p:sp>
        <p:nvSpPr>
          <p:cNvPr id="3" name="Content Placeholder 2">
            <a:extLst>
              <a:ext uri="{FF2B5EF4-FFF2-40B4-BE49-F238E27FC236}">
                <a16:creationId xmlns:a16="http://schemas.microsoft.com/office/drawing/2014/main" id="{D82994A9-8926-722E-349E-7AA391E0D002}"/>
              </a:ext>
            </a:extLst>
          </p:cNvPr>
          <p:cNvSpPr>
            <a:spLocks noGrp="1"/>
          </p:cNvSpPr>
          <p:nvPr>
            <p:ph idx="1"/>
          </p:nvPr>
        </p:nvSpPr>
        <p:spPr/>
        <p:txBody>
          <a:bodyPr/>
          <a:lstStyle/>
          <a:p>
            <a:pPr marL="0" indent="0">
              <a:buNone/>
            </a:pPr>
            <a:r>
              <a:rPr lang="en-US" b="1" dirty="0"/>
              <a:t>Anyone find anything?</a:t>
            </a:r>
          </a:p>
        </p:txBody>
      </p:sp>
    </p:spTree>
    <p:extLst>
      <p:ext uri="{BB962C8B-B14F-4D97-AF65-F5344CB8AC3E}">
        <p14:creationId xmlns:p14="http://schemas.microsoft.com/office/powerpoint/2010/main" val="41232082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1714</TotalTime>
  <Words>965</Words>
  <Application>Microsoft Office PowerPoint</Application>
  <PresentationFormat>On-screen Show (4:3)</PresentationFormat>
  <Paragraphs>70</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Georgia</vt:lpstr>
      <vt:lpstr>Source Sans Pro</vt:lpstr>
      <vt:lpstr>Symbol</vt:lpstr>
      <vt:lpstr>Office Theme</vt:lpstr>
      <vt:lpstr>Minor Prophets</vt:lpstr>
      <vt:lpstr>Types of Prophets \ Teachers</vt:lpstr>
      <vt:lpstr>How does this apply to me?</vt:lpstr>
      <vt:lpstr>Timeline Surrounding Obadiah</vt:lpstr>
      <vt:lpstr>Who is Obadiah?</vt:lpstr>
      <vt:lpstr>Brief History of Edom</vt:lpstr>
      <vt:lpstr>The Judgement of Edom</vt:lpstr>
      <vt:lpstr>Practical Lessons from Obadiah</vt:lpstr>
      <vt:lpstr>Obadiah in the New Testament?</vt:lpstr>
      <vt:lpstr>Obadiah in the New Testament?</vt:lpstr>
      <vt:lpstr>Obadiah in the New Testament?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Minor Prophets</dc:title>
  <dc:creator>Matt Hall</dc:creator>
  <cp:lastModifiedBy>Matt Hall</cp:lastModifiedBy>
  <cp:revision>10</cp:revision>
  <dcterms:created xsi:type="dcterms:W3CDTF">2022-09-29T14:04:36Z</dcterms:created>
  <dcterms:modified xsi:type="dcterms:W3CDTF">2022-10-12T19:58:42Z</dcterms:modified>
</cp:coreProperties>
</file>