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58" r:id="rId6"/>
    <p:sldId id="272" r:id="rId7"/>
    <p:sldId id="273" r:id="rId8"/>
    <p:sldId id="276" r:id="rId9"/>
    <p:sldId id="277" r:id="rId10"/>
    <p:sldId id="278" r:id="rId11"/>
    <p:sldId id="279" r:id="rId12"/>
    <p:sldId id="280" r:id="rId13"/>
    <p:sldId id="281" r:id="rId14"/>
    <p:sldId id="282" r:id="rId15"/>
    <p:sldId id="283" r:id="rId16"/>
    <p:sldId id="266"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CC6366-B3E4-479E-8671-4AC32FEF3EE3}" v="2" dt="2022-11-23T17:17:19.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704" autoAdjust="0"/>
  </p:normalViewPr>
  <p:slideViewPr>
    <p:cSldViewPr snapToGrid="0">
      <p:cViewPr varScale="1">
        <p:scale>
          <a:sx n="85" d="100"/>
          <a:sy n="85" d="100"/>
        </p:scale>
        <p:origin x="12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11/23/2022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314129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the recurrent theme in his messages (“Present Judgment, Future Blessings”), Micah’s purpose appears to be twofold... Mark A. Copeland Studies In The Minor Prophets 50 a. To warn the people, that they may repent as necessary b. To encourage the people, that their hope for the future might help them to endure the hard times to come 2. A similar twofold message is found in the New Testament as well... a. Warnings to persevere, lest we fall away - e.g., He 4:1,11 b. Promises to encourage us for whatever lies ahead - e.g., 2 Pe 3:13-14 3. Today, we have an advantage over the Israelites of Micah’s day... a. We have already seen much of his prophecy fulfilled with the first coming of the Messiah b. As Peter wrote, “we also have the prophetic word made surer” - 2 Pe 1:19 c. Made surer by virtue of its fulfillment, it can serve to comfort us and strengthen our hope regarding any future promise of God - cf. Ro 15:4 -- If God kept His promise concerning the first coming of His Messiah, we can have confidence He will keep His promise concerning His return! Perhaps that is why Peter went on to say concerning “the prophetic word” (e.g., The Minor Prophets)... “which you do well to heed as a light that shines in a dark place, until the day dawns and the morning star rises in your hearts” (2 Pe 1:19) By careful study and consideration of the prophets, both in the Old Testament and New Testament, our hope for the future is strengthened! </a:t>
            </a: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185445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for the third time, Micah has foretold of the judgment to come. As before, he does not close without offering a hope for blessings in the future...]</a:t>
            </a: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74890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1. Thus Micah ends his book like he ended each of his three messages: offering hope concerning the future for the people of Israel 2. In our previous lesson we noted how these promises concerning a glorious future to a great extent were fulfilled “in the latter days”, beginning with the coming of our Lord a. Certainly their restoration and rebuilding of temple following Babylonian captivity were a partial Mark A. Copeland Studies In The Minor Prophets 53 fulfillment b. But even that was just a glimpse of what Jesus Christ would offer in His spiritual kingdom, which we now enjoy by being in Him 3. From Micah, we can learn a lot about... a. The nature of God - cf. Mic 7:18-20 b. How God would have us live - cf. Mic 6:6-8 4. We also can have our faith strengthened by observing those prophecies which have been fulfilled... a. Such as the birthplace of the Messiah - Mic 5:2 b. Such as the establishment of the Lord’s house - Mic 4:1-2 So while Micah may have been sent first to the nation of Israel, let’s not forget what Peter said concerning the Old Testament prophets... “To them it was revealed that, not to themselves, but to us they were ministering the things which now have been reported to you through those who have preached the gospel to you by the Holy Spirit sent from heaven; things which angels desire to look into.” (1 Pe 1:12) Yes, when the prophets like Micah foretold of the “the glories that would follow” (cf. 1 Pe 1:11), they were serving us who would be later be in the kingdom of God. Do we appreciate how blessed we are? If so, then let’s also do what God requires of us, as expressed in Micah’s own words: “...to do justly, to love mercy, and to walk humbly with your God” (Mic 6:8)</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24326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Background Of Micah-- Micah’s ministry spanned the rule of three kings of Judah (1:1) Jotham, Ahaz, &amp; Hezekiah. Compare with the historical background of Isaiah and his prophecies. He began prophesying before the destruction of Samaria in 722 BC (1:5-7; 6:9-16) and continued into the reign of Hezekiah (3:12; cf. Jeremiah 26:17-19).  The HOLY SPIRIT confirms Micah’s calling. (Micah 3:8)</a:t>
            </a: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14338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Isaiah who was a city prophet, Micah was a prophet of the country. He was a prophet to the common people. He championed the cause of the poor and cried out against social and moral injustices. Their actual messages are so similar though, that Micah has been called “Isaiah in shorthand.” Micah was the last of the cluster of writing prophets sent to announce the doom of Israel, and of Judah if she didn’t repent. Amos and Hosea were prophets of Israel sent directly with a message to Israel. Isaiah and Micah were prophets of Judah who announced the imminent destruction of Israel and the threat coming from the ungodliness that had spread to Judah (1:3-9). Micah denounced the same things in Judah that Amos and Hosea had condemned in Israel. The wealthy were corrupt and robbed the poor (2:1-2,8-9; 6:11). Religious leaders were corrupt (2:11; 3:6,11). Rulers and judges were corrupt (3:1-3,9; 7:3). The people were idolatrous (6:16). </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52416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“do justly”?</a:t>
            </a:r>
          </a:p>
          <a:p>
            <a:r>
              <a:rPr lang="en-US" dirty="0"/>
              <a:t>Following God’s commands, statutes, and precepts with all your heart, soul, and might.- Deuteronomy 6:5</a:t>
            </a:r>
          </a:p>
          <a:p>
            <a:r>
              <a:rPr lang="en-US" dirty="0"/>
              <a:t>What’s loving mercy? Leviticus 19:18</a:t>
            </a:r>
          </a:p>
          <a:p>
            <a:r>
              <a:rPr lang="en-US" dirty="0"/>
              <a:t>What does walking humbly look like?</a:t>
            </a:r>
          </a:p>
          <a:p>
            <a:r>
              <a:rPr lang="en-US" dirty="0"/>
              <a:t>Read Psalm 119: 97-104 (Mem)</a:t>
            </a:r>
          </a:p>
          <a:p>
            <a:r>
              <a:rPr lang="en-US" dirty="0"/>
              <a:t>Any comments?</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64614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 could refer to the people crying out once judgment occurs not realizing the judgment is upon them.</a:t>
            </a:r>
          </a:p>
          <a:p>
            <a:r>
              <a:rPr lang="en-US" dirty="0" err="1"/>
              <a:t>Shaphir</a:t>
            </a:r>
            <a:r>
              <a:rPr lang="en-US" dirty="0"/>
              <a:t> speaks to how they are carried out. They were lofty and covered in jewels but not naked.</a:t>
            </a:r>
          </a:p>
          <a:p>
            <a:r>
              <a:rPr lang="en-US" dirty="0"/>
              <a:t>1 Samuel 20 is the passage about Johnathan warning David to flee because King Saul seeks his life.</a:t>
            </a:r>
          </a:p>
          <a:p>
            <a:r>
              <a:rPr lang="en-US" dirty="0"/>
              <a:t>Verse 19-Ezel</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4299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Later, Micah will tell us more about the ultimate fulfillment of that restoration, and from where that “king” shall arise who shall lead God’s flock! - cf. Mic 5:2-5 2. But for now we have seen that Micah certainly follows the pattern of God’s prophets at that time... a. Proclaiming the coming judgment, which would involve captivity b. Providing the basis for such judgment, describing the nature of their sins and departure from God c. Promising that God would one day restore the good fortunes of Israel, but requiring repentance and involving a “remnant” 3. How sad that Israel and Judah did not heed the words of such men like Micah, Amos, Hosea, and Isaiah... a. But are we heeding God’s spokesmen for today? b. Such as His apostles Peter and Paul, and of course, His Son Jesus Christ? We would do well to remember the preaching of Micah as we read in the New Testament... “For this reason, we must pay much closer attention to what we have heard, lest we drift away from it. For if the word spoken through angels proved unalterable, and every transgression and disobedience received a just recompense, how shall we escape if we neglect so great a salvation? After it was at the first spoken through the Lord, it was confirmed to us by those who heard, God also bearing witness with them, both by signs and wonders and by various miracles and by gifts of the Holy Spirit according to His own will.” (He 2:1-4) Israel as a nation failed to heed the message sent to them; are we heeding the message for us today? </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11303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prophecy of Micah was fulfilled when Babylon destroyed Jerusalem in 586 B. C. (cf. 2 Chr 36:17-21). But his message is not finished; as ominous as it was in proclaiming the coming judgment, he now continues with a glimpse into the future...] </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40383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7901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2786425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E5DEDE-578A-270C-DAF0-460AE332A9BC}"/>
              </a:ext>
            </a:extLst>
          </p:cNvPr>
          <p:cNvSpPr/>
          <p:nvPr/>
        </p:nvSpPr>
        <p:spPr>
          <a:xfrm>
            <a:off x="0" y="0"/>
            <a:ext cx="9470003" cy="456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2306515" y="5075469"/>
            <a:ext cx="7578969" cy="759431"/>
          </a:xfrm>
        </p:spPr>
        <p:txBody>
          <a:bodyPr/>
          <a:lstStyle/>
          <a:p>
            <a:pPr algn="ctr"/>
            <a:r>
              <a:rPr lang="en-US" dirty="0"/>
              <a:t>Study of MiCAH of MoreSHETH</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3478195" y="5949660"/>
            <a:ext cx="4941770" cy="396660"/>
          </a:xfrm>
        </p:spPr>
        <p:txBody>
          <a:bodyPr>
            <a:normAutofit/>
          </a:bodyPr>
          <a:lstStyle/>
          <a:p>
            <a:pPr algn="ctr"/>
            <a:r>
              <a:rPr lang="en-US" dirty="0"/>
              <a:t>Minor Prophets of the Old Testament</a:t>
            </a:r>
          </a:p>
        </p:txBody>
      </p:sp>
      <p:pic>
        <p:nvPicPr>
          <p:cNvPr id="5" name="Picture 4">
            <a:extLst>
              <a:ext uri="{FF2B5EF4-FFF2-40B4-BE49-F238E27FC236}">
                <a16:creationId xmlns:a16="http://schemas.microsoft.com/office/drawing/2014/main" id="{0487617D-DFE5-E843-FFF1-29EE4E57ECCB}"/>
              </a:ext>
            </a:extLst>
          </p:cNvPr>
          <p:cNvPicPr>
            <a:picLocks noChangeAspect="1"/>
          </p:cNvPicPr>
          <p:nvPr/>
        </p:nvPicPr>
        <p:blipFill>
          <a:blip r:embed="rId3"/>
          <a:stretch>
            <a:fillRect/>
          </a:stretch>
        </p:blipFill>
        <p:spPr>
          <a:xfrm>
            <a:off x="3207532" y="905126"/>
            <a:ext cx="5315070" cy="4112963"/>
          </a:xfrm>
          <a:prstGeom prst="roundRect">
            <a:avLst/>
          </a:prstGeom>
          <a:effectLst>
            <a:softEdge rad="31750"/>
          </a:effectLst>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556844" y="206101"/>
            <a:ext cx="4207564" cy="539547"/>
          </a:xfrm>
        </p:spPr>
        <p:txBody>
          <a:bodyPr/>
          <a:lstStyle/>
          <a:p>
            <a:r>
              <a:rPr lang="en-US" dirty="0"/>
              <a:t>Chapter 5</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12" name="TextBox 11">
            <a:extLst>
              <a:ext uri="{FF2B5EF4-FFF2-40B4-BE49-F238E27FC236}">
                <a16:creationId xmlns:a16="http://schemas.microsoft.com/office/drawing/2014/main" id="{4F7F7203-93E1-807F-F7F1-04FA1C82318F}"/>
              </a:ext>
            </a:extLst>
          </p:cNvPr>
          <p:cNvSpPr txBox="1"/>
          <p:nvPr/>
        </p:nvSpPr>
        <p:spPr>
          <a:xfrm>
            <a:off x="565644" y="745648"/>
            <a:ext cx="7792944" cy="3539430"/>
          </a:xfrm>
          <a:prstGeom prst="rect">
            <a:avLst/>
          </a:prstGeom>
          <a:noFill/>
        </p:spPr>
        <p:txBody>
          <a:bodyPr wrap="square" rtlCol="0">
            <a:spAutoFit/>
          </a:bodyPr>
          <a:lstStyle/>
          <a:p>
            <a:r>
              <a:rPr lang="en-US" sz="1400" b="1" u="sng" dirty="0"/>
              <a:t>C. THE COMING MESSIAH... </a:t>
            </a:r>
          </a:p>
          <a:p>
            <a:pPr marL="342900" indent="-342900">
              <a:buAutoNum type="arabicPeriod"/>
            </a:pPr>
            <a:r>
              <a:rPr lang="en-US" sz="1400" dirty="0"/>
              <a:t>Here we find the prophecy of the Messiah’s birthplace - Mic 5:2; cf. Mt 2:1-6 </a:t>
            </a:r>
          </a:p>
          <a:p>
            <a:pPr marL="800100" lvl="1" indent="-342900">
              <a:buAutoNum type="alphaLcPeriod"/>
            </a:pPr>
            <a:r>
              <a:rPr lang="en-US" sz="1400" dirty="0"/>
              <a:t>The Messiah would be born in Bethlehem Ephrathah </a:t>
            </a:r>
          </a:p>
          <a:p>
            <a:pPr marL="800100" lvl="1" indent="-342900">
              <a:buAutoNum type="alphaLcPeriod"/>
            </a:pPr>
            <a:r>
              <a:rPr lang="en-US" sz="1400" dirty="0"/>
              <a:t>He would become the ruler of Israel - cf. Isa 9:6-7; Lk 1:30-33 </a:t>
            </a:r>
          </a:p>
          <a:p>
            <a:pPr marL="800100" lvl="1" indent="-342900">
              <a:buAutoNum type="alphaLcPeriod"/>
            </a:pPr>
            <a:r>
              <a:rPr lang="en-US" sz="1400" dirty="0"/>
              <a:t>His “goings forth have been from old, from everlasting” - cf. Jn 1:1-3 </a:t>
            </a:r>
          </a:p>
          <a:p>
            <a:r>
              <a:rPr lang="en-US" sz="1400" dirty="0"/>
              <a:t>2. The Messiah will lead His people in peace - Mic 5:3-5a </a:t>
            </a:r>
          </a:p>
          <a:p>
            <a:r>
              <a:rPr lang="en-US" sz="1400" dirty="0"/>
              <a:t>	a. Though first they must be given up for a short time (Babylonian captivity)</a:t>
            </a:r>
          </a:p>
          <a:p>
            <a:r>
              <a:rPr lang="en-US" sz="1400" dirty="0"/>
              <a:t>	b. Then a remnant shall return, whom the Ruler shall feed in the strength of the Lord </a:t>
            </a:r>
          </a:p>
          <a:p>
            <a:r>
              <a:rPr lang="en-US" sz="1400" b="1" u="sng" dirty="0"/>
              <a:t>D. FURTHER JUDGMENT ON ISRAEL AND HER ENEMIES...</a:t>
            </a:r>
            <a:r>
              <a:rPr lang="en-US" sz="1400" dirty="0"/>
              <a:t> </a:t>
            </a:r>
          </a:p>
          <a:p>
            <a:pPr marL="342900" indent="-342900">
              <a:buAutoNum type="arabicPeriod"/>
            </a:pPr>
            <a:r>
              <a:rPr lang="en-US" sz="1400" dirty="0"/>
              <a:t>Some take this section to be Messianic </a:t>
            </a:r>
          </a:p>
          <a:p>
            <a:pPr marL="342900" indent="-342900">
              <a:buAutoNum type="arabicPeriod"/>
            </a:pPr>
            <a:r>
              <a:rPr lang="en-US" sz="1400" dirty="0"/>
              <a:t>I tend to take it as pertaining to Micah’s day and those that followed shortly after... </a:t>
            </a:r>
          </a:p>
          <a:p>
            <a:pPr marL="342900" indent="-342900">
              <a:buAutoNum type="alphaLcPeriod"/>
            </a:pPr>
            <a:r>
              <a:rPr lang="en-US" sz="1400" dirty="0"/>
              <a:t>The Assyrian threat would prove to be no real threat (for Judah) - Mic 5:5b-6; cf. Isa 36-37 </a:t>
            </a:r>
          </a:p>
          <a:p>
            <a:pPr marL="342900" indent="-342900">
              <a:buAutoNum type="alphaLcPeriod"/>
            </a:pPr>
            <a:r>
              <a:rPr lang="en-US" sz="1400" dirty="0"/>
              <a:t>When the remnant is dispersed (as a result of the Babylonian captivity), they shall be a lion among flocks of sheep - Mic 5:7-9 (e.g., Daniel, Esther?) </a:t>
            </a:r>
          </a:p>
          <a:p>
            <a:pPr marL="342900" indent="-342900">
              <a:buAutoNum type="alphaLcPeriod"/>
            </a:pPr>
            <a:r>
              <a:rPr lang="en-US" sz="1400" dirty="0"/>
              <a:t>God would cut off her false strengths (such as horses and chariots, cf. Isa 31:1) and her idolatry - Mic 5:10-15</a:t>
            </a:r>
            <a:endParaRPr lang="en-US" sz="1400" b="1" u="sng" dirty="0"/>
          </a:p>
        </p:txBody>
      </p:sp>
      <p:pic>
        <p:nvPicPr>
          <p:cNvPr id="4" name="Picture 3">
            <a:extLst>
              <a:ext uri="{FF2B5EF4-FFF2-40B4-BE49-F238E27FC236}">
                <a16:creationId xmlns:a16="http://schemas.microsoft.com/office/drawing/2014/main" id="{2452E5AE-6DDD-2B1A-82D3-8FE17B5F89E0}"/>
              </a:ext>
            </a:extLst>
          </p:cNvPr>
          <p:cNvPicPr>
            <a:picLocks noChangeAspect="1"/>
          </p:cNvPicPr>
          <p:nvPr/>
        </p:nvPicPr>
        <p:blipFill>
          <a:blip r:embed="rId3"/>
          <a:stretch>
            <a:fillRect/>
          </a:stretch>
        </p:blipFill>
        <p:spPr>
          <a:xfrm>
            <a:off x="8419773" y="26375"/>
            <a:ext cx="3772227" cy="3789485"/>
          </a:xfrm>
          <a:prstGeom prst="rect">
            <a:avLst/>
          </a:prstGeom>
        </p:spPr>
      </p:pic>
    </p:spTree>
    <p:extLst>
      <p:ext uri="{BB962C8B-B14F-4D97-AF65-F5344CB8AC3E}">
        <p14:creationId xmlns:p14="http://schemas.microsoft.com/office/powerpoint/2010/main" val="259959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7362091" y="329193"/>
            <a:ext cx="4207564" cy="539547"/>
          </a:xfrm>
        </p:spPr>
        <p:txBody>
          <a:bodyPr/>
          <a:lstStyle/>
          <a:p>
            <a:r>
              <a:rPr lang="en-US" dirty="0"/>
              <a:t>Chapter 6</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12" name="TextBox 11">
            <a:extLst>
              <a:ext uri="{FF2B5EF4-FFF2-40B4-BE49-F238E27FC236}">
                <a16:creationId xmlns:a16="http://schemas.microsoft.com/office/drawing/2014/main" id="{4F7F7203-93E1-807F-F7F1-04FA1C82318F}"/>
              </a:ext>
            </a:extLst>
          </p:cNvPr>
          <p:cNvSpPr txBox="1"/>
          <p:nvPr/>
        </p:nvSpPr>
        <p:spPr>
          <a:xfrm>
            <a:off x="4337871" y="868740"/>
            <a:ext cx="7792944" cy="3754874"/>
          </a:xfrm>
          <a:prstGeom prst="rect">
            <a:avLst/>
          </a:prstGeom>
          <a:noFill/>
        </p:spPr>
        <p:txBody>
          <a:bodyPr wrap="square" rtlCol="0">
            <a:spAutoFit/>
          </a:bodyPr>
          <a:lstStyle/>
          <a:p>
            <a:pPr marL="342900" indent="-342900">
              <a:buAutoNum type="alphaUcPeriod"/>
            </a:pPr>
            <a:r>
              <a:rPr lang="en-US" sz="1400" b="1" u="sng" dirty="0"/>
              <a:t>GOD’S COMPLAINT... </a:t>
            </a:r>
          </a:p>
          <a:p>
            <a:pPr marL="342900" indent="-342900">
              <a:buAutoNum type="arabicPeriod"/>
            </a:pPr>
            <a:r>
              <a:rPr lang="en-US" sz="1400" dirty="0"/>
              <a:t>The people called to present their case against God, as He has a complaint against them - Mic 6:1-2 </a:t>
            </a:r>
          </a:p>
          <a:p>
            <a:pPr marL="342900" indent="-342900">
              <a:buAutoNum type="arabicPeriod"/>
            </a:pPr>
            <a:r>
              <a:rPr lang="en-US" sz="1400" dirty="0"/>
              <a:t>How has the Lord wearied them? Testify against Him! - Mic 6:3 </a:t>
            </a:r>
          </a:p>
          <a:p>
            <a:pPr marL="342900" indent="-342900">
              <a:buAutoNum type="arabicPeriod"/>
            </a:pPr>
            <a:r>
              <a:rPr lang="en-US" sz="1400" dirty="0"/>
              <a:t>Did He not redeem them from Egyptian bondage with the aid of His servants Moses, Aaron, and Miriam? - Mic 6:4 </a:t>
            </a:r>
          </a:p>
          <a:p>
            <a:pPr marL="342900" indent="-342900">
              <a:buAutoNum type="arabicPeriod"/>
            </a:pPr>
            <a:r>
              <a:rPr lang="en-US" sz="1400" dirty="0"/>
              <a:t>Remember how He even had Balaam counter the counsel of </a:t>
            </a:r>
            <a:r>
              <a:rPr lang="en-US" sz="1400" dirty="0" err="1"/>
              <a:t>Balak</a:t>
            </a:r>
            <a:r>
              <a:rPr lang="en-US" sz="1400" dirty="0"/>
              <a:t> - Mic 6:5 </a:t>
            </a:r>
          </a:p>
          <a:p>
            <a:endParaRPr lang="en-US" sz="1400" b="1" u="sng" dirty="0"/>
          </a:p>
          <a:p>
            <a:r>
              <a:rPr lang="en-US" sz="1400" b="1" u="sng" dirty="0"/>
              <a:t>B. WHAT THE LORD REQUIRED OF THEM...</a:t>
            </a:r>
            <a:r>
              <a:rPr lang="en-US" sz="1400" dirty="0"/>
              <a:t> </a:t>
            </a:r>
          </a:p>
          <a:p>
            <a:pPr marL="342900" indent="-342900">
              <a:buAutoNum type="arabicPeriod"/>
            </a:pPr>
            <a:r>
              <a:rPr lang="en-US" sz="1400" dirty="0"/>
              <a:t>What must they offer for their sins? - Mic 6:6-7 </a:t>
            </a:r>
          </a:p>
          <a:p>
            <a:pPr marL="342900" indent="-342900">
              <a:buAutoNum type="arabicPeriod"/>
            </a:pPr>
            <a:r>
              <a:rPr lang="en-US" sz="1400" b="1" dirty="0"/>
              <a:t>What God wanted was for them to do justly, love mercy, and walk humbly before Him - Mic 6:8</a:t>
            </a:r>
          </a:p>
          <a:p>
            <a:endParaRPr lang="en-US" sz="1400" b="1" u="sng" dirty="0"/>
          </a:p>
          <a:p>
            <a:r>
              <a:rPr lang="en-US" sz="1400" b="1" u="sng" dirty="0"/>
              <a:t>C. THE PUNISHMENT FOR ISRAEL’S INJUSTICE... </a:t>
            </a:r>
          </a:p>
          <a:p>
            <a:pPr marL="342900" indent="-342900">
              <a:buAutoNum type="arabicPeriod"/>
            </a:pPr>
            <a:r>
              <a:rPr lang="en-US" sz="1400" dirty="0"/>
              <a:t>Justified, for they were full of dishonesty and violence - Mic 6:9-12 </a:t>
            </a:r>
          </a:p>
          <a:p>
            <a:pPr marL="342900" indent="-342900">
              <a:buAutoNum type="arabicPeriod"/>
            </a:pPr>
            <a:r>
              <a:rPr lang="en-US" sz="1400" dirty="0"/>
              <a:t>Judgment is coming in the form of desolation, for they hold on to the idolatry of </a:t>
            </a:r>
            <a:r>
              <a:rPr lang="en-US" sz="1400" dirty="0" err="1"/>
              <a:t>Omri</a:t>
            </a:r>
            <a:r>
              <a:rPr lang="en-US" sz="1400" dirty="0"/>
              <a:t> and works of Ahab - Mic 6:13-16</a:t>
            </a:r>
            <a:endParaRPr lang="en-US" sz="1400" b="1" u="sng" dirty="0"/>
          </a:p>
        </p:txBody>
      </p:sp>
      <p:pic>
        <p:nvPicPr>
          <p:cNvPr id="5" name="Picture 4">
            <a:extLst>
              <a:ext uri="{FF2B5EF4-FFF2-40B4-BE49-F238E27FC236}">
                <a16:creationId xmlns:a16="http://schemas.microsoft.com/office/drawing/2014/main" id="{C6172402-F115-F667-ECAD-C15A21FE46F2}"/>
              </a:ext>
            </a:extLst>
          </p:cNvPr>
          <p:cNvPicPr>
            <a:picLocks noChangeAspect="1"/>
          </p:cNvPicPr>
          <p:nvPr/>
        </p:nvPicPr>
        <p:blipFill>
          <a:blip r:embed="rId3"/>
          <a:stretch>
            <a:fillRect/>
          </a:stretch>
        </p:blipFill>
        <p:spPr>
          <a:xfrm>
            <a:off x="374412" y="716696"/>
            <a:ext cx="3231160" cy="2766300"/>
          </a:xfrm>
          <a:prstGeom prst="rect">
            <a:avLst/>
          </a:prstGeom>
        </p:spPr>
      </p:pic>
    </p:spTree>
    <p:extLst>
      <p:ext uri="{BB962C8B-B14F-4D97-AF65-F5344CB8AC3E}">
        <p14:creationId xmlns:p14="http://schemas.microsoft.com/office/powerpoint/2010/main" val="189979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7362091" y="329193"/>
            <a:ext cx="4207564" cy="539547"/>
          </a:xfrm>
        </p:spPr>
        <p:txBody>
          <a:bodyPr/>
          <a:lstStyle/>
          <a:p>
            <a:r>
              <a:rPr lang="en-US" dirty="0"/>
              <a:t>Chapter 7</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
        <p:nvSpPr>
          <p:cNvPr id="12" name="TextBox 11">
            <a:extLst>
              <a:ext uri="{FF2B5EF4-FFF2-40B4-BE49-F238E27FC236}">
                <a16:creationId xmlns:a16="http://schemas.microsoft.com/office/drawing/2014/main" id="{4F7F7203-93E1-807F-F7F1-04FA1C82318F}"/>
              </a:ext>
            </a:extLst>
          </p:cNvPr>
          <p:cNvSpPr txBox="1"/>
          <p:nvPr/>
        </p:nvSpPr>
        <p:spPr>
          <a:xfrm>
            <a:off x="4337871" y="868740"/>
            <a:ext cx="7792944" cy="5478423"/>
          </a:xfrm>
          <a:prstGeom prst="rect">
            <a:avLst/>
          </a:prstGeom>
          <a:noFill/>
        </p:spPr>
        <p:txBody>
          <a:bodyPr wrap="square" rtlCol="0">
            <a:spAutoFit/>
          </a:bodyPr>
          <a:lstStyle/>
          <a:p>
            <a:pPr marL="342900" indent="-342900">
              <a:buAutoNum type="alphaUcPeriod"/>
            </a:pPr>
            <a:r>
              <a:rPr lang="en-US" sz="1400" b="1" u="sng" dirty="0"/>
              <a:t>PERHAPS SPEAKING FOR THE FAITHFUL REMNANT, MICAH LAMENTS... </a:t>
            </a:r>
            <a:r>
              <a:rPr lang="en-US" sz="1400" dirty="0"/>
              <a:t> </a:t>
            </a:r>
          </a:p>
          <a:p>
            <a:pPr marL="342900" indent="-342900">
              <a:buAutoNum type="arabicPeriod"/>
            </a:pPr>
            <a:r>
              <a:rPr lang="en-US" sz="1400" dirty="0"/>
              <a:t>His sorrow because the faithful man had perished - Mic 7:1-4 </a:t>
            </a:r>
          </a:p>
          <a:p>
            <a:pPr marL="342900" indent="-342900">
              <a:buAutoNum type="arabicPeriod"/>
            </a:pPr>
            <a:r>
              <a:rPr lang="en-US" sz="1400" dirty="0"/>
              <a:t>Things are so bad, only the Lord can be trusted - Mic 7:5-7 </a:t>
            </a:r>
          </a:p>
          <a:p>
            <a:pPr marL="342900" indent="-342900">
              <a:buAutoNum type="arabicPeriod"/>
            </a:pPr>
            <a:endParaRPr lang="en-US" sz="1400" dirty="0"/>
          </a:p>
          <a:p>
            <a:r>
              <a:rPr lang="en-US" sz="1400" b="1" u="sng" dirty="0"/>
              <a:t>B. A CONFESSION OF SIN, WITH COMFORT IN WHAT THE LORD WILL BRING...</a:t>
            </a:r>
            <a:r>
              <a:rPr lang="en-US" sz="1400" dirty="0"/>
              <a:t> </a:t>
            </a:r>
          </a:p>
          <a:p>
            <a:pPr marL="342900" indent="-342900">
              <a:buAutoNum type="arabicPeriod"/>
            </a:pPr>
            <a:r>
              <a:rPr lang="en-US" sz="1400" dirty="0"/>
              <a:t>His enemy is not to rejoice over him - Mic 7:8-10a </a:t>
            </a:r>
          </a:p>
          <a:p>
            <a:pPr marL="800100" lvl="1" indent="-342900">
              <a:buAutoNum type="alphaLcPeriod"/>
            </a:pPr>
            <a:r>
              <a:rPr lang="en-US" sz="1400" dirty="0"/>
              <a:t>For though he may fall, he will arise; the Lord will be a light to him </a:t>
            </a:r>
          </a:p>
          <a:p>
            <a:pPr marL="800100" lvl="1" indent="-342900">
              <a:buAutoNum type="alphaLcPeriod"/>
            </a:pPr>
            <a:r>
              <a:rPr lang="en-US" sz="1400" dirty="0"/>
              <a:t>He is willing to bear the indignation of the Lord, for he has sinned; he knows also that the Lord will eventually plead his case and execute justice for him </a:t>
            </a:r>
          </a:p>
          <a:p>
            <a:pPr marL="342900" indent="-342900">
              <a:buAutoNum type="arabicPeriod"/>
            </a:pPr>
            <a:r>
              <a:rPr lang="en-US" sz="1400" dirty="0"/>
              <a:t>He takes comfort in the future restoration of Zion - Mic 7:10b-13 </a:t>
            </a:r>
          </a:p>
          <a:p>
            <a:r>
              <a:rPr lang="en-US" sz="1400" dirty="0"/>
              <a:t>	a. Though first to be trampled down like mire in the streets </a:t>
            </a:r>
          </a:p>
          <a:p>
            <a:r>
              <a:rPr lang="en-US" sz="1400" dirty="0"/>
              <a:t>	b. When restored, all will come to her (a messianic reference akin to Mic 4:1-2?) </a:t>
            </a:r>
          </a:p>
          <a:p>
            <a:r>
              <a:rPr lang="en-US" sz="1400" dirty="0"/>
              <a:t>	c. But first there will be desolation (cf. the destruction of the city by Babylon) </a:t>
            </a:r>
          </a:p>
          <a:p>
            <a:r>
              <a:rPr lang="en-US" sz="1400" b="1" u="sng" dirty="0"/>
              <a:t>C. A CLOSING PRAYER, WITH PRAISE TO GOD...</a:t>
            </a:r>
            <a:r>
              <a:rPr lang="en-US" sz="1400" dirty="0"/>
              <a:t> </a:t>
            </a:r>
          </a:p>
          <a:p>
            <a:pPr marL="342900" indent="-342900">
              <a:buAutoNum type="arabicPeriod"/>
            </a:pPr>
            <a:r>
              <a:rPr lang="en-US" sz="1400" dirty="0"/>
              <a:t>A prayer for God’s protection, to shepherd them as in days gone by - Mic 7:14 </a:t>
            </a:r>
          </a:p>
          <a:p>
            <a:pPr marL="342900" indent="-342900">
              <a:buAutoNum type="arabicPeriod"/>
            </a:pPr>
            <a:r>
              <a:rPr lang="en-US" sz="1400" dirty="0"/>
              <a:t>God answer: “I will show them marvelous things” - Mic 7:15 </a:t>
            </a:r>
          </a:p>
          <a:p>
            <a:pPr marL="342900" indent="-342900">
              <a:buAutoNum type="arabicPeriod"/>
            </a:pPr>
            <a:r>
              <a:rPr lang="en-US" sz="1400" dirty="0"/>
              <a:t>Micah’s song of praise - Mic 7:16-20</a:t>
            </a:r>
          </a:p>
          <a:p>
            <a:r>
              <a:rPr lang="en-US" sz="1400" dirty="0"/>
              <a:t>	a. The nations shall be made afraid when they see what the Lord has done </a:t>
            </a:r>
          </a:p>
          <a:p>
            <a:r>
              <a:rPr lang="en-US" sz="1400" b="1" dirty="0"/>
              <a:t>Who is a God like Jehovah? </a:t>
            </a:r>
          </a:p>
          <a:p>
            <a:pPr marL="342900" indent="-342900">
              <a:buAutoNum type="arabicParenR"/>
            </a:pPr>
            <a:r>
              <a:rPr lang="en-US" sz="1400" dirty="0"/>
              <a:t>Who pardons iniquity?</a:t>
            </a:r>
          </a:p>
          <a:p>
            <a:pPr marL="342900" indent="-342900">
              <a:buAutoNum type="arabicParenR"/>
            </a:pPr>
            <a:r>
              <a:rPr lang="en-US" sz="1400" dirty="0"/>
              <a:t>Who passes over the transgressions of the remnant of His heritage?</a:t>
            </a:r>
          </a:p>
          <a:p>
            <a:pPr marL="342900" indent="-342900">
              <a:buAutoNum type="arabicParenR"/>
            </a:pPr>
            <a:r>
              <a:rPr lang="en-US" sz="1400" dirty="0"/>
              <a:t>Who does not retain anger forever, for He delights in mercy?</a:t>
            </a:r>
          </a:p>
          <a:p>
            <a:pPr marL="342900" indent="-342900">
              <a:buAutoNum type="arabicParenR"/>
            </a:pPr>
            <a:r>
              <a:rPr lang="en-US" sz="1400" dirty="0"/>
              <a:t>Who will again have compassion, subdue their sins, and cast their sins away?</a:t>
            </a:r>
          </a:p>
          <a:p>
            <a:pPr marL="342900" indent="-342900">
              <a:buAutoNum type="arabicParenR"/>
            </a:pPr>
            <a:r>
              <a:rPr lang="en-US" sz="1400" dirty="0"/>
              <a:t>Who will give truth and mercy to Jacob and Abraham (i.e., their descendants) as He has sworn from days of old (cf. Gen 12:2-3)?</a:t>
            </a:r>
            <a:endParaRPr lang="en-US" sz="1400" b="1" u="sng" dirty="0"/>
          </a:p>
        </p:txBody>
      </p:sp>
      <p:pic>
        <p:nvPicPr>
          <p:cNvPr id="4" name="Picture 3">
            <a:extLst>
              <a:ext uri="{FF2B5EF4-FFF2-40B4-BE49-F238E27FC236}">
                <a16:creationId xmlns:a16="http://schemas.microsoft.com/office/drawing/2014/main" id="{FA88CD9C-E0AC-75FE-F75A-D6DF4F8488D5}"/>
              </a:ext>
            </a:extLst>
          </p:cNvPr>
          <p:cNvPicPr>
            <a:picLocks noChangeAspect="1"/>
          </p:cNvPicPr>
          <p:nvPr/>
        </p:nvPicPr>
        <p:blipFill>
          <a:blip r:embed="rId3"/>
          <a:stretch>
            <a:fillRect/>
          </a:stretch>
        </p:blipFill>
        <p:spPr>
          <a:xfrm>
            <a:off x="337343" y="1776046"/>
            <a:ext cx="3261643" cy="3932772"/>
          </a:xfrm>
          <a:prstGeom prst="rect">
            <a:avLst/>
          </a:prstGeom>
        </p:spPr>
      </p:pic>
    </p:spTree>
    <p:extLst>
      <p:ext uri="{BB962C8B-B14F-4D97-AF65-F5344CB8AC3E}">
        <p14:creationId xmlns:p14="http://schemas.microsoft.com/office/powerpoint/2010/main" val="101723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8032750" y="1948245"/>
            <a:ext cx="2315796" cy="1204912"/>
          </a:xfrm>
        </p:spPr>
        <p:txBody>
          <a:bodyPr/>
          <a:lstStyle/>
          <a:p>
            <a:r>
              <a:rPr lang="en-US" dirty="0"/>
              <a:t>SUMMARY</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4818185" y="3244362"/>
            <a:ext cx="6972300" cy="3111988"/>
          </a:xfrm>
        </p:spPr>
        <p:txBody>
          <a:bodyPr>
            <a:normAutofit/>
          </a:bodyPr>
          <a:lstStyle/>
          <a:p>
            <a:r>
              <a:rPr lang="en-US" dirty="0"/>
              <a:t>So, while Micah may have been sent first to the nation of Israel, let’s not forget what Peter said concerning the Old Testament prophets... </a:t>
            </a:r>
          </a:p>
          <a:p>
            <a:r>
              <a:rPr lang="en-US" dirty="0"/>
              <a:t>“To them it was revealed that, not to themselves, but to us they were ministering the things which now have been reported to you through those who have preached the gospel to you by the Holy Spirit sent from heaven; things which angels desire to look into.” (1 Pe 1:12) </a:t>
            </a:r>
          </a:p>
          <a:p>
            <a:r>
              <a:rPr lang="en-US" dirty="0"/>
              <a:t>Yes, when the prophets like Micah foretold of the “the glories that would follow” (cf. 1 Pe 1:11), they were serving us who would be later be in the kingdom of God. Do we appreciate how blessed we are? </a:t>
            </a:r>
          </a:p>
          <a:p>
            <a:r>
              <a:rPr lang="en-US" dirty="0"/>
              <a:t>If so, then let’s also do what God requires of us, as expressed in Micah’s own words: “...to do justly, to love mercy, and to walk humbly with your God” (Mic 6:8)</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pic>
        <p:nvPicPr>
          <p:cNvPr id="8" name="Picture 7">
            <a:extLst>
              <a:ext uri="{FF2B5EF4-FFF2-40B4-BE49-F238E27FC236}">
                <a16:creationId xmlns:a16="http://schemas.microsoft.com/office/drawing/2014/main" id="{4BD0C0E7-E844-A0B0-89A1-F3FD406EF0EA}"/>
              </a:ext>
            </a:extLst>
          </p:cNvPr>
          <p:cNvPicPr>
            <a:picLocks noChangeAspect="1"/>
          </p:cNvPicPr>
          <p:nvPr/>
        </p:nvPicPr>
        <p:blipFill>
          <a:blip r:embed="rId2"/>
          <a:stretch>
            <a:fillRect/>
          </a:stretch>
        </p:blipFill>
        <p:spPr>
          <a:xfrm>
            <a:off x="4592779" y="0"/>
            <a:ext cx="3718882" cy="2568163"/>
          </a:xfrm>
          <a:prstGeom prst="rect">
            <a:avLst/>
          </a:prstGeom>
        </p:spPr>
      </p:pic>
      <p:pic>
        <p:nvPicPr>
          <p:cNvPr id="9" name="Picture 8">
            <a:extLst>
              <a:ext uri="{FF2B5EF4-FFF2-40B4-BE49-F238E27FC236}">
                <a16:creationId xmlns:a16="http://schemas.microsoft.com/office/drawing/2014/main" id="{543F2CA3-BE14-57D2-623C-731CEC4F7355}"/>
              </a:ext>
            </a:extLst>
          </p:cNvPr>
          <p:cNvPicPr>
            <a:picLocks noChangeAspect="1"/>
          </p:cNvPicPr>
          <p:nvPr/>
        </p:nvPicPr>
        <p:blipFill>
          <a:blip r:embed="rId3"/>
          <a:stretch>
            <a:fillRect/>
          </a:stretch>
        </p:blipFill>
        <p:spPr>
          <a:xfrm>
            <a:off x="49302" y="2568163"/>
            <a:ext cx="3588303" cy="3589331"/>
          </a:xfrm>
          <a:prstGeom prst="rect">
            <a:avLst/>
          </a:prstGeom>
        </p:spPr>
      </p:pic>
    </p:spTree>
    <p:extLst>
      <p:ext uri="{BB962C8B-B14F-4D97-AF65-F5344CB8AC3E}">
        <p14:creationId xmlns:p14="http://schemas.microsoft.com/office/powerpoint/2010/main" val="174286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80D29C-058F-DFC5-DF3D-A77CD60AE6B0}"/>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D4E98146-A972-9D0E-65B6-52341B88267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F235E70F-866D-A070-89C8-8C9074F112F3}"/>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10" name="Picture 9" descr="A picture containing diagram">
            <a:extLst>
              <a:ext uri="{FF2B5EF4-FFF2-40B4-BE49-F238E27FC236}">
                <a16:creationId xmlns:a16="http://schemas.microsoft.com/office/drawing/2014/main" id="{550E769D-941D-A15F-5B5E-9A860E01038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3656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p:txBody>
          <a:bodyPr/>
          <a:lstStyle/>
          <a:p>
            <a:r>
              <a:rPr lang="en-US" dirty="0"/>
              <a:t>INTRODUCTION</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
        <p:nvSpPr>
          <p:cNvPr id="8" name="TextBox 7">
            <a:extLst>
              <a:ext uri="{FF2B5EF4-FFF2-40B4-BE49-F238E27FC236}">
                <a16:creationId xmlns:a16="http://schemas.microsoft.com/office/drawing/2014/main" id="{0859ACF3-FB49-F794-AC1A-6DB7155016EE}"/>
              </a:ext>
            </a:extLst>
          </p:cNvPr>
          <p:cNvSpPr txBox="1"/>
          <p:nvPr/>
        </p:nvSpPr>
        <p:spPr>
          <a:xfrm>
            <a:off x="772117" y="1690688"/>
            <a:ext cx="11155680" cy="3785652"/>
          </a:xfrm>
          <a:prstGeom prst="rect">
            <a:avLst/>
          </a:prstGeom>
          <a:noFill/>
        </p:spPr>
        <p:txBody>
          <a:bodyPr wrap="square" rtlCol="0">
            <a:spAutoFit/>
          </a:bodyPr>
          <a:lstStyle/>
          <a:p>
            <a:pPr marL="400050" indent="-400050">
              <a:buFont typeface="Wingdings" panose="05000000000000000000" pitchFamily="2" charset="2"/>
              <a:buChar char="q"/>
            </a:pPr>
            <a:r>
              <a:rPr lang="en-US" sz="1600" dirty="0"/>
              <a:t>The eighth century (800-700 B.C.) was filled with prophetic activity...</a:t>
            </a:r>
          </a:p>
          <a:p>
            <a:pPr marL="857250" lvl="1" indent="-400050">
              <a:buFont typeface="Wingdings" panose="05000000000000000000" pitchFamily="2" charset="2"/>
              <a:buChar char="q"/>
            </a:pPr>
            <a:r>
              <a:rPr lang="en-US" sz="1600" dirty="0"/>
              <a:t>Starting with Jonah, who prophesied to the city of Nineveh (ca. 790 B.C.) </a:t>
            </a:r>
          </a:p>
          <a:p>
            <a:pPr marL="857250" lvl="1" indent="-400050">
              <a:buFont typeface="Wingdings" panose="05000000000000000000" pitchFamily="2" charset="2"/>
              <a:buChar char="q"/>
            </a:pPr>
            <a:r>
              <a:rPr lang="en-US" sz="1600" dirty="0"/>
              <a:t>Continuing with prophets sent primarily to the northern kingdom of Israel </a:t>
            </a:r>
          </a:p>
          <a:p>
            <a:pPr marL="857250" lvl="1" indent="-400050">
              <a:buFont typeface="Wingdings" panose="05000000000000000000" pitchFamily="2" charset="2"/>
              <a:buChar char="q"/>
            </a:pPr>
            <a:r>
              <a:rPr lang="en-US" sz="1600" dirty="0"/>
              <a:t>1) Amos (755 B.C.) 2) Hosea (750-725 B.C.)  </a:t>
            </a:r>
          </a:p>
          <a:p>
            <a:pPr marL="400050" indent="-400050">
              <a:buFont typeface="Wingdings" panose="05000000000000000000" pitchFamily="2" charset="2"/>
              <a:buChar char="q"/>
            </a:pPr>
            <a:r>
              <a:rPr lang="en-US" sz="1600" dirty="0"/>
              <a:t>The southern kingdom of Judah was also the recipient of God’s prophets </a:t>
            </a:r>
          </a:p>
          <a:p>
            <a:pPr marL="857250" lvl="1" indent="-400050">
              <a:buFont typeface="Wingdings" panose="05000000000000000000" pitchFamily="2" charset="2"/>
              <a:buChar char="q"/>
            </a:pPr>
            <a:r>
              <a:rPr lang="en-US" sz="1600" dirty="0"/>
              <a:t>1) Isaiah (740-700 B.C.) 2) Micah (735-700 B.C.)</a:t>
            </a:r>
          </a:p>
          <a:p>
            <a:pPr marL="400050" indent="-400050">
              <a:buFont typeface="Wingdings" panose="05000000000000000000" pitchFamily="2" charset="2"/>
              <a:buChar char="q"/>
            </a:pPr>
            <a:r>
              <a:rPr lang="en-US" sz="1600" dirty="0"/>
              <a:t>Supporting Scriptures for Jacob’s &amp; Judah’s transgressions</a:t>
            </a:r>
          </a:p>
          <a:p>
            <a:pPr marL="857250" lvl="1" indent="-400050">
              <a:buFont typeface="Wingdings" panose="05000000000000000000" pitchFamily="2" charset="2"/>
              <a:buChar char="q"/>
            </a:pPr>
            <a:r>
              <a:rPr lang="en-US" sz="1600" dirty="0"/>
              <a:t> (Micah; 2 Kings 15:17- 20:21; 2 Chronicles 26-30, Jeremiah 26:17-19)</a:t>
            </a:r>
          </a:p>
          <a:p>
            <a:pPr algn="l" fontAlgn="base"/>
            <a:r>
              <a:rPr lang="en-US" sz="1400" b="1" dirty="0">
                <a:solidFill>
                  <a:srgbClr val="3D3D3D"/>
                </a:solidFill>
                <a:latin typeface="Source Sans Pro" panose="020B0503030403020204" pitchFamily="34" charset="0"/>
              </a:rPr>
              <a:t>Jeremiah supports Micah’s calling</a:t>
            </a:r>
          </a:p>
          <a:p>
            <a:pPr algn="l" fontAlgn="base"/>
            <a:r>
              <a:rPr lang="en-US" sz="1400" b="1" dirty="0">
                <a:solidFill>
                  <a:srgbClr val="3D3D3D"/>
                </a:solidFill>
                <a:latin typeface="Source Sans Pro" panose="020B0503030403020204" pitchFamily="34" charset="0"/>
              </a:rPr>
              <a:t>Jeremiah 26:18</a:t>
            </a:r>
            <a:r>
              <a:rPr lang="en-US" sz="1400" b="1" i="0" dirty="0">
                <a:solidFill>
                  <a:srgbClr val="3D3D3D"/>
                </a:solidFill>
                <a:effectLst/>
                <a:latin typeface="Source Sans Pro" panose="020B0503030403020204" pitchFamily="34" charset="0"/>
              </a:rPr>
              <a:t> </a:t>
            </a:r>
            <a:r>
              <a:rPr lang="en-US" sz="1400" b="0" i="0" dirty="0">
                <a:solidFill>
                  <a:srgbClr val="3D3D3D"/>
                </a:solidFill>
                <a:effectLst/>
                <a:latin typeface="Georgia" panose="02040502050405020303" pitchFamily="18" charset="0"/>
              </a:rPr>
              <a:t>“Micah of </a:t>
            </a:r>
            <a:r>
              <a:rPr lang="en-US" sz="1400" b="0" i="0" dirty="0" err="1">
                <a:solidFill>
                  <a:srgbClr val="3D3D3D"/>
                </a:solidFill>
                <a:effectLst/>
                <a:latin typeface="Georgia" panose="02040502050405020303" pitchFamily="18" charset="0"/>
              </a:rPr>
              <a:t>Moresheth</a:t>
            </a:r>
            <a:r>
              <a:rPr lang="en-US" sz="1400" b="0" i="0" dirty="0">
                <a:solidFill>
                  <a:srgbClr val="3D3D3D"/>
                </a:solidFill>
                <a:effectLst/>
                <a:latin typeface="Georgia" panose="02040502050405020303" pitchFamily="18" charset="0"/>
              </a:rPr>
              <a:t> prophesied in the days of Hezekiah king of Judah, and said to all the people of Judah: ‘Thus says the </a:t>
            </a:r>
            <a:r>
              <a:rPr lang="en-US" sz="1400" b="0" i="0" cap="small" dirty="0">
                <a:solidFill>
                  <a:srgbClr val="3D3D3D"/>
                </a:solidFill>
                <a:effectLst/>
                <a:latin typeface="Georgia" panose="02040502050405020303" pitchFamily="18" charset="0"/>
              </a:rPr>
              <a:t>Lord</a:t>
            </a:r>
            <a:r>
              <a:rPr lang="en-US" sz="1400" b="0" i="0" dirty="0">
                <a:solidFill>
                  <a:srgbClr val="3D3D3D"/>
                </a:solidFill>
                <a:effectLst/>
                <a:latin typeface="Georgia" panose="02040502050405020303" pitchFamily="18" charset="0"/>
              </a:rPr>
              <a:t> of hosts,</a:t>
            </a:r>
            <a:endParaRPr lang="en-US" sz="1400" b="0" i="0" dirty="0">
              <a:solidFill>
                <a:srgbClr val="3D3D3D"/>
              </a:solidFill>
              <a:effectLst/>
              <a:latin typeface="Source Sans Pro" panose="020B0503030403020204" pitchFamily="34" charset="0"/>
            </a:endParaRPr>
          </a:p>
          <a:p>
            <a:pPr marL="609600" indent="-609600" algn="l" fontAlgn="base">
              <a:spcBef>
                <a:spcPts val="1200"/>
              </a:spcBef>
            </a:pPr>
            <a:r>
              <a:rPr lang="en-US" sz="1400" b="0" i="0" dirty="0">
                <a:solidFill>
                  <a:srgbClr val="3D3D3D"/>
                </a:solidFill>
                <a:effectLst/>
                <a:latin typeface="Georgia" panose="02040502050405020303" pitchFamily="18" charset="0"/>
              </a:rPr>
              <a:t>“ ‘Zion shall be plowed as a field;</a:t>
            </a:r>
            <a:endParaRPr lang="en-US" sz="1400" b="0" i="0" dirty="0">
              <a:solidFill>
                <a:srgbClr val="3D3D3D"/>
              </a:solidFill>
              <a:effectLst/>
              <a:latin typeface="Source Sans Pro" panose="020B0503030403020204" pitchFamily="34" charset="0"/>
            </a:endParaRPr>
          </a:p>
          <a:p>
            <a:pPr marL="609600" indent="-203200" algn="l" fontAlgn="base"/>
            <a:r>
              <a:rPr lang="en-US" sz="1400" b="0" i="0" dirty="0">
                <a:solidFill>
                  <a:srgbClr val="3D3D3D"/>
                </a:solidFill>
                <a:effectLst/>
                <a:latin typeface="Georgia" panose="02040502050405020303" pitchFamily="18" charset="0"/>
              </a:rPr>
              <a:t>Jerusalem shall become a heap of ruins,</a:t>
            </a:r>
            <a:endParaRPr lang="en-US" sz="1400" b="0" i="0" dirty="0">
              <a:solidFill>
                <a:srgbClr val="3D3D3D"/>
              </a:solidFill>
              <a:effectLst/>
              <a:latin typeface="Source Sans Pro" panose="020B0503030403020204" pitchFamily="34" charset="0"/>
            </a:endParaRPr>
          </a:p>
          <a:p>
            <a:pPr marL="609600" indent="-203200" algn="l" fontAlgn="base"/>
            <a:r>
              <a:rPr lang="en-US" sz="1400" b="0" i="0" dirty="0">
                <a:solidFill>
                  <a:srgbClr val="3D3D3D"/>
                </a:solidFill>
                <a:effectLst/>
                <a:latin typeface="Georgia" panose="02040502050405020303" pitchFamily="18" charset="0"/>
              </a:rPr>
              <a:t>and the mountain of the house a wooded height.’ (Micah 3:12)</a:t>
            </a:r>
            <a:endParaRPr lang="en-US" sz="1400" b="0" i="0" dirty="0">
              <a:solidFill>
                <a:srgbClr val="3D3D3D"/>
              </a:solidFill>
              <a:effectLst/>
              <a:latin typeface="Source Sans Pro" panose="020B0503030403020204" pitchFamily="34" charset="0"/>
            </a:endParaRPr>
          </a:p>
          <a:p>
            <a:pPr marL="857250" lvl="1" indent="-400050">
              <a:buFont typeface="Wingdings" panose="05000000000000000000" pitchFamily="2" charset="2"/>
              <a:buChar char="q"/>
            </a:pPr>
            <a:endParaRPr lang="en-US" sz="1600" dirty="0"/>
          </a:p>
        </p:txBody>
      </p:sp>
      <p:pic>
        <p:nvPicPr>
          <p:cNvPr id="10" name="Picture 9">
            <a:extLst>
              <a:ext uri="{FF2B5EF4-FFF2-40B4-BE49-F238E27FC236}">
                <a16:creationId xmlns:a16="http://schemas.microsoft.com/office/drawing/2014/main" id="{F884BA83-5050-D4B8-3FD6-AE90E7CD3352}"/>
              </a:ext>
            </a:extLst>
          </p:cNvPr>
          <p:cNvPicPr>
            <a:picLocks noChangeAspect="1"/>
          </p:cNvPicPr>
          <p:nvPr/>
        </p:nvPicPr>
        <p:blipFill>
          <a:blip r:embed="rId3"/>
          <a:stretch>
            <a:fillRect/>
          </a:stretch>
        </p:blipFill>
        <p:spPr>
          <a:xfrm>
            <a:off x="1556848" y="5350995"/>
            <a:ext cx="8343289" cy="1159464"/>
          </a:xfrm>
          <a:prstGeom prst="rect">
            <a:avLst/>
          </a:prstGeom>
        </p:spPr>
      </p:pic>
      <p:sp>
        <p:nvSpPr>
          <p:cNvPr id="11" name="Oval 10">
            <a:extLst>
              <a:ext uri="{FF2B5EF4-FFF2-40B4-BE49-F238E27FC236}">
                <a16:creationId xmlns:a16="http://schemas.microsoft.com/office/drawing/2014/main" id="{07148CCA-9E6E-A912-2DB3-93E5EFEFC2FD}"/>
              </a:ext>
            </a:extLst>
          </p:cNvPr>
          <p:cNvSpPr/>
          <p:nvPr/>
        </p:nvSpPr>
        <p:spPr>
          <a:xfrm>
            <a:off x="7965296" y="5801051"/>
            <a:ext cx="583758" cy="2305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51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p:txBody>
          <a:bodyPr/>
          <a:lstStyle/>
          <a:p>
            <a:r>
              <a:rPr lang="en-US" dirty="0"/>
              <a:t>INTRODUCTION </a:t>
            </a:r>
            <a:r>
              <a:rPr lang="en-US" sz="1600" dirty="0"/>
              <a:t>(CONTINUED)</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
        <p:nvSpPr>
          <p:cNvPr id="8" name="TextBox 7">
            <a:extLst>
              <a:ext uri="{FF2B5EF4-FFF2-40B4-BE49-F238E27FC236}">
                <a16:creationId xmlns:a16="http://schemas.microsoft.com/office/drawing/2014/main" id="{0859ACF3-FB49-F794-AC1A-6DB7155016EE}"/>
              </a:ext>
            </a:extLst>
          </p:cNvPr>
          <p:cNvSpPr txBox="1"/>
          <p:nvPr/>
        </p:nvSpPr>
        <p:spPr>
          <a:xfrm>
            <a:off x="763325" y="1690688"/>
            <a:ext cx="11155680" cy="5078313"/>
          </a:xfrm>
          <a:prstGeom prst="rect">
            <a:avLst/>
          </a:prstGeom>
          <a:noFill/>
        </p:spPr>
        <p:txBody>
          <a:bodyPr wrap="square" rtlCol="0">
            <a:spAutoFit/>
          </a:bodyPr>
          <a:lstStyle/>
          <a:p>
            <a:r>
              <a:rPr lang="en-US" dirty="0"/>
              <a:t>MICAH - THE MAN... </a:t>
            </a:r>
          </a:p>
          <a:p>
            <a:pPr marL="400050" indent="-400050">
              <a:buFont typeface="Wingdings" panose="05000000000000000000" pitchFamily="2" charset="2"/>
              <a:buChar char="q"/>
            </a:pPr>
            <a:r>
              <a:rPr lang="en-US" dirty="0"/>
              <a:t>1. His name means “Who is like Jehovah?” very similar to the name Michael - cf. Mic 7:18 </a:t>
            </a:r>
          </a:p>
          <a:p>
            <a:pPr marL="400050" indent="-400050">
              <a:buFont typeface="Wingdings" panose="05000000000000000000" pitchFamily="2" charset="2"/>
              <a:buChar char="q"/>
            </a:pPr>
            <a:r>
              <a:rPr lang="en-US" dirty="0"/>
              <a:t>2. His home was </a:t>
            </a:r>
            <a:r>
              <a:rPr lang="en-US" dirty="0" err="1"/>
              <a:t>Moresheth</a:t>
            </a:r>
            <a:r>
              <a:rPr lang="en-US" dirty="0"/>
              <a:t>-Gath - Mic 1:1,14 </a:t>
            </a:r>
          </a:p>
          <a:p>
            <a:pPr marL="857250" lvl="1" indent="-400050">
              <a:buFont typeface="Wingdings" panose="05000000000000000000" pitchFamily="2" charset="2"/>
              <a:buChar char="q"/>
            </a:pPr>
            <a:r>
              <a:rPr lang="en-US" dirty="0"/>
              <a:t>a. In the lowlands of Judah, near Philistia </a:t>
            </a:r>
          </a:p>
          <a:p>
            <a:pPr marL="857250" lvl="1" indent="-400050">
              <a:buFont typeface="Wingdings" panose="05000000000000000000" pitchFamily="2" charset="2"/>
              <a:buChar char="q"/>
            </a:pPr>
            <a:r>
              <a:rPr lang="en-US" dirty="0"/>
              <a:t>b. About 20-25 miles southwest of Jerusalem </a:t>
            </a:r>
          </a:p>
          <a:p>
            <a:pPr marL="400050" indent="-400050">
              <a:buFont typeface="Wingdings" panose="05000000000000000000" pitchFamily="2" charset="2"/>
              <a:buChar char="q"/>
            </a:pPr>
            <a:r>
              <a:rPr lang="en-US" dirty="0"/>
              <a:t>3. Nothing is known of his occupation prior to becoming God’s prophet </a:t>
            </a:r>
          </a:p>
          <a:p>
            <a:pPr marL="400050" indent="-400050">
              <a:buFont typeface="Wingdings" panose="05000000000000000000" pitchFamily="2" charset="2"/>
              <a:buChar char="q"/>
            </a:pPr>
            <a:r>
              <a:rPr lang="en-US" dirty="0"/>
              <a:t>4. Characterization </a:t>
            </a:r>
          </a:p>
          <a:p>
            <a:pPr lvl="1"/>
            <a:r>
              <a:rPr lang="en-US" dirty="0"/>
              <a:t>a. “He was the prophet of the poor and downtrodden.” (Homer Hailey)</a:t>
            </a:r>
          </a:p>
          <a:p>
            <a:pPr lvl="1"/>
            <a:r>
              <a:rPr lang="en-US" dirty="0"/>
              <a:t>b. “He had Amos’ passion for justice and Hosea’s heart for love.” (J. M .P. Smith) </a:t>
            </a:r>
          </a:p>
          <a:p>
            <a:pPr lvl="1"/>
            <a:r>
              <a:rPr lang="en-US" dirty="0"/>
              <a:t>c. Comparing Micah to his contemporary Isaiah (as suggested by Hailey) </a:t>
            </a:r>
          </a:p>
          <a:p>
            <a:pPr lvl="2"/>
            <a:r>
              <a:rPr lang="en-US" dirty="0"/>
              <a:t>1) Micah was a man of the fields, Isaiah was of the city </a:t>
            </a:r>
          </a:p>
          <a:p>
            <a:pPr lvl="2"/>
            <a:r>
              <a:rPr lang="en-US" dirty="0"/>
              <a:t>2) Micah took little interest in politics, giving himself to the concern over spiritual and moral problems; Isaiah was in close contact with world affairs, the associate of kings and princes </a:t>
            </a:r>
          </a:p>
          <a:p>
            <a:pPr marL="857250" lvl="1" indent="-400050">
              <a:buFont typeface="Wingdings" panose="05000000000000000000" pitchFamily="2" charset="2"/>
              <a:buChar char="q"/>
            </a:pPr>
            <a:r>
              <a:rPr lang="en-US" dirty="0"/>
              <a:t>3) Both Micah and Isaiah... </a:t>
            </a:r>
          </a:p>
          <a:p>
            <a:pPr lvl="2"/>
            <a:r>
              <a:rPr lang="en-US" dirty="0"/>
              <a:t>a) Saw God as the infinite Ruler of nations and men </a:t>
            </a:r>
          </a:p>
          <a:p>
            <a:pPr lvl="2"/>
            <a:r>
              <a:rPr lang="en-US" dirty="0"/>
              <a:t>b) Recognized the absolute holiness and majesty of God </a:t>
            </a:r>
          </a:p>
          <a:p>
            <a:pPr lvl="2"/>
            <a:r>
              <a:rPr lang="en-US" dirty="0"/>
              <a:t>c) Stressed that violating principles of God’s divine sovereignty and holiness would bring judgment and doom </a:t>
            </a:r>
          </a:p>
        </p:txBody>
      </p:sp>
    </p:spTree>
    <p:extLst>
      <p:ext uri="{BB962C8B-B14F-4D97-AF65-F5344CB8AC3E}">
        <p14:creationId xmlns:p14="http://schemas.microsoft.com/office/powerpoint/2010/main" val="256133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98F01D-9A0C-04CB-3027-4F920698961D}"/>
              </a:ext>
            </a:extLst>
          </p:cNvPr>
          <p:cNvSpPr>
            <a:spLocks noGrp="1"/>
          </p:cNvSpPr>
          <p:nvPr>
            <p:ph type="title"/>
          </p:nvPr>
        </p:nvSpPr>
        <p:spPr>
          <a:xfrm>
            <a:off x="4314825" y="2291128"/>
            <a:ext cx="7800975" cy="2817202"/>
          </a:xfrm>
        </p:spPr>
        <p:txBody>
          <a:bodyPr>
            <a:normAutofit fontScale="90000"/>
          </a:bodyPr>
          <a:lstStyle/>
          <a:p>
            <a:r>
              <a:rPr lang="en-US" dirty="0"/>
              <a:t>“He has shown you, O man, what is good; and what does the Lord require of you but to do justly, to love mercy, and to walk humbly with your God?” (Micah 6:8) NKJV.</a:t>
            </a:r>
            <a:br>
              <a:rPr lang="en-US" dirty="0"/>
            </a:br>
            <a:br>
              <a:rPr lang="en-US" dirty="0"/>
            </a:br>
            <a:r>
              <a:rPr lang="en-US" sz="2000" dirty="0"/>
              <a:t>The two prevailing themes of Micah can ARE balanced on this verse- JUDGMENT AND RESTORATION</a:t>
            </a:r>
            <a:endParaRPr lang="en-US" dirty="0"/>
          </a:p>
        </p:txBody>
      </p:sp>
      <p:sp>
        <p:nvSpPr>
          <p:cNvPr id="8" name="Subtitle 7">
            <a:extLst>
              <a:ext uri="{FF2B5EF4-FFF2-40B4-BE49-F238E27FC236}">
                <a16:creationId xmlns:a16="http://schemas.microsoft.com/office/drawing/2014/main" id="{4C44D75A-3124-601F-828E-431384570A2B}"/>
              </a:ext>
            </a:extLst>
          </p:cNvPr>
          <p:cNvSpPr>
            <a:spLocks noGrp="1"/>
          </p:cNvSpPr>
          <p:nvPr>
            <p:ph type="subTitle" idx="1"/>
          </p:nvPr>
        </p:nvSpPr>
        <p:spPr>
          <a:xfrm>
            <a:off x="4859948" y="1510021"/>
            <a:ext cx="6696074" cy="365125"/>
          </a:xfrm>
        </p:spPr>
        <p:txBody>
          <a:bodyPr/>
          <a:lstStyle/>
          <a:p>
            <a:r>
              <a:rPr lang="en-US" dirty="0"/>
              <a:t>If I were to summarize Micah in a verse if would be….</a:t>
            </a:r>
          </a:p>
        </p:txBody>
      </p:sp>
      <p:sp>
        <p:nvSpPr>
          <p:cNvPr id="6" name="Slide Number Placeholder 5">
            <a:extLst>
              <a:ext uri="{FF2B5EF4-FFF2-40B4-BE49-F238E27FC236}">
                <a16:creationId xmlns:a16="http://schemas.microsoft.com/office/drawing/2014/main" id="{1E91790C-CFB5-2CED-F425-9CB4E69EC8DF}"/>
              </a:ext>
            </a:extLst>
          </p:cNvPr>
          <p:cNvSpPr>
            <a:spLocks noGrp="1"/>
          </p:cNvSpPr>
          <p:nvPr>
            <p:ph type="sldNum" sz="quarter" idx="12"/>
          </p:nvPr>
        </p:nvSpPr>
        <p:spPr/>
        <p:txBody>
          <a:bodyPr/>
          <a:lstStyle/>
          <a:p>
            <a:fld id="{A49DFD55-3C28-40EF-9E31-A92D2E4017FF}" type="slidenum">
              <a:rPr lang="en-US" smtClean="0"/>
              <a:pPr/>
              <a:t>4</a:t>
            </a:fld>
            <a:endParaRPr lang="en-US" dirty="0"/>
          </a:p>
        </p:txBody>
      </p:sp>
      <p:pic>
        <p:nvPicPr>
          <p:cNvPr id="12" name="Picture 11">
            <a:extLst>
              <a:ext uri="{FF2B5EF4-FFF2-40B4-BE49-F238E27FC236}">
                <a16:creationId xmlns:a16="http://schemas.microsoft.com/office/drawing/2014/main" id="{66980460-1394-A43D-8924-B4A89436815F}"/>
              </a:ext>
            </a:extLst>
          </p:cNvPr>
          <p:cNvPicPr>
            <a:picLocks noChangeAspect="1"/>
          </p:cNvPicPr>
          <p:nvPr/>
        </p:nvPicPr>
        <p:blipFill>
          <a:blip r:embed="rId3"/>
          <a:stretch>
            <a:fillRect/>
          </a:stretch>
        </p:blipFill>
        <p:spPr>
          <a:xfrm>
            <a:off x="0" y="-17585"/>
            <a:ext cx="4145639" cy="3589331"/>
          </a:xfrm>
          <a:prstGeom prst="rect">
            <a:avLst/>
          </a:prstGeom>
        </p:spPr>
      </p:pic>
    </p:spTree>
    <p:extLst>
      <p:ext uri="{BB962C8B-B14F-4D97-AF65-F5344CB8AC3E}">
        <p14:creationId xmlns:p14="http://schemas.microsoft.com/office/powerpoint/2010/main" val="183169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7146236" y="206101"/>
            <a:ext cx="4207564" cy="539547"/>
          </a:xfrm>
        </p:spPr>
        <p:txBody>
          <a:bodyPr/>
          <a:lstStyle/>
          <a:p>
            <a:r>
              <a:rPr lang="en-US" dirty="0"/>
              <a:t>Chapters 1</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5</a:t>
            </a:fld>
            <a:endParaRPr lang="en-US" dirty="0"/>
          </a:p>
        </p:txBody>
      </p:sp>
      <p:pic>
        <p:nvPicPr>
          <p:cNvPr id="8" name="Picture 7">
            <a:extLst>
              <a:ext uri="{FF2B5EF4-FFF2-40B4-BE49-F238E27FC236}">
                <a16:creationId xmlns:a16="http://schemas.microsoft.com/office/drawing/2014/main" id="{B8101A48-DEE6-CF83-829B-D8E21905286B}"/>
              </a:ext>
            </a:extLst>
          </p:cNvPr>
          <p:cNvPicPr>
            <a:picLocks noChangeAspect="1"/>
          </p:cNvPicPr>
          <p:nvPr/>
        </p:nvPicPr>
        <p:blipFill>
          <a:blip r:embed="rId3"/>
          <a:stretch>
            <a:fillRect/>
          </a:stretch>
        </p:blipFill>
        <p:spPr>
          <a:xfrm>
            <a:off x="174925" y="456656"/>
            <a:ext cx="3863675" cy="5768840"/>
          </a:xfrm>
          <a:prstGeom prst="rect">
            <a:avLst/>
          </a:prstGeom>
        </p:spPr>
      </p:pic>
      <p:sp>
        <p:nvSpPr>
          <p:cNvPr id="9" name="Oval 8">
            <a:extLst>
              <a:ext uri="{FF2B5EF4-FFF2-40B4-BE49-F238E27FC236}">
                <a16:creationId xmlns:a16="http://schemas.microsoft.com/office/drawing/2014/main" id="{94996D05-32C0-A380-343F-9BF3EA72EB8F}"/>
              </a:ext>
            </a:extLst>
          </p:cNvPr>
          <p:cNvSpPr/>
          <p:nvPr/>
        </p:nvSpPr>
        <p:spPr>
          <a:xfrm>
            <a:off x="1362808" y="904672"/>
            <a:ext cx="2218592" cy="7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7C3766-FB99-8847-B922-592DFFB68AA8}"/>
              </a:ext>
            </a:extLst>
          </p:cNvPr>
          <p:cNvSpPr txBox="1"/>
          <p:nvPr/>
        </p:nvSpPr>
        <p:spPr>
          <a:xfrm>
            <a:off x="1380396" y="1086638"/>
            <a:ext cx="2113084" cy="461665"/>
          </a:xfrm>
          <a:prstGeom prst="rect">
            <a:avLst/>
          </a:prstGeom>
          <a:solidFill>
            <a:schemeClr val="tx1"/>
          </a:solidFill>
        </p:spPr>
        <p:txBody>
          <a:bodyPr wrap="square" rtlCol="0">
            <a:prstTxWarp prst="textDeflate">
              <a:avLst/>
            </a:prstTxWarp>
            <a:spAutoFit/>
          </a:bodyPr>
          <a:lstStyle/>
          <a:p>
            <a:pPr algn="ctr"/>
            <a:r>
              <a:rPr lang="en-US" sz="2400" b="1" dirty="0">
                <a:solidFill>
                  <a:schemeClr val="bg1"/>
                </a:solidFill>
                <a:latin typeface="Juice ITC" panose="04040403040A02020202" pitchFamily="82" charset="0"/>
              </a:rPr>
              <a:t>Micah’s Warning!!</a:t>
            </a:r>
          </a:p>
        </p:txBody>
      </p:sp>
      <p:sp>
        <p:nvSpPr>
          <p:cNvPr id="12" name="TextBox 11">
            <a:extLst>
              <a:ext uri="{FF2B5EF4-FFF2-40B4-BE49-F238E27FC236}">
                <a16:creationId xmlns:a16="http://schemas.microsoft.com/office/drawing/2014/main" id="{4F7F7203-93E1-807F-F7F1-04FA1C82318F}"/>
              </a:ext>
            </a:extLst>
          </p:cNvPr>
          <p:cNvSpPr txBox="1"/>
          <p:nvPr/>
        </p:nvSpPr>
        <p:spPr>
          <a:xfrm>
            <a:off x="4038600" y="906601"/>
            <a:ext cx="7792944" cy="4524315"/>
          </a:xfrm>
          <a:prstGeom prst="rect">
            <a:avLst/>
          </a:prstGeom>
          <a:noFill/>
        </p:spPr>
        <p:txBody>
          <a:bodyPr wrap="square" rtlCol="0">
            <a:spAutoFit/>
          </a:bodyPr>
          <a:lstStyle/>
          <a:p>
            <a:pPr marL="342900" indent="-342900">
              <a:buAutoNum type="alphaUcPeriod"/>
            </a:pPr>
            <a:r>
              <a:rPr lang="en-US" sz="1600" b="1" u="sng" dirty="0"/>
              <a:t>JUDGMENT PRONOUNCED ON ISRAEL AND JUDAH... </a:t>
            </a:r>
          </a:p>
          <a:p>
            <a:pPr marL="342900" indent="-342900">
              <a:buAutoNum type="arabicPeriod"/>
            </a:pPr>
            <a:r>
              <a:rPr lang="en-US" sz="1600" dirty="0"/>
              <a:t>Micah’s message is for both Samaria (Israel) and Jerusalem (Judah) - Mic 1:1 </a:t>
            </a:r>
          </a:p>
          <a:p>
            <a:r>
              <a:rPr lang="en-US" sz="1600" dirty="0"/>
              <a:t>2. The Lord announces His coming judgment - Mic 1:2-5 </a:t>
            </a:r>
          </a:p>
          <a:p>
            <a:r>
              <a:rPr lang="en-US" sz="1600" dirty="0"/>
              <a:t>3. The destruction of Samaria (representing the northern kingdom of Israel) - Mic 1:6</a:t>
            </a:r>
          </a:p>
          <a:p>
            <a:r>
              <a:rPr lang="en-US" sz="1600" dirty="0"/>
              <a:t>4. Micah’s mourning - Mic 1:8-16 </a:t>
            </a:r>
          </a:p>
          <a:p>
            <a:r>
              <a:rPr lang="en-US" sz="1600" dirty="0"/>
              <a:t>a. For the judgment has reached even Judah and Jerusalem </a:t>
            </a:r>
          </a:p>
          <a:p>
            <a:r>
              <a:rPr lang="en-US" sz="1600" dirty="0"/>
              <a:t>b. His lament involves making a play on words involving the names of cities, for example... </a:t>
            </a:r>
          </a:p>
          <a:p>
            <a:r>
              <a:rPr lang="en-US" sz="1600" dirty="0"/>
              <a:t>	1) “Tell it not in Gath” (Gath mean wine press) (Rev 14:19)</a:t>
            </a:r>
          </a:p>
          <a:p>
            <a:r>
              <a:rPr lang="en-US" sz="1600" dirty="0"/>
              <a:t>	2) “Weep not at all in Beth </a:t>
            </a:r>
            <a:r>
              <a:rPr lang="en-US" sz="1600" dirty="0" err="1"/>
              <a:t>Aphrah</a:t>
            </a:r>
            <a:r>
              <a:rPr lang="en-US" sz="1600" dirty="0"/>
              <a:t>, Roll yourself in the dust” (Beth </a:t>
            </a:r>
            <a:r>
              <a:rPr lang="en-US" sz="1600" dirty="0" err="1"/>
              <a:t>Aphrah</a:t>
            </a:r>
            <a:r>
              <a:rPr lang="en-US" sz="1600" dirty="0"/>
              <a:t> means “house of dust”) </a:t>
            </a:r>
          </a:p>
          <a:p>
            <a:r>
              <a:rPr lang="en-US" sz="1600" dirty="0"/>
              <a:t>	3) “Pass by in naked shame, you inhabitant of </a:t>
            </a:r>
            <a:r>
              <a:rPr lang="en-US" sz="1600" dirty="0" err="1"/>
              <a:t>Shaphir</a:t>
            </a:r>
            <a:r>
              <a:rPr lang="en-US" sz="1600" dirty="0"/>
              <a:t>” (</a:t>
            </a:r>
            <a:r>
              <a:rPr lang="en-US" sz="1600" dirty="0" err="1"/>
              <a:t>Shaphir</a:t>
            </a:r>
            <a:r>
              <a:rPr lang="en-US" sz="1600" dirty="0"/>
              <a:t> means “fair, beautiful, pleasant”) </a:t>
            </a:r>
          </a:p>
          <a:p>
            <a:r>
              <a:rPr lang="en-US" sz="1600" dirty="0"/>
              <a:t>	4) “The inhabitant of </a:t>
            </a:r>
            <a:r>
              <a:rPr lang="en-US" sz="1600" dirty="0" err="1"/>
              <a:t>Zaanan</a:t>
            </a:r>
            <a:r>
              <a:rPr lang="en-US" sz="1600" dirty="0"/>
              <a:t> does not go out” (</a:t>
            </a:r>
            <a:r>
              <a:rPr lang="en-US" sz="1600" dirty="0" err="1"/>
              <a:t>Zaanan</a:t>
            </a:r>
            <a:r>
              <a:rPr lang="en-US" sz="1600" dirty="0"/>
              <a:t> sounds like “come out”) </a:t>
            </a:r>
          </a:p>
          <a:p>
            <a:r>
              <a:rPr lang="en-US" sz="1600" dirty="0"/>
              <a:t>	5) “Beth </a:t>
            </a:r>
            <a:r>
              <a:rPr lang="en-US" sz="1600" dirty="0" err="1"/>
              <a:t>Ezel</a:t>
            </a:r>
            <a:r>
              <a:rPr lang="en-US" sz="1600" dirty="0"/>
              <a:t> mourns; its place to stand is taken away from you” (Beth-</a:t>
            </a:r>
            <a:r>
              <a:rPr lang="en-US" sz="1600" dirty="0" err="1"/>
              <a:t>Ezel</a:t>
            </a:r>
            <a:r>
              <a:rPr lang="en-US" sz="1600" dirty="0"/>
              <a:t> can be paraphrased as “house near the Going away stone”)  (1 Samuel 20:19;41)</a:t>
            </a:r>
          </a:p>
          <a:p>
            <a:r>
              <a:rPr lang="en-US" sz="1600" dirty="0"/>
              <a:t>c. As revealed in verse 16, their judgment will involve captivity</a:t>
            </a:r>
          </a:p>
        </p:txBody>
      </p:sp>
    </p:spTree>
    <p:extLst>
      <p:ext uri="{BB962C8B-B14F-4D97-AF65-F5344CB8AC3E}">
        <p14:creationId xmlns:p14="http://schemas.microsoft.com/office/powerpoint/2010/main" val="329062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7146236" y="206101"/>
            <a:ext cx="4207564" cy="539547"/>
          </a:xfrm>
        </p:spPr>
        <p:txBody>
          <a:bodyPr/>
          <a:lstStyle/>
          <a:p>
            <a:r>
              <a:rPr lang="en-US" dirty="0"/>
              <a:t>Chapter 2</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6</a:t>
            </a:fld>
            <a:endParaRPr lang="en-US" dirty="0"/>
          </a:p>
        </p:txBody>
      </p:sp>
      <p:pic>
        <p:nvPicPr>
          <p:cNvPr id="8" name="Picture 7">
            <a:extLst>
              <a:ext uri="{FF2B5EF4-FFF2-40B4-BE49-F238E27FC236}">
                <a16:creationId xmlns:a16="http://schemas.microsoft.com/office/drawing/2014/main" id="{B8101A48-DEE6-CF83-829B-D8E21905286B}"/>
              </a:ext>
            </a:extLst>
          </p:cNvPr>
          <p:cNvPicPr>
            <a:picLocks noChangeAspect="1"/>
          </p:cNvPicPr>
          <p:nvPr/>
        </p:nvPicPr>
        <p:blipFill>
          <a:blip r:embed="rId3"/>
          <a:stretch>
            <a:fillRect/>
          </a:stretch>
        </p:blipFill>
        <p:spPr>
          <a:xfrm>
            <a:off x="174925" y="456656"/>
            <a:ext cx="3863675" cy="5768840"/>
          </a:xfrm>
          <a:prstGeom prst="rect">
            <a:avLst/>
          </a:prstGeom>
        </p:spPr>
      </p:pic>
      <p:sp>
        <p:nvSpPr>
          <p:cNvPr id="9" name="Oval 8">
            <a:extLst>
              <a:ext uri="{FF2B5EF4-FFF2-40B4-BE49-F238E27FC236}">
                <a16:creationId xmlns:a16="http://schemas.microsoft.com/office/drawing/2014/main" id="{94996D05-32C0-A380-343F-9BF3EA72EB8F}"/>
              </a:ext>
            </a:extLst>
          </p:cNvPr>
          <p:cNvSpPr/>
          <p:nvPr/>
        </p:nvSpPr>
        <p:spPr>
          <a:xfrm>
            <a:off x="1362808" y="904672"/>
            <a:ext cx="2218592" cy="7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7C3766-FB99-8847-B922-592DFFB68AA8}"/>
              </a:ext>
            </a:extLst>
          </p:cNvPr>
          <p:cNvSpPr txBox="1"/>
          <p:nvPr/>
        </p:nvSpPr>
        <p:spPr>
          <a:xfrm>
            <a:off x="1380396" y="1086638"/>
            <a:ext cx="2113084" cy="461665"/>
          </a:xfrm>
          <a:prstGeom prst="rect">
            <a:avLst/>
          </a:prstGeom>
          <a:solidFill>
            <a:schemeClr val="tx1"/>
          </a:solidFill>
        </p:spPr>
        <p:txBody>
          <a:bodyPr wrap="square" rtlCol="0">
            <a:prstTxWarp prst="textDeflate">
              <a:avLst/>
            </a:prstTxWarp>
            <a:spAutoFit/>
          </a:bodyPr>
          <a:lstStyle/>
          <a:p>
            <a:pPr algn="ctr"/>
            <a:r>
              <a:rPr lang="en-US" sz="2400" b="1" dirty="0">
                <a:solidFill>
                  <a:schemeClr val="bg1"/>
                </a:solidFill>
                <a:latin typeface="Juice ITC" panose="04040403040A02020202" pitchFamily="82" charset="0"/>
              </a:rPr>
              <a:t>Micah’s Warning!!</a:t>
            </a:r>
          </a:p>
        </p:txBody>
      </p:sp>
      <p:sp>
        <p:nvSpPr>
          <p:cNvPr id="12" name="TextBox 11">
            <a:extLst>
              <a:ext uri="{FF2B5EF4-FFF2-40B4-BE49-F238E27FC236}">
                <a16:creationId xmlns:a16="http://schemas.microsoft.com/office/drawing/2014/main" id="{4F7F7203-93E1-807F-F7F1-04FA1C82318F}"/>
              </a:ext>
            </a:extLst>
          </p:cNvPr>
          <p:cNvSpPr txBox="1"/>
          <p:nvPr/>
        </p:nvSpPr>
        <p:spPr>
          <a:xfrm>
            <a:off x="4038600" y="906601"/>
            <a:ext cx="7792944" cy="3293209"/>
          </a:xfrm>
          <a:prstGeom prst="rect">
            <a:avLst/>
          </a:prstGeom>
          <a:noFill/>
        </p:spPr>
        <p:txBody>
          <a:bodyPr wrap="square" rtlCol="0">
            <a:spAutoFit/>
          </a:bodyPr>
          <a:lstStyle/>
          <a:p>
            <a:r>
              <a:rPr lang="en-US" sz="1600" b="1" u="sng" dirty="0"/>
              <a:t>B. REASONS FOR THE INEVITABLE JUDGMENT... </a:t>
            </a:r>
          </a:p>
          <a:p>
            <a:pPr marL="342900" indent="-342900">
              <a:buAutoNum type="arabicPeriod"/>
            </a:pPr>
            <a:r>
              <a:rPr lang="en-US" sz="1600" dirty="0"/>
              <a:t>The arrogance and violence of the nobles - Mic 2:1-5 </a:t>
            </a:r>
          </a:p>
          <a:p>
            <a:r>
              <a:rPr lang="en-US" sz="1600" dirty="0"/>
              <a:t>	a. For coveting fields and taking them by violence </a:t>
            </a:r>
          </a:p>
          <a:p>
            <a:r>
              <a:rPr lang="en-US" sz="1600" dirty="0"/>
              <a:t>	b. So it will happen to them </a:t>
            </a:r>
          </a:p>
          <a:p>
            <a:r>
              <a:rPr lang="en-US" sz="1600" dirty="0"/>
              <a:t>2. For rejecting true prophets, and accepting false ones - Mic 2:6-11 </a:t>
            </a:r>
          </a:p>
          <a:p>
            <a:r>
              <a:rPr lang="en-US" sz="1600" dirty="0"/>
              <a:t>	a. They tell the prophets of God not to speak of God’s words </a:t>
            </a:r>
          </a:p>
          <a:p>
            <a:r>
              <a:rPr lang="en-US" sz="1600" dirty="0"/>
              <a:t>	b. They abuse the people of God </a:t>
            </a:r>
          </a:p>
          <a:p>
            <a:r>
              <a:rPr lang="en-US" sz="1600" dirty="0"/>
              <a:t>	c. Destruction is coming, because they are defiled and accept false prophets </a:t>
            </a:r>
          </a:p>
          <a:p>
            <a:endParaRPr lang="en-US" sz="1600" b="1" u="sng" dirty="0"/>
          </a:p>
          <a:p>
            <a:r>
              <a:rPr lang="en-US" sz="1600" b="1" u="sng" dirty="0"/>
              <a:t>C. RESTORATION PROMISED...</a:t>
            </a:r>
          </a:p>
          <a:p>
            <a:pPr marL="342900" indent="-342900">
              <a:buAutoNum type="arabicPeriod"/>
            </a:pPr>
            <a:r>
              <a:rPr lang="en-US" sz="1600" dirty="0"/>
              <a:t>It will involve God assembling a remnant - Mic 2:12 </a:t>
            </a:r>
          </a:p>
          <a:p>
            <a:pPr marL="342900" indent="-342900">
              <a:buAutoNum type="arabicPeriod"/>
            </a:pPr>
            <a:r>
              <a:rPr lang="en-US" sz="1600" dirty="0"/>
              <a:t>2. God will lead them like a flock of sheep, with a king at their head - Mic 2:12-13</a:t>
            </a:r>
          </a:p>
          <a:p>
            <a:endParaRPr lang="en-US" sz="1600" b="1" u="sng" dirty="0"/>
          </a:p>
        </p:txBody>
      </p:sp>
    </p:spTree>
    <p:extLst>
      <p:ext uri="{BB962C8B-B14F-4D97-AF65-F5344CB8AC3E}">
        <p14:creationId xmlns:p14="http://schemas.microsoft.com/office/powerpoint/2010/main" val="148098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556844" y="206101"/>
            <a:ext cx="4207564" cy="539547"/>
          </a:xfrm>
        </p:spPr>
        <p:txBody>
          <a:bodyPr/>
          <a:lstStyle/>
          <a:p>
            <a:r>
              <a:rPr lang="en-US" dirty="0"/>
              <a:t>Chapter 3</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
        <p:nvSpPr>
          <p:cNvPr id="12" name="TextBox 11">
            <a:extLst>
              <a:ext uri="{FF2B5EF4-FFF2-40B4-BE49-F238E27FC236}">
                <a16:creationId xmlns:a16="http://schemas.microsoft.com/office/drawing/2014/main" id="{4F7F7203-93E1-807F-F7F1-04FA1C82318F}"/>
              </a:ext>
            </a:extLst>
          </p:cNvPr>
          <p:cNvSpPr txBox="1"/>
          <p:nvPr/>
        </p:nvSpPr>
        <p:spPr>
          <a:xfrm>
            <a:off x="565644" y="745648"/>
            <a:ext cx="7792944" cy="5401479"/>
          </a:xfrm>
          <a:prstGeom prst="rect">
            <a:avLst/>
          </a:prstGeom>
          <a:noFill/>
        </p:spPr>
        <p:txBody>
          <a:bodyPr wrap="square" rtlCol="0">
            <a:spAutoFit/>
          </a:bodyPr>
          <a:lstStyle/>
          <a:p>
            <a:pPr marL="342900" indent="-342900">
              <a:buAutoNum type="alphaUcPeriod"/>
            </a:pPr>
            <a:r>
              <a:rPr lang="en-US" sz="1500" b="1" u="sng" dirty="0"/>
              <a:t>INDICTMENT OF ISRAEL’S CIVIL LEADERS... </a:t>
            </a:r>
          </a:p>
          <a:p>
            <a:pPr marL="342900" indent="-342900">
              <a:buAutoNum type="arabicPeriod"/>
            </a:pPr>
            <a:r>
              <a:rPr lang="en-US" sz="1500" dirty="0"/>
              <a:t>The outrageous conduct of the rulers - Mic 3:1-3 </a:t>
            </a:r>
          </a:p>
          <a:p>
            <a:r>
              <a:rPr lang="en-US" sz="1500" dirty="0"/>
              <a:t>	a. They hate good and love evil </a:t>
            </a:r>
          </a:p>
          <a:p>
            <a:r>
              <a:rPr lang="en-US" sz="1500" dirty="0"/>
              <a:t>	b. They consume the people (i.e., oppress them) </a:t>
            </a:r>
          </a:p>
          <a:p>
            <a:r>
              <a:rPr lang="en-US" sz="1500" dirty="0"/>
              <a:t>2. The judgment to come upon them - Mic 3:4 </a:t>
            </a:r>
          </a:p>
          <a:p>
            <a:r>
              <a:rPr lang="en-US" sz="1500" dirty="0"/>
              <a:t>	a. They will cry to the Lord, but He will not hear them </a:t>
            </a:r>
          </a:p>
          <a:p>
            <a:r>
              <a:rPr lang="en-US" sz="1500" dirty="0"/>
              <a:t>	b. He will hide His face from them</a:t>
            </a:r>
            <a:endParaRPr lang="en-US" sz="1500" b="1" u="sng" dirty="0"/>
          </a:p>
          <a:p>
            <a:r>
              <a:rPr lang="en-US" sz="1500" b="1" u="sng" dirty="0"/>
              <a:t>B. INDICTMENT OF ISRAEL’S RELIGIOUS LEADERS... </a:t>
            </a:r>
          </a:p>
          <a:p>
            <a:pPr marL="342900" indent="-342900">
              <a:buAutoNum type="arabicPeriod"/>
            </a:pPr>
            <a:r>
              <a:rPr lang="en-US" sz="1500" dirty="0"/>
              <a:t>The judgment to come upon the false prophets - Mic 3:5-7 </a:t>
            </a:r>
          </a:p>
          <a:p>
            <a:r>
              <a:rPr lang="en-US" sz="1500" dirty="0"/>
              <a:t>	a. Because they lead God’s people astray </a:t>
            </a:r>
          </a:p>
          <a:p>
            <a:r>
              <a:rPr lang="en-US" sz="1500" dirty="0"/>
              <a:t>	b. They shall have no vision, they shall be made ashamed </a:t>
            </a:r>
          </a:p>
          <a:p>
            <a:r>
              <a:rPr lang="en-US" sz="1500" dirty="0"/>
              <a:t>2. Micah’s own ministry, in contrast to that of the false prophets - Mic 3:8 </a:t>
            </a:r>
          </a:p>
          <a:p>
            <a:r>
              <a:rPr lang="en-US" sz="1500" dirty="0"/>
              <a:t>	a. He is full of the power of the Spirit, and of justice and might </a:t>
            </a:r>
          </a:p>
          <a:p>
            <a:r>
              <a:rPr lang="en-US" sz="1500" dirty="0"/>
              <a:t>	b. He declares the transgression and sin of Israel</a:t>
            </a:r>
          </a:p>
          <a:p>
            <a:r>
              <a:rPr lang="en-US" sz="1500" b="1" u="sng" dirty="0"/>
              <a:t>C. INDICTMENT OF ISRAEL’S LEADERS RENEWED... </a:t>
            </a:r>
          </a:p>
          <a:p>
            <a:pPr marL="342900" indent="-342900">
              <a:buAutoNum type="arabicPeriod"/>
            </a:pPr>
            <a:r>
              <a:rPr lang="en-US" sz="1500" dirty="0"/>
              <a:t>Addressing once again the rulers of Israel, their sins are categorized - Mic 3:9-11 </a:t>
            </a:r>
          </a:p>
          <a:p>
            <a:r>
              <a:rPr lang="en-US" sz="1500" dirty="0"/>
              <a:t>	a. They abhor justice and pervert equity (fairness) </a:t>
            </a:r>
          </a:p>
          <a:p>
            <a:r>
              <a:rPr lang="en-US" sz="1500" dirty="0"/>
              <a:t>	b. They build up Jerusalem with bloodshed and iniquity </a:t>
            </a:r>
          </a:p>
          <a:p>
            <a:r>
              <a:rPr lang="en-US" sz="1500" dirty="0"/>
              <a:t>c. Whether judges, priests, or prophets, they do it only for the money, belying their claim to trust in the Lord </a:t>
            </a:r>
          </a:p>
          <a:p>
            <a:r>
              <a:rPr lang="en-US" sz="1500" dirty="0"/>
              <a:t>2. The judgment to come upon Israel because of them - Mic 3:12 </a:t>
            </a:r>
          </a:p>
          <a:p>
            <a:pPr marL="800100" lvl="1" indent="-342900">
              <a:buAutoNum type="alphaLcPeriod"/>
            </a:pPr>
            <a:r>
              <a:rPr lang="en-US" sz="1500" dirty="0"/>
              <a:t>Zion shall be plowed like a field </a:t>
            </a:r>
          </a:p>
          <a:p>
            <a:pPr marL="800100" lvl="1" indent="-342900">
              <a:buAutoNum type="alphaLcPeriod"/>
            </a:pPr>
            <a:r>
              <a:rPr lang="en-US" sz="1500" dirty="0"/>
              <a:t>b. Jerusalem shall become heaps of ruins</a:t>
            </a:r>
            <a:endParaRPr lang="en-US" sz="1500" b="1" u="sng" dirty="0"/>
          </a:p>
        </p:txBody>
      </p:sp>
      <p:pic>
        <p:nvPicPr>
          <p:cNvPr id="5" name="Picture 4">
            <a:extLst>
              <a:ext uri="{FF2B5EF4-FFF2-40B4-BE49-F238E27FC236}">
                <a16:creationId xmlns:a16="http://schemas.microsoft.com/office/drawing/2014/main" id="{CF221673-6EF8-4FAF-FA6E-3FD734D01923}"/>
              </a:ext>
            </a:extLst>
          </p:cNvPr>
          <p:cNvPicPr>
            <a:picLocks noChangeAspect="1"/>
          </p:cNvPicPr>
          <p:nvPr/>
        </p:nvPicPr>
        <p:blipFill>
          <a:blip r:embed="rId3"/>
          <a:stretch>
            <a:fillRect/>
          </a:stretch>
        </p:blipFill>
        <p:spPr>
          <a:xfrm>
            <a:off x="6365631" y="475874"/>
            <a:ext cx="5895196" cy="6027942"/>
          </a:xfrm>
          <a:prstGeom prst="rect">
            <a:avLst/>
          </a:prstGeom>
        </p:spPr>
      </p:pic>
    </p:spTree>
    <p:extLst>
      <p:ext uri="{BB962C8B-B14F-4D97-AF65-F5344CB8AC3E}">
        <p14:creationId xmlns:p14="http://schemas.microsoft.com/office/powerpoint/2010/main" val="406464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556844" y="206101"/>
            <a:ext cx="4207564" cy="539547"/>
          </a:xfrm>
        </p:spPr>
        <p:txBody>
          <a:bodyPr/>
          <a:lstStyle/>
          <a:p>
            <a:r>
              <a:rPr lang="en-US" dirty="0"/>
              <a:t>Chapter 4</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
        <p:nvSpPr>
          <p:cNvPr id="12" name="TextBox 11">
            <a:extLst>
              <a:ext uri="{FF2B5EF4-FFF2-40B4-BE49-F238E27FC236}">
                <a16:creationId xmlns:a16="http://schemas.microsoft.com/office/drawing/2014/main" id="{4F7F7203-93E1-807F-F7F1-04FA1C82318F}"/>
              </a:ext>
            </a:extLst>
          </p:cNvPr>
          <p:cNvSpPr txBox="1"/>
          <p:nvPr/>
        </p:nvSpPr>
        <p:spPr>
          <a:xfrm>
            <a:off x="565644" y="745648"/>
            <a:ext cx="7792944" cy="5693866"/>
          </a:xfrm>
          <a:prstGeom prst="rect">
            <a:avLst/>
          </a:prstGeom>
          <a:noFill/>
        </p:spPr>
        <p:txBody>
          <a:bodyPr wrap="square" rtlCol="0">
            <a:spAutoFit/>
          </a:bodyPr>
          <a:lstStyle/>
          <a:p>
            <a:pPr marL="342900" indent="-342900">
              <a:buAutoNum type="alphaUcPeriod"/>
            </a:pPr>
            <a:r>
              <a:rPr lang="en-US" sz="1400" b="1" u="sng" dirty="0"/>
              <a:t>THE GLORY TO COME IN “THE LATTER DAYS”... </a:t>
            </a:r>
          </a:p>
          <a:p>
            <a:pPr marL="342900" indent="-342900">
              <a:buAutoNum type="arabicPeriod"/>
            </a:pPr>
            <a:r>
              <a:rPr lang="en-US" sz="1400" dirty="0"/>
              <a:t>What will happen “in the latter days” </a:t>
            </a:r>
          </a:p>
          <a:p>
            <a:pPr marL="342900" indent="-342900">
              <a:buAutoNum type="alphaLcPeriod"/>
            </a:pPr>
            <a:r>
              <a:rPr lang="en-US" sz="1400" dirty="0"/>
              <a:t>The “mountain of the Lord’s house” will be established, and many people will want to go it - Mic 4:1-2 </a:t>
            </a:r>
          </a:p>
          <a:p>
            <a:pPr marL="342900" indent="-342900">
              <a:buAutoNum type="alphaLcPeriod"/>
            </a:pPr>
            <a:r>
              <a:rPr lang="en-US" sz="1400" dirty="0"/>
              <a:t>They will want to learn of God’s ways, and the word of the Lord will go forth from Jerusalem - Mic 4:2 </a:t>
            </a:r>
          </a:p>
          <a:p>
            <a:pPr marL="342900" indent="-342900">
              <a:buAutoNum type="alphaLcPeriod"/>
            </a:pPr>
            <a:r>
              <a:rPr lang="en-US" sz="1400" dirty="0"/>
              <a:t>The Lord will judge the nations, and there will be peace - Mic 4:3 </a:t>
            </a:r>
          </a:p>
          <a:p>
            <a:pPr marL="342900" indent="-342900">
              <a:buAutoNum type="alphaLcPeriod"/>
            </a:pPr>
            <a:r>
              <a:rPr lang="en-US" sz="1400" dirty="0"/>
              <a:t>Everyone will be content, walking in the name of the Lord forever - Mic 4:4-5 -- Isaiah had a similar prophecy - Isa 2:1-4 2. </a:t>
            </a:r>
          </a:p>
          <a:p>
            <a:r>
              <a:rPr lang="en-US" sz="1400" b="1" dirty="0"/>
              <a:t>What is the fulfillment of this prophecy?</a:t>
            </a:r>
            <a:r>
              <a:rPr lang="en-US" sz="1400" dirty="0"/>
              <a:t> </a:t>
            </a:r>
          </a:p>
          <a:p>
            <a:pPr marL="342900" indent="-342900">
              <a:buAutoNum type="alphaLcPeriod"/>
            </a:pPr>
            <a:r>
              <a:rPr lang="en-US" sz="1400" dirty="0"/>
              <a:t>I am inclined to believe there are past, present, and future elements</a:t>
            </a:r>
          </a:p>
          <a:p>
            <a:pPr marL="342900" indent="-342900">
              <a:buAutoNum type="alphaLcPeriod"/>
            </a:pPr>
            <a:r>
              <a:rPr lang="en-US" sz="1400" dirty="0"/>
              <a:t>It began in Jerusalem with the preaching of the gospel on Pentecost </a:t>
            </a:r>
          </a:p>
          <a:p>
            <a:pPr marL="342900" indent="-342900">
              <a:buAutoNum type="alphaLcPeriod"/>
            </a:pPr>
            <a:r>
              <a:rPr lang="en-US" sz="1400" dirty="0"/>
              <a:t>For Peter identifies the events of that day as beginning the fulfillment of what would occur in the “last days” - cf. Joel 2:28-32; Ac 2:16-17 </a:t>
            </a:r>
          </a:p>
          <a:p>
            <a:pPr marL="342900" indent="-342900">
              <a:buAutoNum type="alphaLcPeriod"/>
            </a:pPr>
            <a:r>
              <a:rPr lang="en-US" sz="1400" dirty="0"/>
              <a:t>For Jesus said the gospel would go forth from Jerusalem as prophesied - Lk 24:46-47; cf. Mic 4:2; Isa 2:3 </a:t>
            </a:r>
          </a:p>
          <a:p>
            <a:pPr marL="342900" indent="-342900">
              <a:buAutoNum type="alphaLcPeriod"/>
            </a:pPr>
            <a:r>
              <a:rPr lang="en-US" sz="1400" dirty="0"/>
              <a:t>It continues as people respond to the gospel that originated from Jerusalem </a:t>
            </a:r>
          </a:p>
          <a:p>
            <a:pPr marL="800100" lvl="1" indent="-342900">
              <a:buAutoNum type="alphaLcPeriod"/>
            </a:pPr>
            <a:r>
              <a:rPr lang="en-US" sz="1400" dirty="0"/>
              <a:t>Such people “have come to Mount Zion” - He 12:22-24; cf. Mic 4:2 </a:t>
            </a:r>
          </a:p>
          <a:p>
            <a:pPr marL="800100" lvl="1" indent="-342900">
              <a:buAutoNum type="alphaLcPeriod"/>
            </a:pPr>
            <a:r>
              <a:rPr lang="en-US" sz="1400" dirty="0"/>
              <a:t>They learn the ways of the Lord - Ep 4:20-24; cf. Mic 4:2</a:t>
            </a:r>
          </a:p>
          <a:p>
            <a:pPr marL="342900" indent="-342900">
              <a:buAutoNum type="alphaLcPeriod"/>
            </a:pPr>
            <a:r>
              <a:rPr lang="en-US" sz="1400" dirty="0"/>
              <a:t>The “judging among many people” may be both present and future </a:t>
            </a:r>
          </a:p>
          <a:p>
            <a:pPr marL="342900" indent="-342900">
              <a:buAutoNum type="alphaLcPeriod"/>
            </a:pPr>
            <a:r>
              <a:rPr lang="en-US" sz="1400" dirty="0"/>
              <a:t>The book of Revelation reveals the Lord as judging both in the present and in</a:t>
            </a:r>
          </a:p>
          <a:p>
            <a:pPr marL="342900" indent="-342900">
              <a:buAutoNum type="alphaLcPeriod"/>
            </a:pPr>
            <a:r>
              <a:rPr lang="en-US" sz="1400" dirty="0"/>
              <a:t>the future - cf. Re 1:5; 2:26-27; 17:14; 20:11-15 </a:t>
            </a:r>
          </a:p>
          <a:p>
            <a:pPr marL="342900" indent="-342900">
              <a:buAutoNum type="alphaLcPeriod"/>
            </a:pPr>
            <a:r>
              <a:rPr lang="en-US" sz="1400" dirty="0"/>
              <a:t>Peter viewed some of Isaiah’s prophecies yet to be fulfilled - 2 Pe 3:13; cf. Isa 65:17-19; 66:22 </a:t>
            </a:r>
          </a:p>
          <a:p>
            <a:pPr marL="342900" indent="-342900">
              <a:buAutoNum type="alphaLcPeriod"/>
            </a:pPr>
            <a:r>
              <a:rPr lang="en-US" sz="1400" dirty="0"/>
              <a:t>Therefore Mic 4:3-5 may find some of its fulfillment in the eternal destiny of the redeemed, as part of the “New Jerusalem” of the “new heaven and new earth” described in Re 21-22</a:t>
            </a:r>
            <a:endParaRPr lang="en-US" sz="1400" b="1" u="sng" dirty="0"/>
          </a:p>
        </p:txBody>
      </p:sp>
      <p:pic>
        <p:nvPicPr>
          <p:cNvPr id="5" name="Picture 4">
            <a:extLst>
              <a:ext uri="{FF2B5EF4-FFF2-40B4-BE49-F238E27FC236}">
                <a16:creationId xmlns:a16="http://schemas.microsoft.com/office/drawing/2014/main" id="{CF221673-6EF8-4FAF-FA6E-3FD734D01923}"/>
              </a:ext>
            </a:extLst>
          </p:cNvPr>
          <p:cNvPicPr>
            <a:picLocks noChangeAspect="1"/>
          </p:cNvPicPr>
          <p:nvPr/>
        </p:nvPicPr>
        <p:blipFill>
          <a:blip r:embed="rId3"/>
          <a:stretch>
            <a:fillRect/>
          </a:stretch>
        </p:blipFill>
        <p:spPr>
          <a:xfrm>
            <a:off x="6365631" y="475874"/>
            <a:ext cx="5895196" cy="6027942"/>
          </a:xfrm>
          <a:prstGeom prst="rect">
            <a:avLst/>
          </a:prstGeom>
        </p:spPr>
      </p:pic>
    </p:spTree>
    <p:extLst>
      <p:ext uri="{BB962C8B-B14F-4D97-AF65-F5344CB8AC3E}">
        <p14:creationId xmlns:p14="http://schemas.microsoft.com/office/powerpoint/2010/main" val="38140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28D-4856-A3C5-7B34-184EA15DDFDD}"/>
              </a:ext>
            </a:extLst>
          </p:cNvPr>
          <p:cNvSpPr>
            <a:spLocks noGrp="1"/>
          </p:cNvSpPr>
          <p:nvPr>
            <p:ph type="title"/>
          </p:nvPr>
        </p:nvSpPr>
        <p:spPr>
          <a:xfrm>
            <a:off x="556844" y="206101"/>
            <a:ext cx="4207564" cy="539547"/>
          </a:xfrm>
        </p:spPr>
        <p:txBody>
          <a:bodyPr/>
          <a:lstStyle/>
          <a:p>
            <a:r>
              <a:rPr lang="en-US" dirty="0"/>
              <a:t>Chapter 4</a:t>
            </a:r>
          </a:p>
        </p:txBody>
      </p:sp>
      <p:sp>
        <p:nvSpPr>
          <p:cNvPr id="6" name="Slide Number Placeholder 5">
            <a:extLst>
              <a:ext uri="{FF2B5EF4-FFF2-40B4-BE49-F238E27FC236}">
                <a16:creationId xmlns:a16="http://schemas.microsoft.com/office/drawing/2014/main" id="{667178EE-2A36-EBD3-7AF9-0696243F1390}"/>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
        <p:nvSpPr>
          <p:cNvPr id="12" name="TextBox 11">
            <a:extLst>
              <a:ext uri="{FF2B5EF4-FFF2-40B4-BE49-F238E27FC236}">
                <a16:creationId xmlns:a16="http://schemas.microsoft.com/office/drawing/2014/main" id="{4F7F7203-93E1-807F-F7F1-04FA1C82318F}"/>
              </a:ext>
            </a:extLst>
          </p:cNvPr>
          <p:cNvSpPr txBox="1"/>
          <p:nvPr/>
        </p:nvSpPr>
        <p:spPr>
          <a:xfrm>
            <a:off x="565644" y="745648"/>
            <a:ext cx="7792944" cy="3108543"/>
          </a:xfrm>
          <a:prstGeom prst="rect">
            <a:avLst/>
          </a:prstGeom>
          <a:noFill/>
        </p:spPr>
        <p:txBody>
          <a:bodyPr wrap="square" rtlCol="0">
            <a:spAutoFit/>
          </a:bodyPr>
          <a:lstStyle/>
          <a:p>
            <a:r>
              <a:rPr lang="en-US" sz="1400" dirty="0"/>
              <a:t>As Micah continues, he describes what will occur “in that day” - Mic 4:6-8 </a:t>
            </a:r>
          </a:p>
          <a:p>
            <a:pPr marL="342900" indent="-342900">
              <a:buAutoNum type="alphaLcPeriod"/>
            </a:pPr>
            <a:r>
              <a:rPr lang="en-US" sz="1400" dirty="0"/>
              <a:t>The Lord will assemble a remnant of those whom He afflicted - cf. Ro 11:5 </a:t>
            </a:r>
          </a:p>
          <a:p>
            <a:pPr marL="342900" indent="-342900">
              <a:buAutoNum type="alphaLcPeriod"/>
            </a:pPr>
            <a:r>
              <a:rPr lang="en-US" sz="1400" dirty="0"/>
              <a:t>He will reign over them forever - cf. Lk 1:30-33 -- I understand that the fulfillment of this prophecy began with the first coming of Christ, and that the church is a spiritual kingdom in which the “former dominion” of Israel has been restored and given to Jesus who reigns from heaven - cf. Mt 28:18; Ac 1:6-8; 2:30-36; Re 1:5; 2:26-27; 3:21</a:t>
            </a:r>
          </a:p>
          <a:p>
            <a:r>
              <a:rPr lang="en-US" sz="1400" b="1" u="sng" dirty="0"/>
              <a:t>B. THE DISTRESS AND CAPTIVITY BEFORE RESTORATION... </a:t>
            </a:r>
          </a:p>
          <a:p>
            <a:pPr marL="342900" indent="-342900">
              <a:buAutoNum type="arabicPeriod"/>
            </a:pPr>
            <a:r>
              <a:rPr lang="en-US" sz="1400" dirty="0"/>
              <a:t>The “Now” of Mic 4:9 suggests that Micah has returned from his glimpse of the future hope to what will occur in the immediate present </a:t>
            </a:r>
          </a:p>
          <a:p>
            <a:pPr marL="342900" indent="-342900">
              <a:buAutoNum type="arabicPeriod"/>
            </a:pPr>
            <a:r>
              <a:rPr lang="en-US" sz="1400" dirty="0"/>
              <a:t>Their judgment will involve distress like a woman in labor, as they will be delivered to Babylon, from which they will also be redeemed - Mic 4:9-10 </a:t>
            </a:r>
          </a:p>
          <a:p>
            <a:pPr marL="342900" indent="-342900">
              <a:buAutoNum type="arabicPeriod"/>
            </a:pPr>
            <a:r>
              <a:rPr lang="en-US" sz="1400" dirty="0"/>
              <a:t>3. Even “now”, many nations (e.g., Assyria) have come up against them - Mic 4:11-5:1 </a:t>
            </a:r>
          </a:p>
          <a:p>
            <a:pPr marL="342900" indent="-342900">
              <a:buAutoNum type="alphaLcPeriod"/>
            </a:pPr>
            <a:r>
              <a:rPr lang="en-US" sz="1400" dirty="0"/>
              <a:t>Who seek to defile Zion, whom God will use to break them into many pieces </a:t>
            </a:r>
          </a:p>
          <a:p>
            <a:pPr marL="342900" indent="-342900">
              <a:buAutoNum type="alphaLcPeriod"/>
            </a:pPr>
            <a:r>
              <a:rPr lang="en-US" sz="1400" dirty="0"/>
              <a:t>b. Yet the daughter of Zion (Israel) shall be humbled also - cf. Mic 5:1</a:t>
            </a:r>
            <a:endParaRPr lang="en-US" sz="1400" b="1" u="sng" dirty="0"/>
          </a:p>
        </p:txBody>
      </p:sp>
      <p:pic>
        <p:nvPicPr>
          <p:cNvPr id="5" name="Picture 4">
            <a:extLst>
              <a:ext uri="{FF2B5EF4-FFF2-40B4-BE49-F238E27FC236}">
                <a16:creationId xmlns:a16="http://schemas.microsoft.com/office/drawing/2014/main" id="{CF221673-6EF8-4FAF-FA6E-3FD734D01923}"/>
              </a:ext>
            </a:extLst>
          </p:cNvPr>
          <p:cNvPicPr>
            <a:picLocks noChangeAspect="1"/>
          </p:cNvPicPr>
          <p:nvPr/>
        </p:nvPicPr>
        <p:blipFill>
          <a:blip r:embed="rId3"/>
          <a:stretch>
            <a:fillRect/>
          </a:stretch>
        </p:blipFill>
        <p:spPr>
          <a:xfrm>
            <a:off x="6743699" y="475874"/>
            <a:ext cx="5448301" cy="6027942"/>
          </a:xfrm>
          <a:prstGeom prst="rect">
            <a:avLst/>
          </a:prstGeom>
        </p:spPr>
      </p:pic>
      <p:pic>
        <p:nvPicPr>
          <p:cNvPr id="4" name="Picture 3">
            <a:extLst>
              <a:ext uri="{FF2B5EF4-FFF2-40B4-BE49-F238E27FC236}">
                <a16:creationId xmlns:a16="http://schemas.microsoft.com/office/drawing/2014/main" id="{AC4E5BD0-1F1C-D448-B2EA-B509F790A1C2}"/>
              </a:ext>
            </a:extLst>
          </p:cNvPr>
          <p:cNvPicPr>
            <a:picLocks noChangeAspect="1"/>
          </p:cNvPicPr>
          <p:nvPr/>
        </p:nvPicPr>
        <p:blipFill>
          <a:blip r:embed="rId4"/>
          <a:stretch>
            <a:fillRect/>
          </a:stretch>
        </p:blipFill>
        <p:spPr>
          <a:xfrm>
            <a:off x="0" y="3827815"/>
            <a:ext cx="3654671" cy="3003809"/>
          </a:xfrm>
          <a:prstGeom prst="rect">
            <a:avLst/>
          </a:prstGeom>
        </p:spPr>
      </p:pic>
    </p:spTree>
    <p:extLst>
      <p:ext uri="{BB962C8B-B14F-4D97-AF65-F5344CB8AC3E}">
        <p14:creationId xmlns:p14="http://schemas.microsoft.com/office/powerpoint/2010/main" val="3578158592"/>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2D5C13EF5857439F2A1BE26329C24E" ma:contentTypeVersion="11" ma:contentTypeDescription="Create a new document." ma:contentTypeScope="" ma:versionID="83880e21b75478ec71c65970c59e28ff">
  <xsd:schema xmlns:xsd="http://www.w3.org/2001/XMLSchema" xmlns:xs="http://www.w3.org/2001/XMLSchema" xmlns:p="http://schemas.microsoft.com/office/2006/metadata/properties" xmlns:ns3="6758c9c9-5ce0-4cd3-a37e-73beaba2e4e1" xmlns:ns4="a7f6bd72-815c-4305-96ad-f6b88d659fbb" targetNamespace="http://schemas.microsoft.com/office/2006/metadata/properties" ma:root="true" ma:fieldsID="3dc43a7a27e3e5c43045265da5c8dee5" ns3:_="" ns4:_="">
    <xsd:import namespace="6758c9c9-5ce0-4cd3-a37e-73beaba2e4e1"/>
    <xsd:import namespace="a7f6bd72-815c-4305-96ad-f6b88d659f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58c9c9-5ce0-4cd3-a37e-73beaba2e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f6bd72-815c-4305-96ad-f6b88d659fb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29C43685-694E-4579-B109-3C418D49DA65}">
  <ds:schemaRefs>
    <ds:schemaRef ds:uri="http://schemas.microsoft.com/office/2006/documentManagement/types"/>
    <ds:schemaRef ds:uri="http://purl.org/dc/terms/"/>
    <ds:schemaRef ds:uri="http://purl.org/dc/dcmitype/"/>
    <ds:schemaRef ds:uri="http://schemas.microsoft.com/office/2006/metadata/properties"/>
    <ds:schemaRef ds:uri="6758c9c9-5ce0-4cd3-a37e-73beaba2e4e1"/>
    <ds:schemaRef ds:uri="http://schemas.openxmlformats.org/package/2006/metadata/core-properties"/>
    <ds:schemaRef ds:uri="http://purl.org/dc/elements/1.1/"/>
    <ds:schemaRef ds:uri="http://www.w3.org/XML/1998/namespace"/>
    <ds:schemaRef ds:uri="http://schemas.microsoft.com/office/infopath/2007/PartnerControls"/>
    <ds:schemaRef ds:uri="a7f6bd72-815c-4305-96ad-f6b88d659fbb"/>
  </ds:schemaRefs>
</ds:datastoreItem>
</file>

<file path=customXml/itemProps3.xml><?xml version="1.0" encoding="utf-8"?>
<ds:datastoreItem xmlns:ds="http://schemas.openxmlformats.org/officeDocument/2006/customXml" ds:itemID="{B4D1D794-3FA5-4DE1-9C25-5B639A8DD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58c9c9-5ce0-4cd3-a37e-73beaba2e4e1"/>
    <ds:schemaRef ds:uri="a7f6bd72-815c-4305-96ad-f6b88d659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{0F916AD0-3E0E-486B-9669-6E290D388448}tf67328976_win32</Template>
  <TotalTime>984</TotalTime>
  <Words>4087</Words>
  <Application>Microsoft Office PowerPoint</Application>
  <PresentationFormat>Widescreen</PresentationFormat>
  <Paragraphs>219</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Georgia</vt:lpstr>
      <vt:lpstr>Juice ITC</vt:lpstr>
      <vt:lpstr>Source Sans Pro</vt:lpstr>
      <vt:lpstr>Tenorite</vt:lpstr>
      <vt:lpstr>Wingdings</vt:lpstr>
      <vt:lpstr>Office Theme</vt:lpstr>
      <vt:lpstr>Study of MiCAH of MoreSHETH</vt:lpstr>
      <vt:lpstr>INTRODUCTION</vt:lpstr>
      <vt:lpstr>INTRODUCTION (CONTINUED)</vt:lpstr>
      <vt:lpstr>“He has shown you, O man, what is good; and what does the Lord require of you but to do justly, to love mercy, and to walk humbly with your God?” (Micah 6:8) NKJV.  The two prevailing themes of Micah can ARE balanced on this verse- JUDGMENT AND RESTORATION</vt:lpstr>
      <vt:lpstr>Chapters 1</vt:lpstr>
      <vt:lpstr>Chapter 2</vt:lpstr>
      <vt:lpstr>Chapter 3</vt:lpstr>
      <vt:lpstr>Chapter 4</vt:lpstr>
      <vt:lpstr>Chapter 4</vt:lpstr>
      <vt:lpstr>Chapter 5</vt:lpstr>
      <vt:lpstr>Chapter 6</vt:lpstr>
      <vt:lpstr>Chapter 7</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MiCAH of MoreSHETH</dc:title>
  <dc:creator>Brandon Peoples</dc:creator>
  <cp:lastModifiedBy>AU Church</cp:lastModifiedBy>
  <cp:revision>2</cp:revision>
  <dcterms:created xsi:type="dcterms:W3CDTF">2022-11-23T00:53:26Z</dcterms:created>
  <dcterms:modified xsi:type="dcterms:W3CDTF">2022-11-24T00:59:45Z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0x0101000C2D5C13EF5857439F2A1BE26329C24E</vt:lpwstr>
  </property>
</Properties>
</file>