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9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4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9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7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6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01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64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17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7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E997-5F48-45C1-B886-5775F1EF6BA0}" type="datetimeFigureOut">
              <a:rPr lang="en-US" smtClean="0"/>
              <a:t>1/1/2023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AAC4F-557C-45C6-88ED-6FA8BCBBA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2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DE90-397A-D08D-2B81-CE7F705770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874C9-F6EC-A192-A4AB-9354A6B7E0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10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743E39-45EF-0542-24F9-8E48DDFBB10D}"/>
              </a:ext>
            </a:extLst>
          </p:cNvPr>
          <p:cNvSpPr txBox="1"/>
          <p:nvPr/>
        </p:nvSpPr>
        <p:spPr>
          <a:xfrm>
            <a:off x="310243" y="1211693"/>
            <a:ext cx="8286749" cy="4267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35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"/>
            </a:pPr>
            <a:r>
              <a:rPr lang="en-US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WE STUDY THE OLD TESTAMENT – GENESIS IN PARTICULAR?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Bob </a:t>
            </a:r>
            <a:r>
              <a:rPr lang="en-US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Waldren’s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Workbook Series – “IN THE BEGINNING” page 11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Old Testament shows God to be a God of justice and righteousness, but also to be a God of love and mercy. How can I fully understand the nature of God without the history of how He has treated mankind?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13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0146D1-C45E-686B-95E4-DA81DF955DA3}"/>
              </a:ext>
            </a:extLst>
          </p:cNvPr>
          <p:cNvSpPr txBox="1"/>
          <p:nvPr/>
        </p:nvSpPr>
        <p:spPr>
          <a:xfrm>
            <a:off x="391886" y="1352803"/>
            <a:ext cx="3845379" cy="3647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  <a:latin typeface="system-ui"/>
              </a:rPr>
              <a:t>Genesis 3:15</a:t>
            </a:r>
          </a:p>
          <a:p>
            <a:pPr algn="l"/>
            <a:endParaRPr lang="en-US" sz="2400" dirty="0">
              <a:solidFill>
                <a:schemeClr val="bg1"/>
              </a:solidFill>
              <a:latin typeface="system-ui"/>
            </a:endParaRPr>
          </a:p>
          <a:p>
            <a:pPr algn="l"/>
            <a:r>
              <a:rPr lang="en-US" sz="2400" b="1" baseline="30000" dirty="0">
                <a:solidFill>
                  <a:schemeClr val="bg1"/>
                </a:solidFill>
                <a:latin typeface="system-ui"/>
              </a:rPr>
              <a:t>15 </a:t>
            </a:r>
            <a:r>
              <a:rPr lang="en-US" sz="2400" dirty="0">
                <a:solidFill>
                  <a:schemeClr val="bg1"/>
                </a:solidFill>
                <a:latin typeface="system-ui"/>
              </a:rPr>
              <a:t>And I will put enmity</a:t>
            </a:r>
            <a:br>
              <a:rPr lang="en-US" sz="2400" dirty="0">
                <a:solidFill>
                  <a:schemeClr val="bg1"/>
                </a:solidFill>
                <a:latin typeface="system-ui"/>
              </a:rPr>
            </a:br>
            <a:r>
              <a:rPr lang="en-US" sz="2400" dirty="0">
                <a:solidFill>
                  <a:schemeClr val="bg1"/>
                </a:solidFill>
                <a:latin typeface="system-ui"/>
              </a:rPr>
              <a:t>Between you and the woman,</a:t>
            </a:r>
            <a:br>
              <a:rPr lang="en-US" sz="2400" dirty="0">
                <a:solidFill>
                  <a:schemeClr val="bg1"/>
                </a:solidFill>
                <a:latin typeface="system-ui"/>
              </a:rPr>
            </a:br>
            <a:r>
              <a:rPr lang="en-US" sz="2400" dirty="0">
                <a:solidFill>
                  <a:schemeClr val="bg1"/>
                </a:solidFill>
                <a:latin typeface="system-ui"/>
              </a:rPr>
              <a:t>And between your seed and her Seed;</a:t>
            </a:r>
            <a:br>
              <a:rPr lang="en-US" sz="2400" dirty="0">
                <a:solidFill>
                  <a:schemeClr val="bg1"/>
                </a:solidFill>
                <a:latin typeface="system-ui"/>
              </a:rPr>
            </a:br>
            <a:r>
              <a:rPr lang="en-US" sz="2400" dirty="0">
                <a:solidFill>
                  <a:schemeClr val="bg1"/>
                </a:solidFill>
                <a:latin typeface="system-ui"/>
              </a:rPr>
              <a:t>He shall bruise your head,</a:t>
            </a:r>
            <a:br>
              <a:rPr lang="en-US" sz="2400" dirty="0">
                <a:solidFill>
                  <a:schemeClr val="bg1"/>
                </a:solidFill>
                <a:latin typeface="system-ui"/>
              </a:rPr>
            </a:br>
            <a:r>
              <a:rPr lang="en-US" sz="2400" dirty="0">
                <a:solidFill>
                  <a:schemeClr val="bg1"/>
                </a:solidFill>
                <a:latin typeface="system-ui"/>
              </a:rPr>
              <a:t>And you shall bruise His heel.”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6693C6-B38E-5AD5-582E-73499C03E74B}"/>
              </a:ext>
            </a:extLst>
          </p:cNvPr>
          <p:cNvSpPr txBox="1"/>
          <p:nvPr/>
        </p:nvSpPr>
        <p:spPr>
          <a:xfrm>
            <a:off x="4702628" y="1414620"/>
            <a:ext cx="378006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  <a:latin typeface="system-ui"/>
              </a:rPr>
              <a:t>Genesis 26:4</a:t>
            </a:r>
          </a:p>
          <a:p>
            <a:pPr algn="l"/>
            <a:endParaRPr lang="en-US" sz="1500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sz="2400" b="1" baseline="30000" dirty="0">
                <a:solidFill>
                  <a:schemeClr val="bg1"/>
                </a:solidFill>
                <a:latin typeface="system-ui"/>
              </a:rPr>
              <a:t>4 </a:t>
            </a:r>
            <a:r>
              <a:rPr lang="en-US" sz="2400" dirty="0">
                <a:solidFill>
                  <a:schemeClr val="bg1"/>
                </a:solidFill>
                <a:latin typeface="system-ui"/>
              </a:rPr>
              <a:t>And I will make your descendants multiply as the stars of heaven; I will give to your descendants all these lands; and in your seed all the nations of the earth shall be blessed;</a:t>
            </a:r>
          </a:p>
        </p:txBody>
      </p:sp>
    </p:spTree>
    <p:extLst>
      <p:ext uri="{BB962C8B-B14F-4D97-AF65-F5344CB8AC3E}">
        <p14:creationId xmlns:p14="http://schemas.microsoft.com/office/powerpoint/2010/main" val="398608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560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C7B77C3-6740-F24E-487F-C2DE6D9AC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9144000" cy="539422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73D82A-03B6-773C-D1B8-95D14DEF3B8E}"/>
              </a:ext>
            </a:extLst>
          </p:cNvPr>
          <p:cNvSpPr txBox="1"/>
          <p:nvPr/>
        </p:nvSpPr>
        <p:spPr>
          <a:xfrm>
            <a:off x="3142084" y="2011914"/>
            <a:ext cx="2539478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50" b="1" dirty="0">
                <a:solidFill>
                  <a:schemeClr val="bg2">
                    <a:lumMod val="90000"/>
                  </a:schemeClr>
                </a:solidFill>
                <a:latin typeface="Arial Rounded MT Bold" panose="020F0704030504030204" pitchFamily="34" charset="0"/>
                <a:ea typeface="Adobe Gothic Std B" panose="020B0800000000000000" pitchFamily="34" charset="-128"/>
              </a:rPr>
              <a:t>GENESIS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0A93D9-788B-7D29-1D62-06DD73F1D319}"/>
              </a:ext>
            </a:extLst>
          </p:cNvPr>
          <p:cNvSpPr txBox="1"/>
          <p:nvPr/>
        </p:nvSpPr>
        <p:spPr>
          <a:xfrm>
            <a:off x="3304387" y="3554361"/>
            <a:ext cx="221086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bg2">
                    <a:lumMod val="90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In the Beginning</a:t>
            </a:r>
          </a:p>
        </p:txBody>
      </p:sp>
    </p:spTree>
    <p:extLst>
      <p:ext uri="{BB962C8B-B14F-4D97-AF65-F5344CB8AC3E}">
        <p14:creationId xmlns:p14="http://schemas.microsoft.com/office/powerpoint/2010/main" val="278612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57C897C-B8EB-02D6-D0CF-F5A5F85CD63D}"/>
              </a:ext>
            </a:extLst>
          </p:cNvPr>
          <p:cNvSpPr txBox="1"/>
          <p:nvPr/>
        </p:nvSpPr>
        <p:spPr>
          <a:xfrm>
            <a:off x="601825" y="1492528"/>
            <a:ext cx="7263881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  <a:latin typeface="system-ui"/>
              </a:rPr>
              <a:t>Exodus 24:4</a:t>
            </a:r>
          </a:p>
          <a:p>
            <a:pPr algn="l"/>
            <a:endParaRPr lang="en-US" sz="1500" dirty="0">
              <a:solidFill>
                <a:schemeClr val="bg2">
                  <a:lumMod val="90000"/>
                </a:schemeClr>
              </a:solidFill>
              <a:latin typeface="system-ui"/>
            </a:endParaRPr>
          </a:p>
          <a:p>
            <a:pPr algn="l"/>
            <a:r>
              <a:rPr lang="en-US" sz="2100" b="1" baseline="30000" dirty="0">
                <a:solidFill>
                  <a:schemeClr val="bg1"/>
                </a:solidFill>
                <a:latin typeface="system-ui"/>
              </a:rPr>
              <a:t>4 </a:t>
            </a:r>
            <a:r>
              <a:rPr lang="en-US" sz="2100" dirty="0">
                <a:solidFill>
                  <a:schemeClr val="bg1"/>
                </a:solidFill>
                <a:latin typeface="system-ui"/>
              </a:rPr>
              <a:t>And Moses wrote all the words of the </a:t>
            </a:r>
            <a:r>
              <a:rPr lang="en-US" sz="2100" cap="small" dirty="0">
                <a:solidFill>
                  <a:schemeClr val="bg1"/>
                </a:solidFill>
                <a:latin typeface="system-ui"/>
              </a:rPr>
              <a:t>Lord</a:t>
            </a:r>
            <a:r>
              <a:rPr lang="en-US" sz="2100" dirty="0">
                <a:solidFill>
                  <a:schemeClr val="bg1"/>
                </a:solidFill>
                <a:latin typeface="system-ui"/>
              </a:rPr>
              <a:t>. And he rose early in the morning, and built an altar at the foot of the mountain, and twelve pillars according to the twelve tribes of Israel.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DC6C20-B2DC-A6BD-7D27-12BC3BD669B7}"/>
              </a:ext>
            </a:extLst>
          </p:cNvPr>
          <p:cNvSpPr txBox="1"/>
          <p:nvPr/>
        </p:nvSpPr>
        <p:spPr>
          <a:xfrm>
            <a:off x="601824" y="3429000"/>
            <a:ext cx="7263881" cy="1523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500" dirty="0">
                <a:solidFill>
                  <a:schemeClr val="bg1"/>
                </a:solidFill>
                <a:latin typeface="system-ui"/>
              </a:rPr>
              <a:t>John 1:45</a:t>
            </a:r>
          </a:p>
          <a:p>
            <a:pPr algn="l"/>
            <a:endParaRPr lang="en-US" sz="1500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en-US" sz="2100" b="1" baseline="30000" dirty="0">
                <a:solidFill>
                  <a:schemeClr val="bg1"/>
                </a:solidFill>
                <a:latin typeface="system-ui"/>
              </a:rPr>
              <a:t>45 </a:t>
            </a:r>
            <a:r>
              <a:rPr lang="en-US" sz="2100" dirty="0">
                <a:solidFill>
                  <a:schemeClr val="bg1"/>
                </a:solidFill>
                <a:latin typeface="system-ui"/>
              </a:rPr>
              <a:t>Philip found Nathanael and said to him, “We have found Him of whom Moses in the law, and also the prophets, wrote—Jesus of Nazareth, the son of Joseph.”</a:t>
            </a:r>
          </a:p>
        </p:txBody>
      </p:sp>
    </p:spTree>
    <p:extLst>
      <p:ext uri="{BB962C8B-B14F-4D97-AF65-F5344CB8AC3E}">
        <p14:creationId xmlns:p14="http://schemas.microsoft.com/office/powerpoint/2010/main" val="3660105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2A5130-0D84-ED27-C604-3A250E01074A}"/>
              </a:ext>
            </a:extLst>
          </p:cNvPr>
          <p:cNvSpPr txBox="1"/>
          <p:nvPr/>
        </p:nvSpPr>
        <p:spPr>
          <a:xfrm>
            <a:off x="2155372" y="1906945"/>
            <a:ext cx="2840458" cy="23544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solidFill>
                  <a:schemeClr val="bg1"/>
                </a:solidFill>
              </a:rPr>
              <a:t>                    PENTATEUCH</a:t>
            </a:r>
          </a:p>
          <a:p>
            <a:endParaRPr lang="en-US" sz="2100" dirty="0">
              <a:solidFill>
                <a:schemeClr val="bg1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Genesis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Exodus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Leviticus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Numbers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100" dirty="0">
                <a:solidFill>
                  <a:schemeClr val="bg1"/>
                </a:solidFill>
              </a:rPr>
              <a:t>Deuteronomy</a:t>
            </a:r>
          </a:p>
        </p:txBody>
      </p:sp>
    </p:spTree>
    <p:extLst>
      <p:ext uri="{BB962C8B-B14F-4D97-AF65-F5344CB8AC3E}">
        <p14:creationId xmlns:p14="http://schemas.microsoft.com/office/powerpoint/2010/main" val="19047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97E817A-99BF-FC52-9D4E-2D5E6943DD4D}"/>
              </a:ext>
            </a:extLst>
          </p:cNvPr>
          <p:cNvSpPr txBox="1"/>
          <p:nvPr/>
        </p:nvSpPr>
        <p:spPr>
          <a:xfrm>
            <a:off x="1910443" y="1850825"/>
            <a:ext cx="5731328" cy="26545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        Major Divisions (Bob Waldron)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Creation  -  </a:t>
            </a:r>
            <a:r>
              <a:rPr lang="en-US" sz="2100" dirty="0">
                <a:solidFill>
                  <a:schemeClr val="bg1"/>
                </a:solidFill>
              </a:rPr>
              <a:t>Chapters 1-5</a:t>
            </a:r>
            <a:endParaRPr lang="en-US" sz="2400" dirty="0">
              <a:solidFill>
                <a:schemeClr val="bg1"/>
              </a:solidFill>
            </a:endParaRP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Flood  -  </a:t>
            </a:r>
            <a:r>
              <a:rPr lang="en-US" sz="2100" dirty="0">
                <a:solidFill>
                  <a:schemeClr val="bg1"/>
                </a:solidFill>
              </a:rPr>
              <a:t>Chapters 6-10</a:t>
            </a:r>
            <a:endParaRPr lang="en-US" sz="2400" dirty="0">
              <a:solidFill>
                <a:schemeClr val="bg1"/>
              </a:solidFill>
            </a:endParaRP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Scattering of the People  -  </a:t>
            </a:r>
            <a:r>
              <a:rPr lang="en-US" sz="2100" dirty="0">
                <a:solidFill>
                  <a:schemeClr val="bg1"/>
                </a:solidFill>
              </a:rPr>
              <a:t>Chapter 11</a:t>
            </a:r>
            <a:endParaRPr lang="en-US" sz="2400" dirty="0">
              <a:solidFill>
                <a:schemeClr val="bg1"/>
              </a:solidFill>
            </a:endParaRPr>
          </a:p>
          <a:p>
            <a:pPr marL="214313" indent="-214313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Patriarchs  -  </a:t>
            </a:r>
            <a:r>
              <a:rPr lang="en-US" sz="2100" dirty="0">
                <a:solidFill>
                  <a:schemeClr val="bg1"/>
                </a:solidFill>
              </a:rPr>
              <a:t>Chapters 12-50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409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F673646-2D7B-EABB-EE86-7C65A23D4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840" y="923456"/>
            <a:ext cx="7139940" cy="493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388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 descr="Timeline&#10;&#10;Description automatically generated">
            <a:extLst>
              <a:ext uri="{FF2B5EF4-FFF2-40B4-BE49-F238E27FC236}">
                <a16:creationId xmlns:a16="http://schemas.microsoft.com/office/drawing/2014/main" id="{3F9E3B3D-CBC7-B170-468B-EC50DFF505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278" y="1146810"/>
            <a:ext cx="8812395" cy="460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584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743E39-45EF-0542-24F9-8E48DDFBB10D}"/>
              </a:ext>
            </a:extLst>
          </p:cNvPr>
          <p:cNvSpPr txBox="1"/>
          <p:nvPr/>
        </p:nvSpPr>
        <p:spPr>
          <a:xfrm>
            <a:off x="310243" y="1211693"/>
            <a:ext cx="8286749" cy="42672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35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"/>
            </a:pPr>
            <a:r>
              <a:rPr lang="en-US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WE STUDY THE OLD TESTAMENT – GENESIS IN PARTICULAR?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Bob </a:t>
            </a:r>
            <a:r>
              <a:rPr lang="en-US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Waldren’s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Workbook Series – “IN THE BEGINNING” page 11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how can I understand the law of Christ? How can I understand the blessing of forgiveness? How can I understand the language of redemption? It is the Old Testament that tells how sin entered the world in the first place. 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1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D36C2F7-DC5F-CC0D-C013-5662CA9AD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743E39-45EF-0542-24F9-8E48DDFBB10D}"/>
              </a:ext>
            </a:extLst>
          </p:cNvPr>
          <p:cNvSpPr txBox="1"/>
          <p:nvPr/>
        </p:nvSpPr>
        <p:spPr>
          <a:xfrm>
            <a:off x="310243" y="1211692"/>
            <a:ext cx="8286749" cy="47612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sz="135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"/>
            </a:pPr>
            <a:r>
              <a:rPr lang="en-US" b="1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WE STUDY THE OLD TESTAMENT – GENESIS IN PARTICULAR?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Bob </a:t>
            </a:r>
            <a:r>
              <a:rPr lang="en-US" b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Waldren’s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Workbook Series – “IN THE BEGINNING” page 11</a:t>
            </a:r>
            <a:endParaRPr lang="en-US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teaches the concept of a sacrifice being offered whereby another can be saved. It shows how God makes promises of blessings for those who serve Him and promises of punishment for those who disobey Him – then it shows how God keeps every one of his promises. 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415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415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Adobe Heiti Std R</vt:lpstr>
      <vt:lpstr>Arial</vt:lpstr>
      <vt:lpstr>Arial Rounded MT Bold</vt:lpstr>
      <vt:lpstr>Calibri</vt:lpstr>
      <vt:lpstr>Calibri Light</vt:lpstr>
      <vt:lpstr>system-ui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Walker Davis</dc:creator>
  <cp:lastModifiedBy>AU Church</cp:lastModifiedBy>
  <cp:revision>3</cp:revision>
  <dcterms:created xsi:type="dcterms:W3CDTF">2023-01-01T13:59:59Z</dcterms:created>
  <dcterms:modified xsi:type="dcterms:W3CDTF">2023-01-01T15:23:09Z</dcterms:modified>
</cp:coreProperties>
</file>