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63" r:id="rId2"/>
    <p:sldId id="257" r:id="rId3"/>
    <p:sldId id="264" r:id="rId4"/>
    <p:sldId id="265" r:id="rId5"/>
    <p:sldId id="267" r:id="rId6"/>
    <p:sldId id="271" r:id="rId7"/>
    <p:sldId id="274" r:id="rId8"/>
    <p:sldId id="272" r:id="rId9"/>
    <p:sldId id="268" r:id="rId10"/>
    <p:sldId id="275" r:id="rId11"/>
    <p:sldId id="276" r:id="rId12"/>
    <p:sldId id="269" r:id="rId13"/>
    <p:sldId id="278" r:id="rId14"/>
    <p:sldId id="277" r:id="rId1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92350A2-1050-4FB7-9BBB-F308F773F145}" v="151" dt="2023-03-15T05:57:39.71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>
        <p:scale>
          <a:sx n="70" d="100"/>
          <a:sy n="70" d="100"/>
        </p:scale>
        <p:origin x="1108" y="2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20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E82732-ACFB-4208-AA5D-8A433FE0855E}" type="datetimeFigureOut">
              <a:rPr lang="en-US" smtClean="0"/>
              <a:t>3/11/2023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445282-FD6C-4E7F-8418-A992A915EF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20919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E82732-ACFB-4208-AA5D-8A433FE0855E}" type="datetimeFigureOut">
              <a:rPr lang="en-US" smtClean="0"/>
              <a:t>3/11/2023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445282-FD6C-4E7F-8418-A992A915EF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59746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E82732-ACFB-4208-AA5D-8A433FE0855E}" type="datetimeFigureOut">
              <a:rPr lang="en-US" smtClean="0"/>
              <a:t>3/11/2023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445282-FD6C-4E7F-8418-A992A915EF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08886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E82732-ACFB-4208-AA5D-8A433FE0855E}" type="datetimeFigureOut">
              <a:rPr lang="en-US" smtClean="0"/>
              <a:t>3/11/2023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445282-FD6C-4E7F-8418-A992A915EF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16431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E82732-ACFB-4208-AA5D-8A433FE0855E}" type="datetimeFigureOut">
              <a:rPr lang="en-US" smtClean="0"/>
              <a:t>3/11/2023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445282-FD6C-4E7F-8418-A992A915EF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30185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E82732-ACFB-4208-AA5D-8A433FE0855E}" type="datetimeFigureOut">
              <a:rPr lang="en-US" smtClean="0"/>
              <a:t>3/11/2023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445282-FD6C-4E7F-8418-A992A915EF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97075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E82732-ACFB-4208-AA5D-8A433FE0855E}" type="datetimeFigureOut">
              <a:rPr lang="en-US" smtClean="0"/>
              <a:t>3/11/2023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445282-FD6C-4E7F-8418-A992A915EF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36931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E82732-ACFB-4208-AA5D-8A433FE0855E}" type="datetimeFigureOut">
              <a:rPr lang="en-US" smtClean="0"/>
              <a:t>3/11/2023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445282-FD6C-4E7F-8418-A992A915EF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01829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E82732-ACFB-4208-AA5D-8A433FE0855E}" type="datetimeFigureOut">
              <a:rPr lang="en-US" smtClean="0"/>
              <a:t>3/11/2023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445282-FD6C-4E7F-8418-A992A915EF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22814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E82732-ACFB-4208-AA5D-8A433FE0855E}" type="datetimeFigureOut">
              <a:rPr lang="en-US" smtClean="0"/>
              <a:t>3/11/2023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445282-FD6C-4E7F-8418-A992A915EF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73990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E82732-ACFB-4208-AA5D-8A433FE0855E}" type="datetimeFigureOut">
              <a:rPr lang="en-US" smtClean="0"/>
              <a:t>3/11/2023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445282-FD6C-4E7F-8418-A992A915EF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05995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E82732-ACFB-4208-AA5D-8A433FE0855E}" type="datetimeFigureOut">
              <a:rPr lang="en-US" smtClean="0"/>
              <a:t>3/11/2023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445282-FD6C-4E7F-8418-A992A915EF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02758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Rahab of the Bible – St. Andrews Lutheran Church">
            <a:extLst>
              <a:ext uri="{FF2B5EF4-FFF2-40B4-BE49-F238E27FC236}">
                <a16:creationId xmlns:a16="http://schemas.microsoft.com/office/drawing/2014/main" id="{72C43C01-96E4-0C3F-DBC2-ECD6421D52B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066" r="12066" b="-3"/>
          <a:stretch/>
        </p:blipFill>
        <p:spPr bwMode="auto">
          <a:xfrm>
            <a:off x="6153510" y="986038"/>
            <a:ext cx="2844951" cy="48859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Old Testament 3, Lesson 3: The Fall of Jericho - Seeds of Faith Podcast">
            <a:extLst>
              <a:ext uri="{FF2B5EF4-FFF2-40B4-BE49-F238E27FC236}">
                <a16:creationId xmlns:a16="http://schemas.microsoft.com/office/drawing/2014/main" id="{A4CE223B-3E5C-730C-CB19-44CEC9928F5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85" r="14902" b="-3"/>
          <a:stretch/>
        </p:blipFill>
        <p:spPr bwMode="auto">
          <a:xfrm>
            <a:off x="3138404" y="986039"/>
            <a:ext cx="2867193" cy="48859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Exodus 14 - Parting the Red Sea">
            <a:extLst>
              <a:ext uri="{FF2B5EF4-FFF2-40B4-BE49-F238E27FC236}">
                <a16:creationId xmlns:a16="http://schemas.microsoft.com/office/drawing/2014/main" id="{4471A897-4CFB-63E5-9AAA-6C271AEA294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940" r="30258" b="1"/>
          <a:stretch/>
        </p:blipFill>
        <p:spPr bwMode="auto">
          <a:xfrm>
            <a:off x="145540" y="986037"/>
            <a:ext cx="2849255" cy="48859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4E39A017-C6ED-10AD-8C0A-FB3B95BCECF1}"/>
              </a:ext>
            </a:extLst>
          </p:cNvPr>
          <p:cNvSpPr txBox="1"/>
          <p:nvPr/>
        </p:nvSpPr>
        <p:spPr>
          <a:xfrm>
            <a:off x="-6637" y="2004463"/>
            <a:ext cx="9144000" cy="7155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50" dirty="0">
                <a:solidFill>
                  <a:schemeClr val="bg1"/>
                </a:solidFill>
                <a:latin typeface="+mj-lt"/>
              </a:rPr>
              <a:t>Hebrews 11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94F24F3-A710-85D6-41B6-4381C97A2552}"/>
              </a:ext>
            </a:extLst>
          </p:cNvPr>
          <p:cNvSpPr txBox="1"/>
          <p:nvPr/>
        </p:nvSpPr>
        <p:spPr>
          <a:xfrm>
            <a:off x="3125133" y="993656"/>
            <a:ext cx="2880466" cy="12625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4350"/>
              </a:lnSpc>
            </a:pPr>
            <a:r>
              <a:rPr lang="en-US" sz="2100" b="1" spc="225" dirty="0">
                <a:solidFill>
                  <a:schemeClr val="bg1"/>
                </a:solidFill>
                <a:latin typeface="+mj-lt"/>
              </a:rPr>
              <a:t>verse</a:t>
            </a:r>
          </a:p>
          <a:p>
            <a:pPr algn="ctr">
              <a:lnSpc>
                <a:spcPts val="4350"/>
              </a:lnSpc>
            </a:pPr>
            <a:r>
              <a:rPr lang="en-US" sz="5400" dirty="0">
                <a:solidFill>
                  <a:schemeClr val="bg1"/>
                </a:solidFill>
                <a:latin typeface="+mj-lt"/>
              </a:rPr>
              <a:t>30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F84E2E1-F538-D1FC-EED0-58B7AF44235B}"/>
              </a:ext>
            </a:extLst>
          </p:cNvPr>
          <p:cNvSpPr txBox="1"/>
          <p:nvPr/>
        </p:nvSpPr>
        <p:spPr>
          <a:xfrm>
            <a:off x="123297" y="993656"/>
            <a:ext cx="2844952" cy="12625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4350"/>
              </a:lnSpc>
            </a:pPr>
            <a:r>
              <a:rPr lang="en-US" sz="2100" b="1" spc="225" dirty="0">
                <a:solidFill>
                  <a:schemeClr val="bg1"/>
                </a:solidFill>
                <a:latin typeface="+mj-lt"/>
              </a:rPr>
              <a:t>verse</a:t>
            </a:r>
          </a:p>
          <a:p>
            <a:pPr algn="ctr">
              <a:lnSpc>
                <a:spcPts val="4350"/>
              </a:lnSpc>
            </a:pPr>
            <a:r>
              <a:rPr lang="en-US" sz="5400" dirty="0">
                <a:solidFill>
                  <a:schemeClr val="bg1"/>
                </a:solidFill>
                <a:latin typeface="+mj-lt"/>
              </a:rPr>
              <a:t>29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CC26254-8D07-3779-B3A4-EBA2A659E155}"/>
              </a:ext>
            </a:extLst>
          </p:cNvPr>
          <p:cNvSpPr txBox="1"/>
          <p:nvPr/>
        </p:nvSpPr>
        <p:spPr>
          <a:xfrm>
            <a:off x="6140239" y="993656"/>
            <a:ext cx="2844952" cy="12625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4350"/>
              </a:lnSpc>
            </a:pPr>
            <a:r>
              <a:rPr lang="en-US" sz="2100" b="1" spc="225" dirty="0">
                <a:solidFill>
                  <a:schemeClr val="bg1"/>
                </a:solidFill>
                <a:latin typeface="+mj-lt"/>
              </a:rPr>
              <a:t>verse</a:t>
            </a:r>
          </a:p>
          <a:p>
            <a:pPr algn="ctr">
              <a:lnSpc>
                <a:spcPts val="4350"/>
              </a:lnSpc>
            </a:pPr>
            <a:r>
              <a:rPr lang="en-US" sz="5400" dirty="0">
                <a:solidFill>
                  <a:schemeClr val="bg1"/>
                </a:solidFill>
                <a:latin typeface="+mj-lt"/>
              </a:rPr>
              <a:t>31</a:t>
            </a:r>
          </a:p>
        </p:txBody>
      </p:sp>
    </p:spTree>
    <p:extLst>
      <p:ext uri="{BB962C8B-B14F-4D97-AF65-F5344CB8AC3E}">
        <p14:creationId xmlns:p14="http://schemas.microsoft.com/office/powerpoint/2010/main" val="171098439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88F95ACC-65F8-801C-739D-1588C93EACA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10556454"/>
              </p:ext>
            </p:extLst>
          </p:nvPr>
        </p:nvGraphicFramePr>
        <p:xfrm>
          <a:off x="0" y="857252"/>
          <a:ext cx="9144000" cy="4858638"/>
        </p:xfrm>
        <a:graphic>
          <a:graphicData uri="http://schemas.openxmlformats.org/drawingml/2006/table">
            <a:tbl>
              <a:tblPr/>
              <a:tblGrid>
                <a:gridCol w="3916680">
                  <a:extLst>
                    <a:ext uri="{9D8B030D-6E8A-4147-A177-3AD203B41FA5}">
                      <a16:colId xmlns:a16="http://schemas.microsoft.com/office/drawing/2014/main" val="2469487320"/>
                    </a:ext>
                  </a:extLst>
                </a:gridCol>
                <a:gridCol w="746760">
                  <a:extLst>
                    <a:ext uri="{9D8B030D-6E8A-4147-A177-3AD203B41FA5}">
                      <a16:colId xmlns:a16="http://schemas.microsoft.com/office/drawing/2014/main" val="686297250"/>
                    </a:ext>
                  </a:extLst>
                </a:gridCol>
                <a:gridCol w="1800990">
                  <a:extLst>
                    <a:ext uri="{9D8B030D-6E8A-4147-A177-3AD203B41FA5}">
                      <a16:colId xmlns:a16="http://schemas.microsoft.com/office/drawing/2014/main" val="1494299241"/>
                    </a:ext>
                  </a:extLst>
                </a:gridCol>
                <a:gridCol w="2679570">
                  <a:extLst>
                    <a:ext uri="{9D8B030D-6E8A-4147-A177-3AD203B41FA5}">
                      <a16:colId xmlns:a16="http://schemas.microsoft.com/office/drawing/2014/main" val="642769891"/>
                    </a:ext>
                  </a:extLst>
                </a:gridCol>
              </a:tblGrid>
              <a:tr h="433092">
                <a:tc>
                  <a:txBody>
                    <a:bodyPr/>
                    <a:lstStyle/>
                    <a:p>
                      <a:pPr fontAlgn="b"/>
                      <a:r>
                        <a:rPr lang="en-US" sz="1400" b="1" dirty="0">
                          <a:solidFill>
                            <a:schemeClr val="tx1"/>
                          </a:solidFill>
                          <a:effectLst/>
                        </a:rPr>
                        <a:t>3 of the 4 Ways the Elders Responded B/c of their Faith:</a:t>
                      </a:r>
                    </a:p>
                  </a:txBody>
                  <a:tcPr marL="21613" marR="21613" marT="10806" marB="10806" anchor="b">
                    <a:lnL w="6350" cap="flat" cmpd="sng" algn="ctr">
                      <a:solidFill>
                        <a:srgbClr val="D9D9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  <a:lumOff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fontAlgn="b"/>
                      <a:r>
                        <a:rPr lang="en-US" sz="1400" b="1" dirty="0">
                          <a:solidFill>
                            <a:schemeClr val="tx1"/>
                          </a:solidFill>
                          <a:effectLst/>
                        </a:rPr>
                        <a:t>Elder</a:t>
                      </a:r>
                    </a:p>
                  </a:txBody>
                  <a:tcPr marL="21613" marR="21613" marT="10806" marB="10806" anchor="b">
                    <a:lnL w="6350" cap="flat" cmpd="sng" algn="ctr">
                      <a:solidFill>
                        <a:srgbClr val="D9D9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  <a:lumOff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fontAlgn="b"/>
                      <a:r>
                        <a:rPr lang="en-US" sz="1400" b="1" dirty="0">
                          <a:solidFill>
                            <a:schemeClr val="tx1"/>
                          </a:solidFill>
                          <a:effectLst/>
                        </a:rPr>
                        <a:t>What?</a:t>
                      </a:r>
                    </a:p>
                  </a:txBody>
                  <a:tcPr marL="21613" marR="21613" marT="10806" marB="10806" anchor="b">
                    <a:lnL w="6350" cap="flat" cmpd="sng" algn="ctr">
                      <a:solidFill>
                        <a:srgbClr val="D9D9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  <a:lumOff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fontAlgn="b"/>
                      <a:r>
                        <a:rPr lang="en-US" sz="1400" b="1" dirty="0">
                          <a:solidFill>
                            <a:schemeClr val="tx1"/>
                          </a:solidFill>
                          <a:effectLst/>
                        </a:rPr>
                        <a:t>Verse(s)</a:t>
                      </a:r>
                    </a:p>
                  </a:txBody>
                  <a:tcPr marL="21613" marR="21613" marT="10806" marB="10806" anchor="b">
                    <a:lnL w="6350" cap="flat" cmpd="sng" algn="ctr">
                      <a:solidFill>
                        <a:srgbClr val="D9D9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  <a:lumOff val="3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94055659"/>
                  </a:ext>
                </a:extLst>
              </a:tr>
              <a:tr h="30691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>
                          <a:solidFill>
                            <a:schemeClr val="bg1"/>
                          </a:solidFill>
                          <a:effectLst/>
                        </a:rPr>
                        <a:t>1. Believed strongly in God’s promises not yet realized</a:t>
                      </a:r>
                    </a:p>
                  </a:txBody>
                  <a:tcPr marL="21613" marR="21613" marT="10806" marB="10806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en-US" sz="1400" dirty="0">
                          <a:solidFill>
                            <a:schemeClr val="bg1"/>
                          </a:solidFill>
                          <a:effectLst/>
                        </a:rPr>
                        <a:t>Enoch</a:t>
                      </a:r>
                    </a:p>
                  </a:txBody>
                  <a:tcPr marL="21613" marR="21613" marT="10806" marB="10806" anchor="ctr">
                    <a:lnL w="12700" cap="flat" cmpd="sng" algn="ctr">
                      <a:solidFill>
                        <a:schemeClr val="tx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en-US" sz="1400" dirty="0">
                          <a:solidFill>
                            <a:schemeClr val="bg1"/>
                          </a:solidFill>
                          <a:effectLst/>
                        </a:rPr>
                        <a:t>Prophesied</a:t>
                      </a:r>
                    </a:p>
                  </a:txBody>
                  <a:tcPr marL="21613" marR="21613" marT="10806" marB="10806" anchor="ctr">
                    <a:lnL w="12700" cap="flat" cmpd="sng" algn="ctr">
                      <a:solidFill>
                        <a:schemeClr val="tx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>
                          <a:solidFill>
                            <a:schemeClr val="bg1"/>
                          </a:solidFill>
                          <a:effectLst/>
                        </a:rPr>
                        <a:t>Hebrews 11:5-6; Jude 14-15</a:t>
                      </a:r>
                    </a:p>
                  </a:txBody>
                  <a:tcPr marL="21613" marR="21613" marT="10806" marB="10806" anchor="ctr">
                    <a:lnL w="12700" cap="flat" cmpd="sng" algn="ctr">
                      <a:solidFill>
                        <a:schemeClr val="tx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50311885"/>
                  </a:ext>
                </a:extLst>
              </a:tr>
              <a:tr h="30691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>
                          <a:solidFill>
                            <a:schemeClr val="bg1"/>
                          </a:solidFill>
                          <a:effectLst/>
                        </a:rPr>
                        <a:t>2. And moved with godly fear to do unusual things</a:t>
                      </a:r>
                    </a:p>
                  </a:txBody>
                  <a:tcPr marL="21613" marR="21613" marT="10806" marB="10806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en-US" sz="1400" dirty="0">
                          <a:solidFill>
                            <a:schemeClr val="bg1"/>
                          </a:solidFill>
                          <a:effectLst/>
                        </a:rPr>
                        <a:t>Abraham</a:t>
                      </a:r>
                    </a:p>
                  </a:txBody>
                  <a:tcPr marL="21613" marR="21613" marT="10806" marB="10806" anchor="ctr">
                    <a:lnL w="12700" cap="flat" cmpd="sng" algn="ctr">
                      <a:solidFill>
                        <a:schemeClr val="tx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en-US" sz="1400" dirty="0">
                          <a:solidFill>
                            <a:schemeClr val="bg1"/>
                          </a:solidFill>
                          <a:effectLst/>
                        </a:rPr>
                        <a:t>Sojourned, Offered Isaac</a:t>
                      </a:r>
                    </a:p>
                  </a:txBody>
                  <a:tcPr marL="21613" marR="21613" marT="10806" marB="10806" anchor="ctr">
                    <a:lnL w="12700" cap="flat" cmpd="sng" algn="ctr">
                      <a:solidFill>
                        <a:schemeClr val="tx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en-US" sz="1400">
                          <a:solidFill>
                            <a:schemeClr val="bg1"/>
                          </a:solidFill>
                          <a:effectLst/>
                        </a:rPr>
                        <a:t>Hebrews 11:8-12, 17-19</a:t>
                      </a:r>
                    </a:p>
                  </a:txBody>
                  <a:tcPr marL="21613" marR="21613" marT="10806" marB="10806" anchor="ctr">
                    <a:lnL w="12700" cap="flat" cmpd="sng" algn="ctr">
                      <a:solidFill>
                        <a:schemeClr val="tx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13687492"/>
                  </a:ext>
                </a:extLst>
              </a:tr>
              <a:tr h="30691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>
                          <a:solidFill>
                            <a:schemeClr val="bg1"/>
                          </a:solidFill>
                          <a:effectLst/>
                        </a:rPr>
                        <a:t>    (extraordinary things)</a:t>
                      </a:r>
                    </a:p>
                  </a:txBody>
                  <a:tcPr marL="21613" marR="21613" marT="10806" marB="10806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en-US" sz="1400" dirty="0">
                          <a:solidFill>
                            <a:schemeClr val="bg1"/>
                          </a:solidFill>
                          <a:effectLst/>
                        </a:rPr>
                        <a:t>Sarah</a:t>
                      </a:r>
                    </a:p>
                  </a:txBody>
                  <a:tcPr marL="21613" marR="21613" marT="10806" marB="10806" anchor="ctr">
                    <a:lnL w="12700" cap="flat" cmpd="sng" algn="ctr">
                      <a:solidFill>
                        <a:schemeClr val="tx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en-US" sz="1400" dirty="0">
                          <a:solidFill>
                            <a:schemeClr val="bg1"/>
                          </a:solidFill>
                          <a:effectLst/>
                        </a:rPr>
                        <a:t>Judged Him faithful</a:t>
                      </a:r>
                    </a:p>
                  </a:txBody>
                  <a:tcPr marL="21613" marR="21613" marT="10806" marB="10806" anchor="ctr">
                    <a:lnL w="12700" cap="flat" cmpd="sng" algn="ctr">
                      <a:solidFill>
                        <a:schemeClr val="tx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en-US" sz="1400">
                          <a:solidFill>
                            <a:schemeClr val="bg1"/>
                          </a:solidFill>
                          <a:effectLst/>
                        </a:rPr>
                        <a:t>Hebrews 11:11-12</a:t>
                      </a:r>
                    </a:p>
                  </a:txBody>
                  <a:tcPr marL="21613" marR="21613" marT="10806" marB="10806" anchor="ctr">
                    <a:lnL w="12700" cap="flat" cmpd="sng" algn="ctr">
                      <a:solidFill>
                        <a:schemeClr val="tx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7849863"/>
                  </a:ext>
                </a:extLst>
              </a:tr>
              <a:tr h="306911">
                <a:tc>
                  <a:txBody>
                    <a:bodyPr/>
                    <a:lstStyle/>
                    <a:p>
                      <a:pPr fontAlgn="base"/>
                      <a:endParaRPr lang="en-US" sz="1400" dirty="0">
                        <a:solidFill>
                          <a:schemeClr val="bg1"/>
                        </a:solidFill>
                        <a:effectLst/>
                      </a:endParaRPr>
                    </a:p>
                  </a:txBody>
                  <a:tcPr marL="21613" marR="21613" marT="10806" marB="10806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en-US" sz="1400">
                          <a:solidFill>
                            <a:schemeClr val="bg1"/>
                          </a:solidFill>
                          <a:effectLst/>
                        </a:rPr>
                        <a:t>Isaac</a:t>
                      </a:r>
                    </a:p>
                  </a:txBody>
                  <a:tcPr marL="21613" marR="21613" marT="10806" marB="10806" anchor="ctr">
                    <a:lnL w="12700" cap="flat" cmpd="sng" algn="ctr">
                      <a:solidFill>
                        <a:schemeClr val="tx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en-US" sz="1400" dirty="0">
                          <a:solidFill>
                            <a:schemeClr val="bg1"/>
                          </a:solidFill>
                          <a:effectLst/>
                        </a:rPr>
                        <a:t>Blessed Jacob &amp; Esau</a:t>
                      </a:r>
                    </a:p>
                  </a:txBody>
                  <a:tcPr marL="21613" marR="21613" marT="10806" marB="10806" anchor="ctr">
                    <a:lnL w="12700" cap="flat" cmpd="sng" algn="ctr">
                      <a:solidFill>
                        <a:schemeClr val="tx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en-US" sz="1400">
                          <a:solidFill>
                            <a:schemeClr val="bg1"/>
                          </a:solidFill>
                          <a:effectLst/>
                        </a:rPr>
                        <a:t>Hebrews 11:20</a:t>
                      </a:r>
                    </a:p>
                  </a:txBody>
                  <a:tcPr marL="21613" marR="21613" marT="10806" marB="10806" anchor="ctr">
                    <a:lnL w="12700" cap="flat" cmpd="sng" algn="ctr">
                      <a:solidFill>
                        <a:schemeClr val="tx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30208297"/>
                  </a:ext>
                </a:extLst>
              </a:tr>
              <a:tr h="306911">
                <a:tc>
                  <a:txBody>
                    <a:bodyPr/>
                    <a:lstStyle/>
                    <a:p>
                      <a:pPr fontAlgn="base"/>
                      <a:endParaRPr lang="en-US" sz="1400" dirty="0">
                        <a:solidFill>
                          <a:schemeClr val="bg1"/>
                        </a:solidFill>
                        <a:effectLst/>
                      </a:endParaRPr>
                    </a:p>
                  </a:txBody>
                  <a:tcPr marL="21613" marR="21613" marT="10806" marB="10806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en-US" sz="1400" dirty="0">
                          <a:solidFill>
                            <a:schemeClr val="bg1"/>
                          </a:solidFill>
                          <a:effectLst/>
                        </a:rPr>
                        <a:t>Jacob</a:t>
                      </a:r>
                    </a:p>
                  </a:txBody>
                  <a:tcPr marL="21613" marR="21613" marT="10806" marB="10806" anchor="ctr">
                    <a:lnL w="12700" cap="flat" cmpd="sng" algn="ctr">
                      <a:solidFill>
                        <a:schemeClr val="tx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en-US" sz="1400" dirty="0">
                          <a:solidFill>
                            <a:schemeClr val="bg1"/>
                          </a:solidFill>
                          <a:effectLst/>
                        </a:rPr>
                        <a:t>Blessed sons of Joseph</a:t>
                      </a:r>
                    </a:p>
                  </a:txBody>
                  <a:tcPr marL="21613" marR="21613" marT="10806" marB="10806" anchor="ctr">
                    <a:lnL w="12700" cap="flat" cmpd="sng" algn="ctr">
                      <a:solidFill>
                        <a:schemeClr val="tx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en-US" sz="1400" dirty="0">
                          <a:solidFill>
                            <a:schemeClr val="bg1"/>
                          </a:solidFill>
                          <a:effectLst/>
                        </a:rPr>
                        <a:t>Hebrews 11:21</a:t>
                      </a:r>
                    </a:p>
                  </a:txBody>
                  <a:tcPr marL="21613" marR="21613" marT="10806" marB="10806" anchor="ctr">
                    <a:lnL w="12700" cap="flat" cmpd="sng" algn="ctr">
                      <a:solidFill>
                        <a:schemeClr val="tx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42788428"/>
                  </a:ext>
                </a:extLst>
              </a:tr>
              <a:tr h="433092">
                <a:tc>
                  <a:txBody>
                    <a:bodyPr/>
                    <a:lstStyle/>
                    <a:p>
                      <a:pPr fontAlgn="base"/>
                      <a:endParaRPr lang="en-US" sz="1400" dirty="0">
                        <a:solidFill>
                          <a:schemeClr val="bg1"/>
                        </a:solidFill>
                        <a:effectLst/>
                      </a:endParaRPr>
                    </a:p>
                  </a:txBody>
                  <a:tcPr marL="21613" marR="21613" marT="10806" marB="10806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en-US" sz="1400" dirty="0">
                          <a:solidFill>
                            <a:schemeClr val="bg1"/>
                          </a:solidFill>
                          <a:effectLst/>
                        </a:rPr>
                        <a:t>Joseph</a:t>
                      </a:r>
                    </a:p>
                  </a:txBody>
                  <a:tcPr marL="21613" marR="21613" marT="10806" marB="10806" anchor="ctr">
                    <a:lnL w="12700" cap="flat" cmpd="sng" algn="ctr">
                      <a:solidFill>
                        <a:schemeClr val="tx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en-US" sz="1400" dirty="0">
                          <a:solidFill>
                            <a:schemeClr val="bg1"/>
                          </a:solidFill>
                          <a:effectLst/>
                        </a:rPr>
                        <a:t>Mention departure of Egypt</a:t>
                      </a:r>
                    </a:p>
                  </a:txBody>
                  <a:tcPr marL="21613" marR="21613" marT="10806" marB="10806" anchor="ctr">
                    <a:lnL w="12700" cap="flat" cmpd="sng" algn="ctr">
                      <a:solidFill>
                        <a:schemeClr val="tx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en-US" sz="1500" dirty="0">
                          <a:solidFill>
                            <a:schemeClr val="bg1"/>
                          </a:solidFill>
                          <a:effectLst/>
                        </a:rPr>
                        <a:t>Hebrews 11:22</a:t>
                      </a:r>
                    </a:p>
                  </a:txBody>
                  <a:tcPr marL="21613" marR="21613" marT="10806" marB="10806" anchor="ctr">
                    <a:lnL w="12700" cap="flat" cmpd="sng" algn="ctr">
                      <a:solidFill>
                        <a:schemeClr val="tx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7026097"/>
                  </a:ext>
                </a:extLst>
              </a:tr>
              <a:tr h="306911">
                <a:tc>
                  <a:txBody>
                    <a:bodyPr/>
                    <a:lstStyle/>
                    <a:p>
                      <a:pPr marL="0" algn="l" defTabSz="914400" rtl="0" eaLnBrk="1" fontAlgn="base" latinLnBrk="0" hangingPunct="1"/>
                      <a:endParaRPr lang="en-US" sz="1400" kern="1200" dirty="0"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21613" marR="21613" marT="10806" marB="10806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ase" latinLnBrk="0" hangingPunct="1"/>
                      <a:r>
                        <a:rPr lang="en-US" sz="1400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Abel</a:t>
                      </a:r>
                    </a:p>
                  </a:txBody>
                  <a:tcPr marL="21613" marR="21613" marT="10806" marB="10806" anchor="ctr">
                    <a:lnL w="12700" cap="flat" cmpd="sng" algn="ctr">
                      <a:solidFill>
                        <a:schemeClr val="tx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ase" latinLnBrk="0" hangingPunct="1"/>
                      <a:r>
                        <a:rPr lang="en-US" sz="1400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Better Sacrifice</a:t>
                      </a:r>
                    </a:p>
                  </a:txBody>
                  <a:tcPr marL="21613" marR="21613" marT="10806" marB="10806" anchor="ctr">
                    <a:lnL w="12700" cap="flat" cmpd="sng" algn="ctr">
                      <a:solidFill>
                        <a:schemeClr val="tx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ase" latinLnBrk="0" hangingPunct="1"/>
                      <a:r>
                        <a:rPr lang="en-US" sz="1400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Hebrews 11:4</a:t>
                      </a:r>
                    </a:p>
                  </a:txBody>
                  <a:tcPr marL="21613" marR="21613" marT="10806" marB="10806" anchor="ctr">
                    <a:lnL w="12700" cap="flat" cmpd="sng" algn="ctr">
                      <a:solidFill>
                        <a:schemeClr val="tx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63015191"/>
                  </a:ext>
                </a:extLst>
              </a:tr>
              <a:tr h="227352">
                <a:tc>
                  <a:txBody>
                    <a:bodyPr/>
                    <a:lstStyle/>
                    <a:p>
                      <a:pPr marL="0" algn="l" defTabSz="914400" rtl="0" eaLnBrk="1" fontAlgn="base" latinLnBrk="0" hangingPunct="1"/>
                      <a:r>
                        <a:rPr lang="en-US" sz="1400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  </a:t>
                      </a:r>
                    </a:p>
                  </a:txBody>
                  <a:tcPr marL="21613" marR="21613" marT="10806" marB="10806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ase" latinLnBrk="0" hangingPunct="1"/>
                      <a:r>
                        <a:rPr lang="en-US" sz="1400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Noah</a:t>
                      </a:r>
                    </a:p>
                  </a:txBody>
                  <a:tcPr marL="21613" marR="21613" marT="10806" marB="10806" anchor="ctr">
                    <a:lnL w="12700" cap="flat" cmpd="sng" algn="ctr">
                      <a:solidFill>
                        <a:schemeClr val="tx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ase" latinLnBrk="0" hangingPunct="1"/>
                      <a:r>
                        <a:rPr lang="en-US" sz="1400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Ark</a:t>
                      </a:r>
                    </a:p>
                  </a:txBody>
                  <a:tcPr marL="21613" marR="21613" marT="10806" marB="10806" anchor="ctr">
                    <a:lnL w="12700" cap="flat" cmpd="sng" algn="ctr">
                      <a:solidFill>
                        <a:schemeClr val="tx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ase" latinLnBrk="0" hangingPunct="1"/>
                      <a:r>
                        <a:rPr lang="en-US" sz="1400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Hebrews 11:7</a:t>
                      </a:r>
                    </a:p>
                  </a:txBody>
                  <a:tcPr marL="21613" marR="21613" marT="10806" marB="10806" anchor="ctr">
                    <a:lnL w="12700" cap="flat" cmpd="sng" algn="ctr">
                      <a:solidFill>
                        <a:schemeClr val="tx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33339843"/>
                  </a:ext>
                </a:extLst>
              </a:tr>
              <a:tr h="227352">
                <a:tc>
                  <a:txBody>
                    <a:bodyPr/>
                    <a:lstStyle/>
                    <a:p>
                      <a:pPr marL="0" algn="l" defTabSz="914400" rtl="0" eaLnBrk="1" fontAlgn="base" latinLnBrk="0" hangingPunct="1"/>
                      <a:endParaRPr lang="en-US" sz="1400" kern="1200" dirty="0"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21613" marR="21613" marT="10806" marB="10806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ase" latinLnBrk="0" hangingPunct="1"/>
                      <a:r>
                        <a:rPr lang="en-US" sz="1400" kern="120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Sarah</a:t>
                      </a:r>
                    </a:p>
                  </a:txBody>
                  <a:tcPr marL="21613" marR="21613" marT="10806" marB="10806" anchor="ctr">
                    <a:lnL w="12700" cap="flat" cmpd="sng" algn="ctr">
                      <a:solidFill>
                        <a:schemeClr val="tx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ase" latinLnBrk="0" hangingPunct="1"/>
                      <a:r>
                        <a:rPr lang="en-US" sz="1400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Received strength</a:t>
                      </a:r>
                    </a:p>
                  </a:txBody>
                  <a:tcPr marL="21613" marR="21613" marT="10806" marB="10806" anchor="ctr">
                    <a:lnL w="12700" cap="flat" cmpd="sng" algn="ctr">
                      <a:solidFill>
                        <a:schemeClr val="tx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ase" latinLnBrk="0" hangingPunct="1"/>
                      <a:r>
                        <a:rPr lang="en-US" sz="1400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Hebrews 11:11-12</a:t>
                      </a:r>
                    </a:p>
                  </a:txBody>
                  <a:tcPr marL="21613" marR="21613" marT="10806" marB="10806" anchor="ctr">
                    <a:lnL w="12700" cap="flat" cmpd="sng" algn="ctr">
                      <a:solidFill>
                        <a:schemeClr val="tx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20914867"/>
                  </a:ext>
                </a:extLst>
              </a:tr>
              <a:tr h="227352">
                <a:tc>
                  <a:txBody>
                    <a:bodyPr/>
                    <a:lstStyle/>
                    <a:p>
                      <a:pPr marL="0" algn="l" defTabSz="914400" rtl="0" eaLnBrk="1" fontAlgn="base" latinLnBrk="0" hangingPunct="1"/>
                      <a:endParaRPr lang="en-US" sz="1400" kern="1200" dirty="0"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21613" marR="21613" marT="10806" marB="10806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ase" latinLnBrk="0" hangingPunct="1"/>
                      <a:r>
                        <a:rPr lang="en-US" sz="1400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Israelites</a:t>
                      </a:r>
                    </a:p>
                  </a:txBody>
                  <a:tcPr marL="21613" marR="21613" marT="10806" marB="10806" anchor="ctr">
                    <a:lnL w="12700" cap="flat" cmpd="sng" algn="ctr">
                      <a:solidFill>
                        <a:schemeClr val="tx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ase" latinLnBrk="0" hangingPunct="1"/>
                      <a:r>
                        <a:rPr lang="en-US" sz="1400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Passed through the Red Sea</a:t>
                      </a:r>
                    </a:p>
                  </a:txBody>
                  <a:tcPr marL="21613" marR="21613" marT="10806" marB="10806" anchor="ctr">
                    <a:lnL w="12700" cap="flat" cmpd="sng" algn="ctr">
                      <a:solidFill>
                        <a:schemeClr val="tx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ase" latinLnBrk="0" hangingPunct="1"/>
                      <a:r>
                        <a:rPr lang="en-US" sz="1400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Hebrews 11:29</a:t>
                      </a:r>
                    </a:p>
                  </a:txBody>
                  <a:tcPr marL="21613" marR="21613" marT="10806" marB="10806" anchor="ctr">
                    <a:lnL w="12700" cap="flat" cmpd="sng" algn="ctr">
                      <a:solidFill>
                        <a:schemeClr val="tx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44627606"/>
                  </a:ext>
                </a:extLst>
              </a:tr>
              <a:tr h="227352">
                <a:tc>
                  <a:txBody>
                    <a:bodyPr/>
                    <a:lstStyle/>
                    <a:p>
                      <a:pPr marL="0" algn="l" defTabSz="914400" rtl="0" eaLnBrk="1" fontAlgn="base" latinLnBrk="0" hangingPunct="1"/>
                      <a:endParaRPr lang="en-US" sz="1400" kern="1200" dirty="0"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21613" marR="21613" marT="10806" marB="10806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Israelites</a:t>
                      </a:r>
                    </a:p>
                  </a:txBody>
                  <a:tcPr marL="21613" marR="21613" marT="10806" marB="10806" anchor="ctr">
                    <a:lnL w="12700" cap="flat" cmpd="sng" algn="ctr">
                      <a:solidFill>
                        <a:schemeClr val="tx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Encircled Jericho 13x’s</a:t>
                      </a:r>
                    </a:p>
                  </a:txBody>
                  <a:tcPr marL="21613" marR="21613" marT="10806" marB="10806" anchor="ctr">
                    <a:lnL w="12700" cap="flat" cmpd="sng" algn="ctr">
                      <a:solidFill>
                        <a:schemeClr val="tx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Hebrews 11:30</a:t>
                      </a:r>
                    </a:p>
                  </a:txBody>
                  <a:tcPr marL="21613" marR="21613" marT="10806" marB="10806" anchor="ctr">
                    <a:lnL w="12700" cap="flat" cmpd="sng" algn="ctr">
                      <a:solidFill>
                        <a:schemeClr val="tx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50317100"/>
                  </a:ext>
                </a:extLst>
              </a:tr>
              <a:tr h="43309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>
                          <a:solidFill>
                            <a:schemeClr val="bg1"/>
                          </a:solidFill>
                          <a:effectLst/>
                        </a:rPr>
                        <a:t>3. And obeyed God rather than men</a:t>
                      </a:r>
                    </a:p>
                  </a:txBody>
                  <a:tcPr marL="21613" marR="21613" marT="10806" marB="10806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en-US" sz="1400" dirty="0">
                          <a:solidFill>
                            <a:schemeClr val="bg1"/>
                          </a:solidFill>
                          <a:effectLst/>
                        </a:rPr>
                        <a:t>Moses’s parents</a:t>
                      </a:r>
                    </a:p>
                  </a:txBody>
                  <a:tcPr marL="21613" marR="21613" marT="10806" marB="10806" anchor="ctr">
                    <a:lnL w="12700" cap="flat" cmpd="sng" algn="ctr">
                      <a:solidFill>
                        <a:schemeClr val="tx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en-US" sz="1400" dirty="0">
                          <a:solidFill>
                            <a:schemeClr val="bg1"/>
                          </a:solidFill>
                          <a:effectLst/>
                        </a:rPr>
                        <a:t>Saved Moses</a:t>
                      </a:r>
                    </a:p>
                  </a:txBody>
                  <a:tcPr marL="21613" marR="21613" marT="10806" marB="10806" anchor="ctr">
                    <a:lnL w="12700" cap="flat" cmpd="sng" algn="ctr">
                      <a:solidFill>
                        <a:schemeClr val="tx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en-US" sz="1400" dirty="0">
                          <a:solidFill>
                            <a:schemeClr val="bg1"/>
                          </a:solidFill>
                          <a:effectLst/>
                        </a:rPr>
                        <a:t>Hebrews 11:23</a:t>
                      </a:r>
                    </a:p>
                  </a:txBody>
                  <a:tcPr marL="21613" marR="21613" marT="10806" marB="10806" anchor="ctr">
                    <a:lnL w="12700" cap="flat" cmpd="sng" algn="ctr">
                      <a:solidFill>
                        <a:schemeClr val="tx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79896687"/>
                  </a:ext>
                </a:extLst>
              </a:tr>
              <a:tr h="236086">
                <a:tc>
                  <a:txBody>
                    <a:bodyPr/>
                    <a:lstStyle/>
                    <a:p>
                      <a:pPr fontAlgn="base"/>
                      <a:endParaRPr lang="en-US" sz="1400" dirty="0">
                        <a:solidFill>
                          <a:schemeClr val="bg1"/>
                        </a:solidFill>
                        <a:effectLst/>
                      </a:endParaRPr>
                    </a:p>
                  </a:txBody>
                  <a:tcPr marL="21613" marR="21613" marT="10806" marB="10806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en-US" sz="1400">
                          <a:solidFill>
                            <a:schemeClr val="bg1"/>
                          </a:solidFill>
                          <a:effectLst/>
                        </a:rPr>
                        <a:t>Moses</a:t>
                      </a:r>
                    </a:p>
                  </a:txBody>
                  <a:tcPr marL="21613" marR="21613" marT="10806" marB="10806" anchor="ctr">
                    <a:lnL w="12700" cap="flat" cmpd="sng" algn="ctr">
                      <a:solidFill>
                        <a:schemeClr val="tx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en-US" sz="1400" dirty="0">
                          <a:solidFill>
                            <a:schemeClr val="bg1"/>
                          </a:solidFill>
                          <a:effectLst/>
                        </a:rPr>
                        <a:t>Refused Egypt</a:t>
                      </a:r>
                    </a:p>
                  </a:txBody>
                  <a:tcPr marL="21613" marR="21613" marT="10806" marB="10806" anchor="ctr">
                    <a:lnL w="12700" cap="flat" cmpd="sng" algn="ctr">
                      <a:solidFill>
                        <a:schemeClr val="tx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en-US" sz="1400" dirty="0">
                          <a:solidFill>
                            <a:schemeClr val="bg1"/>
                          </a:solidFill>
                          <a:effectLst/>
                        </a:rPr>
                        <a:t>Hebrews 11:24-28</a:t>
                      </a:r>
                    </a:p>
                  </a:txBody>
                  <a:tcPr marL="21613" marR="21613" marT="10806" marB="10806" anchor="ctr">
                    <a:lnL w="12700" cap="flat" cmpd="sng" algn="ctr">
                      <a:solidFill>
                        <a:schemeClr val="tx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7028631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8736209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6" name="Picture 8" descr="Why Do We Baptize? — Plainfield Christian Church">
            <a:extLst>
              <a:ext uri="{FF2B5EF4-FFF2-40B4-BE49-F238E27FC236}">
                <a16:creationId xmlns:a16="http://schemas.microsoft.com/office/drawing/2014/main" id="{FFCCF013-5E50-3081-6FFD-2856B19178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-2456012" y="0"/>
            <a:ext cx="1257227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357A60EF-1129-6683-3D73-802808085BCB}"/>
              </a:ext>
            </a:extLst>
          </p:cNvPr>
          <p:cNvSpPr txBox="1"/>
          <p:nvPr/>
        </p:nvSpPr>
        <p:spPr>
          <a:xfrm>
            <a:off x="3322320" y="185937"/>
            <a:ext cx="5739384" cy="41242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Am I willing to do </a:t>
            </a:r>
            <a:r>
              <a:rPr lang="en-US" sz="2800" b="1" dirty="0">
                <a:solidFill>
                  <a:schemeClr val="accent2"/>
                </a:solidFill>
              </a:rPr>
              <a:t>extraordinary things</a:t>
            </a:r>
            <a:r>
              <a:rPr lang="en-US" sz="2800" b="1" dirty="0">
                <a:solidFill>
                  <a:schemeClr val="bg1"/>
                </a:solidFill>
              </a:rPr>
              <a:t> </a:t>
            </a:r>
          </a:p>
          <a:p>
            <a:r>
              <a:rPr lang="en-US" dirty="0">
                <a:solidFill>
                  <a:schemeClr val="bg1"/>
                </a:solidFill>
              </a:rPr>
              <a:t>to attain the victories God has already won?</a:t>
            </a:r>
          </a:p>
          <a:p>
            <a:endParaRPr lang="en-US" dirty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</a:rPr>
              <a:t>To be baptized? – Romans 6:4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</a:rPr>
              <a:t>To give up lusts of life? – 1 Peter 4:2-4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</a:rPr>
              <a:t>To love my enemies &amp; pray for them? – Matt. 5:44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</a:rPr>
              <a:t>To deny self / take up cross? – Matt. 16:24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</a:rPr>
              <a:t>To forgive those who have wronged me? – Matt. 6:14-15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</a:rPr>
              <a:t>What other things do Christians do that the world  thinks it is strange?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>
                <a:solidFill>
                  <a:schemeClr val="bg1">
                    <a:lumMod val="75000"/>
                    <a:lumOff val="25000"/>
                  </a:schemeClr>
                </a:solidFill>
                <a:latin typeface="Georgia Pro" panose="02040502050405020303" pitchFamily="18" charset="0"/>
              </a:rPr>
              <a:t>Faith does… </a:t>
            </a:r>
            <a:r>
              <a:rPr lang="en-US" u="sng" dirty="0">
                <a:solidFill>
                  <a:schemeClr val="bg1">
                    <a:lumMod val="75000"/>
                    <a:lumOff val="25000"/>
                  </a:schemeClr>
                </a:solidFill>
                <a:latin typeface="Georgia Pro" panose="02040502050405020303" pitchFamily="18" charset="0"/>
              </a:rPr>
              <a:t>the extraordinary!</a:t>
            </a:r>
            <a:endParaRPr lang="en-US" u="sng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792373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Rahab of the Bible – St. Andrews Lutheran Church">
            <a:extLst>
              <a:ext uri="{FF2B5EF4-FFF2-40B4-BE49-F238E27FC236}">
                <a16:creationId xmlns:a16="http://schemas.microsoft.com/office/drawing/2014/main" id="{72C43C01-96E4-0C3F-DBC2-ECD6421D52B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066" r="12066" b="-3"/>
          <a:stretch/>
        </p:blipFill>
        <p:spPr bwMode="auto">
          <a:xfrm>
            <a:off x="6153510" y="986038"/>
            <a:ext cx="2844951" cy="48859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3CC26254-8D07-3779-B3A4-EBA2A659E155}"/>
              </a:ext>
            </a:extLst>
          </p:cNvPr>
          <p:cNvSpPr txBox="1"/>
          <p:nvPr/>
        </p:nvSpPr>
        <p:spPr>
          <a:xfrm>
            <a:off x="6140239" y="993656"/>
            <a:ext cx="2844952" cy="12625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4350"/>
              </a:lnSpc>
            </a:pPr>
            <a:r>
              <a:rPr lang="en-US" sz="2100" b="1" spc="225" dirty="0">
                <a:solidFill>
                  <a:schemeClr val="bg1"/>
                </a:solidFill>
                <a:latin typeface="+mj-lt"/>
              </a:rPr>
              <a:t>verse</a:t>
            </a:r>
          </a:p>
          <a:p>
            <a:pPr algn="ctr">
              <a:lnSpc>
                <a:spcPts val="4350"/>
              </a:lnSpc>
            </a:pPr>
            <a:r>
              <a:rPr lang="en-US" sz="5400" dirty="0">
                <a:solidFill>
                  <a:schemeClr val="bg1"/>
                </a:solidFill>
                <a:latin typeface="+mj-lt"/>
              </a:rPr>
              <a:t>31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4274A6E-3B39-044E-24FD-3A0E6ABA1F08}"/>
              </a:ext>
            </a:extLst>
          </p:cNvPr>
          <p:cNvSpPr txBox="1"/>
          <p:nvPr/>
        </p:nvSpPr>
        <p:spPr>
          <a:xfrm>
            <a:off x="541020" y="846337"/>
            <a:ext cx="5191760" cy="62478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Hebrews 11:31 “By faith the harlot Rahab did not perish with those who did not believe, when she had received the spies in peace.”</a:t>
            </a:r>
          </a:p>
          <a:p>
            <a:endParaRPr lang="en-US" dirty="0"/>
          </a:p>
          <a:p>
            <a:r>
              <a:rPr lang="en-US" dirty="0">
                <a:solidFill>
                  <a:srgbClr val="FFFF00"/>
                </a:solidFill>
              </a:rPr>
              <a:t>Exodus 15:15 </a:t>
            </a:r>
            <a:r>
              <a:rPr lang="en-US" dirty="0"/>
              <a:t>“…All the inhabitants of Canaan will </a:t>
            </a:r>
            <a:r>
              <a:rPr lang="en-US" b="1" u="sng" dirty="0"/>
              <a:t>melt away</a:t>
            </a:r>
            <a:r>
              <a:rPr lang="en-US" dirty="0"/>
              <a:t>”</a:t>
            </a:r>
          </a:p>
          <a:p>
            <a:r>
              <a:rPr lang="en-US" dirty="0">
                <a:solidFill>
                  <a:srgbClr val="FFFF00"/>
                </a:solidFill>
              </a:rPr>
              <a:t>Joshua 5:1 </a:t>
            </a:r>
            <a:r>
              <a:rPr lang="en-US" dirty="0"/>
              <a:t>“…all the kings of Canaanites… that their </a:t>
            </a:r>
            <a:r>
              <a:rPr lang="en-US" b="1" u="sng" dirty="0"/>
              <a:t>heart melted</a:t>
            </a:r>
            <a:r>
              <a:rPr lang="en-US" dirty="0"/>
              <a:t>; and there was no spirit in them…”</a:t>
            </a:r>
          </a:p>
          <a:p>
            <a:r>
              <a:rPr lang="en-US" dirty="0">
                <a:solidFill>
                  <a:srgbClr val="FFFF00"/>
                </a:solidFill>
              </a:rPr>
              <a:t>Joshua 2:9 </a:t>
            </a:r>
            <a:r>
              <a:rPr lang="en-US" dirty="0"/>
              <a:t>”</a:t>
            </a:r>
            <a:r>
              <a:rPr lang="en-US" sz="2800" b="1" dirty="0"/>
              <a:t>I know </a:t>
            </a:r>
            <a:r>
              <a:rPr lang="en-US" dirty="0"/>
              <a:t>that </a:t>
            </a:r>
            <a:r>
              <a:rPr lang="en-US" sz="2800" b="1" dirty="0"/>
              <a:t>the LORD has given </a:t>
            </a:r>
            <a:r>
              <a:rPr lang="en-US" dirty="0"/>
              <a:t>you the land, that the terror of you has fallen on us, and that all inhabitants of the land are </a:t>
            </a:r>
            <a:r>
              <a:rPr lang="en-US" b="1" u="sng" dirty="0"/>
              <a:t>fainthearted</a:t>
            </a:r>
            <a:r>
              <a:rPr lang="en-US" dirty="0"/>
              <a:t> because of you.”</a:t>
            </a:r>
          </a:p>
          <a:p>
            <a:r>
              <a:rPr lang="en-US" dirty="0">
                <a:solidFill>
                  <a:srgbClr val="FFFF00"/>
                </a:solidFill>
              </a:rPr>
              <a:t>Joshua 2:10-11 </a:t>
            </a:r>
            <a:r>
              <a:rPr lang="en-US" dirty="0"/>
              <a:t>”our </a:t>
            </a:r>
            <a:r>
              <a:rPr lang="en-US" b="1" u="sng" dirty="0"/>
              <a:t>hearts melted</a:t>
            </a:r>
            <a:r>
              <a:rPr lang="en-US" dirty="0"/>
              <a:t>”</a:t>
            </a:r>
          </a:p>
          <a:p>
            <a:endParaRPr lang="en-US" dirty="0"/>
          </a:p>
          <a:p>
            <a:r>
              <a:rPr lang="en-US" dirty="0"/>
              <a:t>Because of her faith, Rahab </a:t>
            </a:r>
            <a:r>
              <a:rPr lang="en-US" sz="2800" b="1" dirty="0">
                <a:solidFill>
                  <a:srgbClr val="FFFF00"/>
                </a:solidFill>
              </a:rPr>
              <a:t>chose to obey God rather than man</a:t>
            </a:r>
            <a:r>
              <a:rPr lang="en-US" dirty="0"/>
              <a:t>, her king, and “received the spies in peace.”</a:t>
            </a:r>
          </a:p>
          <a:p>
            <a:r>
              <a:rPr lang="en-US" dirty="0"/>
              <a:t>Acts 5:29, James 2:25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730349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88F95ACC-65F8-801C-739D-1588C93EACA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41896779"/>
              </p:ext>
            </p:extLst>
          </p:nvPr>
        </p:nvGraphicFramePr>
        <p:xfrm>
          <a:off x="0" y="857252"/>
          <a:ext cx="9144000" cy="5094724"/>
        </p:xfrm>
        <a:graphic>
          <a:graphicData uri="http://schemas.openxmlformats.org/drawingml/2006/table">
            <a:tbl>
              <a:tblPr/>
              <a:tblGrid>
                <a:gridCol w="3916680">
                  <a:extLst>
                    <a:ext uri="{9D8B030D-6E8A-4147-A177-3AD203B41FA5}">
                      <a16:colId xmlns:a16="http://schemas.microsoft.com/office/drawing/2014/main" val="2469487320"/>
                    </a:ext>
                  </a:extLst>
                </a:gridCol>
                <a:gridCol w="746760">
                  <a:extLst>
                    <a:ext uri="{9D8B030D-6E8A-4147-A177-3AD203B41FA5}">
                      <a16:colId xmlns:a16="http://schemas.microsoft.com/office/drawing/2014/main" val="686297250"/>
                    </a:ext>
                  </a:extLst>
                </a:gridCol>
                <a:gridCol w="1800990">
                  <a:extLst>
                    <a:ext uri="{9D8B030D-6E8A-4147-A177-3AD203B41FA5}">
                      <a16:colId xmlns:a16="http://schemas.microsoft.com/office/drawing/2014/main" val="1494299241"/>
                    </a:ext>
                  </a:extLst>
                </a:gridCol>
                <a:gridCol w="2679570">
                  <a:extLst>
                    <a:ext uri="{9D8B030D-6E8A-4147-A177-3AD203B41FA5}">
                      <a16:colId xmlns:a16="http://schemas.microsoft.com/office/drawing/2014/main" val="642769891"/>
                    </a:ext>
                  </a:extLst>
                </a:gridCol>
              </a:tblGrid>
              <a:tr h="433092">
                <a:tc>
                  <a:txBody>
                    <a:bodyPr/>
                    <a:lstStyle/>
                    <a:p>
                      <a:pPr fontAlgn="b"/>
                      <a:r>
                        <a:rPr lang="en-US" sz="1400" b="1" dirty="0">
                          <a:solidFill>
                            <a:schemeClr val="tx1"/>
                          </a:solidFill>
                          <a:effectLst/>
                        </a:rPr>
                        <a:t>3 of the 4 Ways the Elders Responded B/c of their Faith:</a:t>
                      </a:r>
                    </a:p>
                  </a:txBody>
                  <a:tcPr marL="21613" marR="21613" marT="10806" marB="10806" anchor="b">
                    <a:lnL w="6350" cap="flat" cmpd="sng" algn="ctr">
                      <a:solidFill>
                        <a:srgbClr val="D9D9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  <a:lumOff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fontAlgn="b"/>
                      <a:r>
                        <a:rPr lang="en-US" sz="1400" b="1" dirty="0">
                          <a:solidFill>
                            <a:schemeClr val="tx1"/>
                          </a:solidFill>
                          <a:effectLst/>
                        </a:rPr>
                        <a:t>Elder</a:t>
                      </a:r>
                    </a:p>
                  </a:txBody>
                  <a:tcPr marL="21613" marR="21613" marT="10806" marB="10806" anchor="b">
                    <a:lnL w="6350" cap="flat" cmpd="sng" algn="ctr">
                      <a:solidFill>
                        <a:srgbClr val="D9D9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  <a:lumOff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fontAlgn="b"/>
                      <a:r>
                        <a:rPr lang="en-US" sz="1400" b="1" dirty="0">
                          <a:solidFill>
                            <a:schemeClr val="tx1"/>
                          </a:solidFill>
                          <a:effectLst/>
                        </a:rPr>
                        <a:t>What?</a:t>
                      </a:r>
                    </a:p>
                  </a:txBody>
                  <a:tcPr marL="21613" marR="21613" marT="10806" marB="10806" anchor="b">
                    <a:lnL w="6350" cap="flat" cmpd="sng" algn="ctr">
                      <a:solidFill>
                        <a:srgbClr val="D9D9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  <a:lumOff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fontAlgn="b"/>
                      <a:r>
                        <a:rPr lang="en-US" sz="1400" b="1" dirty="0">
                          <a:solidFill>
                            <a:schemeClr val="tx1"/>
                          </a:solidFill>
                          <a:effectLst/>
                        </a:rPr>
                        <a:t>Verse(s)</a:t>
                      </a:r>
                    </a:p>
                  </a:txBody>
                  <a:tcPr marL="21613" marR="21613" marT="10806" marB="10806" anchor="b">
                    <a:lnL w="6350" cap="flat" cmpd="sng" algn="ctr">
                      <a:solidFill>
                        <a:srgbClr val="D9D9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  <a:lumOff val="3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94055659"/>
                  </a:ext>
                </a:extLst>
              </a:tr>
              <a:tr h="30691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>
                          <a:solidFill>
                            <a:schemeClr val="bg1"/>
                          </a:solidFill>
                          <a:effectLst/>
                        </a:rPr>
                        <a:t>1. Believed strongly in God’s promises not yet realized</a:t>
                      </a:r>
                    </a:p>
                  </a:txBody>
                  <a:tcPr marL="21613" marR="21613" marT="10806" marB="10806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en-US" sz="1400" dirty="0">
                          <a:solidFill>
                            <a:schemeClr val="bg1"/>
                          </a:solidFill>
                          <a:effectLst/>
                        </a:rPr>
                        <a:t>Enoch</a:t>
                      </a:r>
                    </a:p>
                  </a:txBody>
                  <a:tcPr marL="21613" marR="21613" marT="10806" marB="10806" anchor="ctr">
                    <a:lnL w="12700" cap="flat" cmpd="sng" algn="ctr">
                      <a:solidFill>
                        <a:schemeClr val="tx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en-US" sz="1400" dirty="0">
                          <a:solidFill>
                            <a:schemeClr val="bg1"/>
                          </a:solidFill>
                          <a:effectLst/>
                        </a:rPr>
                        <a:t>Prophesied</a:t>
                      </a:r>
                    </a:p>
                  </a:txBody>
                  <a:tcPr marL="21613" marR="21613" marT="10806" marB="10806" anchor="ctr">
                    <a:lnL w="12700" cap="flat" cmpd="sng" algn="ctr">
                      <a:solidFill>
                        <a:schemeClr val="tx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>
                          <a:solidFill>
                            <a:schemeClr val="bg1"/>
                          </a:solidFill>
                          <a:effectLst/>
                        </a:rPr>
                        <a:t>Hebrews 11:5-6; Jude 14-15</a:t>
                      </a:r>
                    </a:p>
                  </a:txBody>
                  <a:tcPr marL="21613" marR="21613" marT="10806" marB="10806" anchor="ctr">
                    <a:lnL w="12700" cap="flat" cmpd="sng" algn="ctr">
                      <a:solidFill>
                        <a:schemeClr val="tx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50311885"/>
                  </a:ext>
                </a:extLst>
              </a:tr>
              <a:tr h="30691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>
                          <a:solidFill>
                            <a:schemeClr val="bg1"/>
                          </a:solidFill>
                          <a:effectLst/>
                        </a:rPr>
                        <a:t>2. And moved with godly fear to do unusual things</a:t>
                      </a:r>
                    </a:p>
                  </a:txBody>
                  <a:tcPr marL="21613" marR="21613" marT="10806" marB="10806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en-US" sz="1400" dirty="0">
                          <a:solidFill>
                            <a:schemeClr val="bg1"/>
                          </a:solidFill>
                          <a:effectLst/>
                        </a:rPr>
                        <a:t>Abraham</a:t>
                      </a:r>
                    </a:p>
                  </a:txBody>
                  <a:tcPr marL="21613" marR="21613" marT="10806" marB="10806" anchor="ctr">
                    <a:lnL w="12700" cap="flat" cmpd="sng" algn="ctr">
                      <a:solidFill>
                        <a:schemeClr val="tx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en-US" sz="1400" dirty="0">
                          <a:solidFill>
                            <a:schemeClr val="bg1"/>
                          </a:solidFill>
                          <a:effectLst/>
                        </a:rPr>
                        <a:t>Sojourned, Offered Isaac</a:t>
                      </a:r>
                    </a:p>
                  </a:txBody>
                  <a:tcPr marL="21613" marR="21613" marT="10806" marB="10806" anchor="ctr">
                    <a:lnL w="12700" cap="flat" cmpd="sng" algn="ctr">
                      <a:solidFill>
                        <a:schemeClr val="tx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en-US" sz="1400">
                          <a:solidFill>
                            <a:schemeClr val="bg1"/>
                          </a:solidFill>
                          <a:effectLst/>
                        </a:rPr>
                        <a:t>Hebrews 11:8-12, 17-19</a:t>
                      </a:r>
                    </a:p>
                  </a:txBody>
                  <a:tcPr marL="21613" marR="21613" marT="10806" marB="10806" anchor="ctr">
                    <a:lnL w="12700" cap="flat" cmpd="sng" algn="ctr">
                      <a:solidFill>
                        <a:schemeClr val="tx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13687492"/>
                  </a:ext>
                </a:extLst>
              </a:tr>
              <a:tr h="30691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>
                          <a:solidFill>
                            <a:schemeClr val="bg1"/>
                          </a:solidFill>
                          <a:effectLst/>
                        </a:rPr>
                        <a:t>    (extraordinary things)</a:t>
                      </a:r>
                    </a:p>
                  </a:txBody>
                  <a:tcPr marL="21613" marR="21613" marT="10806" marB="10806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en-US" sz="1400" dirty="0">
                          <a:solidFill>
                            <a:schemeClr val="bg1"/>
                          </a:solidFill>
                          <a:effectLst/>
                        </a:rPr>
                        <a:t>Sarah</a:t>
                      </a:r>
                    </a:p>
                  </a:txBody>
                  <a:tcPr marL="21613" marR="21613" marT="10806" marB="10806" anchor="ctr">
                    <a:lnL w="12700" cap="flat" cmpd="sng" algn="ctr">
                      <a:solidFill>
                        <a:schemeClr val="tx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en-US" sz="1400" dirty="0">
                          <a:solidFill>
                            <a:schemeClr val="bg1"/>
                          </a:solidFill>
                          <a:effectLst/>
                        </a:rPr>
                        <a:t>Judged Him faithful</a:t>
                      </a:r>
                    </a:p>
                  </a:txBody>
                  <a:tcPr marL="21613" marR="21613" marT="10806" marB="10806" anchor="ctr">
                    <a:lnL w="12700" cap="flat" cmpd="sng" algn="ctr">
                      <a:solidFill>
                        <a:schemeClr val="tx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en-US" sz="1400">
                          <a:solidFill>
                            <a:schemeClr val="bg1"/>
                          </a:solidFill>
                          <a:effectLst/>
                        </a:rPr>
                        <a:t>Hebrews 11:11-12</a:t>
                      </a:r>
                    </a:p>
                  </a:txBody>
                  <a:tcPr marL="21613" marR="21613" marT="10806" marB="10806" anchor="ctr">
                    <a:lnL w="12700" cap="flat" cmpd="sng" algn="ctr">
                      <a:solidFill>
                        <a:schemeClr val="tx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7849863"/>
                  </a:ext>
                </a:extLst>
              </a:tr>
              <a:tr h="306911">
                <a:tc>
                  <a:txBody>
                    <a:bodyPr/>
                    <a:lstStyle/>
                    <a:p>
                      <a:pPr fontAlgn="base"/>
                      <a:endParaRPr lang="en-US" sz="1400" dirty="0">
                        <a:solidFill>
                          <a:schemeClr val="bg1"/>
                        </a:solidFill>
                        <a:effectLst/>
                      </a:endParaRPr>
                    </a:p>
                  </a:txBody>
                  <a:tcPr marL="21613" marR="21613" marT="10806" marB="10806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en-US" sz="1400">
                          <a:solidFill>
                            <a:schemeClr val="bg1"/>
                          </a:solidFill>
                          <a:effectLst/>
                        </a:rPr>
                        <a:t>Isaac</a:t>
                      </a:r>
                    </a:p>
                  </a:txBody>
                  <a:tcPr marL="21613" marR="21613" marT="10806" marB="10806" anchor="ctr">
                    <a:lnL w="12700" cap="flat" cmpd="sng" algn="ctr">
                      <a:solidFill>
                        <a:schemeClr val="tx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en-US" sz="1400" dirty="0">
                          <a:solidFill>
                            <a:schemeClr val="bg1"/>
                          </a:solidFill>
                          <a:effectLst/>
                        </a:rPr>
                        <a:t>Blessed Jacob &amp; Esau</a:t>
                      </a:r>
                    </a:p>
                  </a:txBody>
                  <a:tcPr marL="21613" marR="21613" marT="10806" marB="10806" anchor="ctr">
                    <a:lnL w="12700" cap="flat" cmpd="sng" algn="ctr">
                      <a:solidFill>
                        <a:schemeClr val="tx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en-US" sz="1400">
                          <a:solidFill>
                            <a:schemeClr val="bg1"/>
                          </a:solidFill>
                          <a:effectLst/>
                        </a:rPr>
                        <a:t>Hebrews 11:20</a:t>
                      </a:r>
                    </a:p>
                  </a:txBody>
                  <a:tcPr marL="21613" marR="21613" marT="10806" marB="10806" anchor="ctr">
                    <a:lnL w="12700" cap="flat" cmpd="sng" algn="ctr">
                      <a:solidFill>
                        <a:schemeClr val="tx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30208297"/>
                  </a:ext>
                </a:extLst>
              </a:tr>
              <a:tr h="306911">
                <a:tc>
                  <a:txBody>
                    <a:bodyPr/>
                    <a:lstStyle/>
                    <a:p>
                      <a:pPr fontAlgn="base"/>
                      <a:endParaRPr lang="en-US" sz="1400" dirty="0">
                        <a:solidFill>
                          <a:schemeClr val="bg1"/>
                        </a:solidFill>
                        <a:effectLst/>
                      </a:endParaRPr>
                    </a:p>
                  </a:txBody>
                  <a:tcPr marL="21613" marR="21613" marT="10806" marB="10806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en-US" sz="1400" dirty="0">
                          <a:solidFill>
                            <a:schemeClr val="bg1"/>
                          </a:solidFill>
                          <a:effectLst/>
                        </a:rPr>
                        <a:t>Jacob</a:t>
                      </a:r>
                    </a:p>
                  </a:txBody>
                  <a:tcPr marL="21613" marR="21613" marT="10806" marB="10806" anchor="ctr">
                    <a:lnL w="12700" cap="flat" cmpd="sng" algn="ctr">
                      <a:solidFill>
                        <a:schemeClr val="tx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en-US" sz="1400" dirty="0">
                          <a:solidFill>
                            <a:schemeClr val="bg1"/>
                          </a:solidFill>
                          <a:effectLst/>
                        </a:rPr>
                        <a:t>Blessed sons of Joseph</a:t>
                      </a:r>
                    </a:p>
                  </a:txBody>
                  <a:tcPr marL="21613" marR="21613" marT="10806" marB="10806" anchor="ctr">
                    <a:lnL w="12700" cap="flat" cmpd="sng" algn="ctr">
                      <a:solidFill>
                        <a:schemeClr val="tx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en-US" sz="1400" dirty="0">
                          <a:solidFill>
                            <a:schemeClr val="bg1"/>
                          </a:solidFill>
                          <a:effectLst/>
                        </a:rPr>
                        <a:t>Hebrews 11:21</a:t>
                      </a:r>
                    </a:p>
                  </a:txBody>
                  <a:tcPr marL="21613" marR="21613" marT="10806" marB="10806" anchor="ctr">
                    <a:lnL w="12700" cap="flat" cmpd="sng" algn="ctr">
                      <a:solidFill>
                        <a:schemeClr val="tx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42788428"/>
                  </a:ext>
                </a:extLst>
              </a:tr>
              <a:tr h="433092">
                <a:tc>
                  <a:txBody>
                    <a:bodyPr/>
                    <a:lstStyle/>
                    <a:p>
                      <a:pPr fontAlgn="base"/>
                      <a:endParaRPr lang="en-US" sz="1400" dirty="0">
                        <a:solidFill>
                          <a:schemeClr val="bg1"/>
                        </a:solidFill>
                        <a:effectLst/>
                      </a:endParaRPr>
                    </a:p>
                  </a:txBody>
                  <a:tcPr marL="21613" marR="21613" marT="10806" marB="10806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en-US" sz="1400" dirty="0">
                          <a:solidFill>
                            <a:schemeClr val="bg1"/>
                          </a:solidFill>
                          <a:effectLst/>
                        </a:rPr>
                        <a:t>Joseph</a:t>
                      </a:r>
                    </a:p>
                  </a:txBody>
                  <a:tcPr marL="21613" marR="21613" marT="10806" marB="10806" anchor="ctr">
                    <a:lnL w="12700" cap="flat" cmpd="sng" algn="ctr">
                      <a:solidFill>
                        <a:schemeClr val="tx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en-US" sz="1400" dirty="0">
                          <a:solidFill>
                            <a:schemeClr val="bg1"/>
                          </a:solidFill>
                          <a:effectLst/>
                        </a:rPr>
                        <a:t>Mention departure of Egypt</a:t>
                      </a:r>
                    </a:p>
                  </a:txBody>
                  <a:tcPr marL="21613" marR="21613" marT="10806" marB="10806" anchor="ctr">
                    <a:lnL w="12700" cap="flat" cmpd="sng" algn="ctr">
                      <a:solidFill>
                        <a:schemeClr val="tx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en-US" sz="1500" dirty="0">
                          <a:solidFill>
                            <a:schemeClr val="bg1"/>
                          </a:solidFill>
                          <a:effectLst/>
                        </a:rPr>
                        <a:t>Hebrews 11:22</a:t>
                      </a:r>
                    </a:p>
                  </a:txBody>
                  <a:tcPr marL="21613" marR="21613" marT="10806" marB="10806" anchor="ctr">
                    <a:lnL w="12700" cap="flat" cmpd="sng" algn="ctr">
                      <a:solidFill>
                        <a:schemeClr val="tx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7026097"/>
                  </a:ext>
                </a:extLst>
              </a:tr>
              <a:tr h="306911">
                <a:tc>
                  <a:txBody>
                    <a:bodyPr/>
                    <a:lstStyle/>
                    <a:p>
                      <a:pPr marL="0" algn="l" defTabSz="914400" rtl="0" eaLnBrk="1" fontAlgn="base" latinLnBrk="0" hangingPunct="1"/>
                      <a:endParaRPr lang="en-US" sz="1400" kern="1200" dirty="0"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21613" marR="21613" marT="10806" marB="10806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ase" latinLnBrk="0" hangingPunct="1"/>
                      <a:r>
                        <a:rPr lang="en-US" sz="1400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Abel</a:t>
                      </a:r>
                    </a:p>
                  </a:txBody>
                  <a:tcPr marL="21613" marR="21613" marT="10806" marB="10806" anchor="ctr">
                    <a:lnL w="12700" cap="flat" cmpd="sng" algn="ctr">
                      <a:solidFill>
                        <a:schemeClr val="tx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ase" latinLnBrk="0" hangingPunct="1"/>
                      <a:r>
                        <a:rPr lang="en-US" sz="1400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Better Sacrifice</a:t>
                      </a:r>
                    </a:p>
                  </a:txBody>
                  <a:tcPr marL="21613" marR="21613" marT="10806" marB="10806" anchor="ctr">
                    <a:lnL w="12700" cap="flat" cmpd="sng" algn="ctr">
                      <a:solidFill>
                        <a:schemeClr val="tx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ase" latinLnBrk="0" hangingPunct="1"/>
                      <a:r>
                        <a:rPr lang="en-US" sz="1400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Hebrews 11:4</a:t>
                      </a:r>
                    </a:p>
                  </a:txBody>
                  <a:tcPr marL="21613" marR="21613" marT="10806" marB="10806" anchor="ctr">
                    <a:lnL w="12700" cap="flat" cmpd="sng" algn="ctr">
                      <a:solidFill>
                        <a:schemeClr val="tx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63015191"/>
                  </a:ext>
                </a:extLst>
              </a:tr>
              <a:tr h="227352">
                <a:tc>
                  <a:txBody>
                    <a:bodyPr/>
                    <a:lstStyle/>
                    <a:p>
                      <a:pPr marL="0" algn="l" defTabSz="914400" rtl="0" eaLnBrk="1" fontAlgn="base" latinLnBrk="0" hangingPunct="1"/>
                      <a:r>
                        <a:rPr lang="en-US" sz="1400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  </a:t>
                      </a:r>
                    </a:p>
                  </a:txBody>
                  <a:tcPr marL="21613" marR="21613" marT="10806" marB="10806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ase" latinLnBrk="0" hangingPunct="1"/>
                      <a:r>
                        <a:rPr lang="en-US" sz="1400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Noah</a:t>
                      </a:r>
                    </a:p>
                  </a:txBody>
                  <a:tcPr marL="21613" marR="21613" marT="10806" marB="10806" anchor="ctr">
                    <a:lnL w="12700" cap="flat" cmpd="sng" algn="ctr">
                      <a:solidFill>
                        <a:schemeClr val="tx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ase" latinLnBrk="0" hangingPunct="1"/>
                      <a:r>
                        <a:rPr lang="en-US" sz="1400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Ark</a:t>
                      </a:r>
                    </a:p>
                  </a:txBody>
                  <a:tcPr marL="21613" marR="21613" marT="10806" marB="10806" anchor="ctr">
                    <a:lnL w="12700" cap="flat" cmpd="sng" algn="ctr">
                      <a:solidFill>
                        <a:schemeClr val="tx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ase" latinLnBrk="0" hangingPunct="1"/>
                      <a:r>
                        <a:rPr lang="en-US" sz="1400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Hebrews 11:7</a:t>
                      </a:r>
                    </a:p>
                  </a:txBody>
                  <a:tcPr marL="21613" marR="21613" marT="10806" marB="10806" anchor="ctr">
                    <a:lnL w="12700" cap="flat" cmpd="sng" algn="ctr">
                      <a:solidFill>
                        <a:schemeClr val="tx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33339843"/>
                  </a:ext>
                </a:extLst>
              </a:tr>
              <a:tr h="227352">
                <a:tc>
                  <a:txBody>
                    <a:bodyPr/>
                    <a:lstStyle/>
                    <a:p>
                      <a:pPr marL="0" algn="l" defTabSz="914400" rtl="0" eaLnBrk="1" fontAlgn="base" latinLnBrk="0" hangingPunct="1"/>
                      <a:endParaRPr lang="en-US" sz="1400" kern="1200" dirty="0"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21613" marR="21613" marT="10806" marB="10806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ase" latinLnBrk="0" hangingPunct="1"/>
                      <a:r>
                        <a:rPr lang="en-US" sz="1400" kern="120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Sarah</a:t>
                      </a:r>
                    </a:p>
                  </a:txBody>
                  <a:tcPr marL="21613" marR="21613" marT="10806" marB="10806" anchor="ctr">
                    <a:lnL w="12700" cap="flat" cmpd="sng" algn="ctr">
                      <a:solidFill>
                        <a:schemeClr val="tx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ase" latinLnBrk="0" hangingPunct="1"/>
                      <a:r>
                        <a:rPr lang="en-US" sz="1400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Received strength</a:t>
                      </a:r>
                    </a:p>
                  </a:txBody>
                  <a:tcPr marL="21613" marR="21613" marT="10806" marB="10806" anchor="ctr">
                    <a:lnL w="12700" cap="flat" cmpd="sng" algn="ctr">
                      <a:solidFill>
                        <a:schemeClr val="tx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ase" latinLnBrk="0" hangingPunct="1"/>
                      <a:r>
                        <a:rPr lang="en-US" sz="1400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Hebrews 11:11-12</a:t>
                      </a:r>
                    </a:p>
                  </a:txBody>
                  <a:tcPr marL="21613" marR="21613" marT="10806" marB="10806" anchor="ctr">
                    <a:lnL w="12700" cap="flat" cmpd="sng" algn="ctr">
                      <a:solidFill>
                        <a:schemeClr val="tx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20914867"/>
                  </a:ext>
                </a:extLst>
              </a:tr>
              <a:tr h="227352">
                <a:tc>
                  <a:txBody>
                    <a:bodyPr/>
                    <a:lstStyle/>
                    <a:p>
                      <a:pPr marL="0" algn="l" defTabSz="914400" rtl="0" eaLnBrk="1" fontAlgn="base" latinLnBrk="0" hangingPunct="1"/>
                      <a:endParaRPr lang="en-US" sz="1400" kern="1200" dirty="0"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21613" marR="21613" marT="10806" marB="10806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ase" latinLnBrk="0" hangingPunct="1"/>
                      <a:r>
                        <a:rPr lang="en-US" sz="1400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Israelites</a:t>
                      </a:r>
                    </a:p>
                  </a:txBody>
                  <a:tcPr marL="21613" marR="21613" marT="10806" marB="10806" anchor="ctr">
                    <a:lnL w="12700" cap="flat" cmpd="sng" algn="ctr">
                      <a:solidFill>
                        <a:schemeClr val="tx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ase" latinLnBrk="0" hangingPunct="1"/>
                      <a:r>
                        <a:rPr lang="en-US" sz="1400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Passed through the Red Sea</a:t>
                      </a:r>
                    </a:p>
                  </a:txBody>
                  <a:tcPr marL="21613" marR="21613" marT="10806" marB="10806" anchor="ctr">
                    <a:lnL w="12700" cap="flat" cmpd="sng" algn="ctr">
                      <a:solidFill>
                        <a:schemeClr val="tx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ase" latinLnBrk="0" hangingPunct="1"/>
                      <a:r>
                        <a:rPr lang="en-US" sz="1400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Hebrews 11:29</a:t>
                      </a:r>
                    </a:p>
                  </a:txBody>
                  <a:tcPr marL="21613" marR="21613" marT="10806" marB="10806" anchor="ctr">
                    <a:lnL w="12700" cap="flat" cmpd="sng" algn="ctr">
                      <a:solidFill>
                        <a:schemeClr val="tx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44627606"/>
                  </a:ext>
                </a:extLst>
              </a:tr>
              <a:tr h="227352">
                <a:tc>
                  <a:txBody>
                    <a:bodyPr/>
                    <a:lstStyle/>
                    <a:p>
                      <a:pPr marL="0" algn="l" defTabSz="914400" rtl="0" eaLnBrk="1" fontAlgn="base" latinLnBrk="0" hangingPunct="1"/>
                      <a:endParaRPr lang="en-US" sz="1400" kern="1200" dirty="0"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21613" marR="21613" marT="10806" marB="10806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Israelites</a:t>
                      </a:r>
                    </a:p>
                  </a:txBody>
                  <a:tcPr marL="21613" marR="21613" marT="10806" marB="10806" anchor="ctr">
                    <a:lnL w="12700" cap="flat" cmpd="sng" algn="ctr">
                      <a:solidFill>
                        <a:schemeClr val="tx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Encircled Jericho 13x’s</a:t>
                      </a:r>
                    </a:p>
                  </a:txBody>
                  <a:tcPr marL="21613" marR="21613" marT="10806" marB="10806" anchor="ctr">
                    <a:lnL w="12700" cap="flat" cmpd="sng" algn="ctr">
                      <a:solidFill>
                        <a:schemeClr val="tx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Hebrews 11:30</a:t>
                      </a:r>
                    </a:p>
                  </a:txBody>
                  <a:tcPr marL="21613" marR="21613" marT="10806" marB="10806" anchor="ctr">
                    <a:lnL w="12700" cap="flat" cmpd="sng" algn="ctr">
                      <a:solidFill>
                        <a:schemeClr val="tx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50317100"/>
                  </a:ext>
                </a:extLst>
              </a:tr>
              <a:tr h="43309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>
                          <a:solidFill>
                            <a:schemeClr val="bg1"/>
                          </a:solidFill>
                          <a:effectLst/>
                        </a:rPr>
                        <a:t>3. And obeyed God rather than men</a:t>
                      </a:r>
                    </a:p>
                  </a:txBody>
                  <a:tcPr marL="21613" marR="21613" marT="10806" marB="10806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en-US" sz="1400" dirty="0">
                          <a:solidFill>
                            <a:schemeClr val="bg1"/>
                          </a:solidFill>
                          <a:effectLst/>
                        </a:rPr>
                        <a:t>Moses’s parents</a:t>
                      </a:r>
                    </a:p>
                  </a:txBody>
                  <a:tcPr marL="21613" marR="21613" marT="10806" marB="10806" anchor="ctr">
                    <a:lnL w="12700" cap="flat" cmpd="sng" algn="ctr">
                      <a:solidFill>
                        <a:schemeClr val="tx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en-US" sz="1400" dirty="0">
                          <a:solidFill>
                            <a:schemeClr val="bg1"/>
                          </a:solidFill>
                          <a:effectLst/>
                        </a:rPr>
                        <a:t>Saved Moses</a:t>
                      </a:r>
                    </a:p>
                  </a:txBody>
                  <a:tcPr marL="21613" marR="21613" marT="10806" marB="10806" anchor="ctr">
                    <a:lnL w="12700" cap="flat" cmpd="sng" algn="ctr">
                      <a:solidFill>
                        <a:schemeClr val="tx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en-US" sz="1400" dirty="0">
                          <a:solidFill>
                            <a:schemeClr val="bg1"/>
                          </a:solidFill>
                          <a:effectLst/>
                        </a:rPr>
                        <a:t>Hebrews 11:23</a:t>
                      </a:r>
                    </a:p>
                  </a:txBody>
                  <a:tcPr marL="21613" marR="21613" marT="10806" marB="10806" anchor="ctr">
                    <a:lnL w="12700" cap="flat" cmpd="sng" algn="ctr">
                      <a:solidFill>
                        <a:schemeClr val="tx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79896687"/>
                  </a:ext>
                </a:extLst>
              </a:tr>
              <a:tr h="236086">
                <a:tc>
                  <a:txBody>
                    <a:bodyPr/>
                    <a:lstStyle/>
                    <a:p>
                      <a:pPr fontAlgn="base"/>
                      <a:endParaRPr lang="en-US" sz="1400" dirty="0">
                        <a:solidFill>
                          <a:schemeClr val="bg1"/>
                        </a:solidFill>
                        <a:effectLst/>
                      </a:endParaRPr>
                    </a:p>
                  </a:txBody>
                  <a:tcPr marL="21613" marR="21613" marT="10806" marB="10806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en-US" sz="1400" dirty="0">
                          <a:solidFill>
                            <a:schemeClr val="bg1"/>
                          </a:solidFill>
                          <a:effectLst/>
                        </a:rPr>
                        <a:t>Moses</a:t>
                      </a:r>
                    </a:p>
                  </a:txBody>
                  <a:tcPr marL="21613" marR="21613" marT="10806" marB="10806" anchor="ctr">
                    <a:lnL w="12700" cap="flat" cmpd="sng" algn="ctr">
                      <a:solidFill>
                        <a:schemeClr val="tx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en-US" sz="1400" dirty="0">
                          <a:solidFill>
                            <a:schemeClr val="bg1"/>
                          </a:solidFill>
                          <a:effectLst/>
                        </a:rPr>
                        <a:t>Refused Egypt</a:t>
                      </a:r>
                    </a:p>
                  </a:txBody>
                  <a:tcPr marL="21613" marR="21613" marT="10806" marB="10806" anchor="ctr">
                    <a:lnL w="12700" cap="flat" cmpd="sng" algn="ctr">
                      <a:solidFill>
                        <a:schemeClr val="tx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en-US" sz="1400" dirty="0">
                          <a:solidFill>
                            <a:schemeClr val="bg1"/>
                          </a:solidFill>
                          <a:effectLst/>
                        </a:rPr>
                        <a:t>Hebrews 11:24-28</a:t>
                      </a:r>
                    </a:p>
                  </a:txBody>
                  <a:tcPr marL="21613" marR="21613" marT="10806" marB="10806" anchor="ctr">
                    <a:lnL w="12700" cap="flat" cmpd="sng" algn="ctr">
                      <a:solidFill>
                        <a:schemeClr val="tx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70286310"/>
                  </a:ext>
                </a:extLst>
              </a:tr>
              <a:tr h="236086">
                <a:tc>
                  <a:txBody>
                    <a:bodyPr/>
                    <a:lstStyle/>
                    <a:p>
                      <a:pPr fontAlgn="base"/>
                      <a:endParaRPr lang="en-US" sz="1400" dirty="0">
                        <a:solidFill>
                          <a:schemeClr val="bg1"/>
                        </a:solidFill>
                        <a:effectLst/>
                      </a:endParaRPr>
                    </a:p>
                  </a:txBody>
                  <a:tcPr marL="21613" marR="21613" marT="10806" marB="10806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en-US" sz="1400" dirty="0">
                          <a:solidFill>
                            <a:schemeClr val="bg1"/>
                          </a:solidFill>
                          <a:effectLst/>
                        </a:rPr>
                        <a:t>Rahab</a:t>
                      </a:r>
                    </a:p>
                  </a:txBody>
                  <a:tcPr marL="21613" marR="21613" marT="10806" marB="10806" anchor="ctr">
                    <a:lnL w="12700" cap="flat" cmpd="sng" algn="ctr">
                      <a:solidFill>
                        <a:schemeClr val="tx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en-US" sz="1400" dirty="0">
                          <a:solidFill>
                            <a:schemeClr val="bg1"/>
                          </a:solidFill>
                          <a:effectLst/>
                        </a:rPr>
                        <a:t>Received the spies</a:t>
                      </a:r>
                    </a:p>
                  </a:txBody>
                  <a:tcPr marL="21613" marR="21613" marT="10806" marB="10806" anchor="ctr">
                    <a:lnL w="12700" cap="flat" cmpd="sng" algn="ctr">
                      <a:solidFill>
                        <a:schemeClr val="tx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en-US" sz="1400" dirty="0">
                          <a:solidFill>
                            <a:schemeClr val="bg1"/>
                          </a:solidFill>
                          <a:effectLst/>
                        </a:rPr>
                        <a:t>Hebrews 11:31</a:t>
                      </a:r>
                    </a:p>
                  </a:txBody>
                  <a:tcPr marL="21613" marR="21613" marT="10806" marB="10806" anchor="ctr">
                    <a:lnL w="12700" cap="flat" cmpd="sng" algn="ctr">
                      <a:solidFill>
                        <a:schemeClr val="tx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9075444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7454951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6" name="Picture 4" descr="UCLA Law builds databases on prisons and COVID-19 | UCLA">
            <a:extLst>
              <a:ext uri="{FF2B5EF4-FFF2-40B4-BE49-F238E27FC236}">
                <a16:creationId xmlns:a16="http://schemas.microsoft.com/office/drawing/2014/main" id="{2FB2ABC1-53F2-D1B5-DF9D-541E822049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68779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B4274A6E-3B39-044E-24FD-3A0E6ABA1F08}"/>
              </a:ext>
            </a:extLst>
          </p:cNvPr>
          <p:cNvSpPr txBox="1"/>
          <p:nvPr/>
        </p:nvSpPr>
        <p:spPr>
          <a:xfrm>
            <a:off x="541020" y="846337"/>
            <a:ext cx="5713476" cy="62478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When my heart melts with fear, will my faith perform </a:t>
            </a:r>
          </a:p>
          <a:p>
            <a:r>
              <a:rPr lang="en-US" sz="2800" b="1" dirty="0">
                <a:solidFill>
                  <a:schemeClr val="accent2"/>
                </a:solidFill>
              </a:rPr>
              <a:t>illegal actions </a:t>
            </a:r>
            <a:r>
              <a:rPr lang="en-US" sz="2000" dirty="0"/>
              <a:t>to be right with God?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Because of her faith, she </a:t>
            </a:r>
            <a:r>
              <a:rPr lang="en-US" sz="2800" b="1" dirty="0">
                <a:solidFill>
                  <a:srgbClr val="FFFF00"/>
                </a:solidFill>
              </a:rPr>
              <a:t>chose to obey God rather than man</a:t>
            </a:r>
            <a:r>
              <a:rPr lang="en-US" dirty="0"/>
              <a:t>, her king, and “received the spies in peace.”</a:t>
            </a:r>
          </a:p>
          <a:p>
            <a:r>
              <a:rPr lang="en-US" dirty="0"/>
              <a:t>Acts 5:29, James 2:25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BCD651B-C5C1-FA45-E1A6-05214A9E834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1020" y="1808349"/>
            <a:ext cx="9144000" cy="29669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03788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775AE9-A47B-C446-346B-1FEF629A40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The Faith of Hebrews 11…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6CA7E36-2C53-712E-52B7-49AE46065A8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v. 1 – is “the substance (or </a:t>
            </a:r>
            <a:r>
              <a:rPr lang="en-US" b="1" dirty="0"/>
              <a:t>reality</a:t>
            </a:r>
            <a:r>
              <a:rPr lang="en-US" dirty="0"/>
              <a:t>) of things hoped for, the </a:t>
            </a:r>
            <a:r>
              <a:rPr lang="en-US" b="1" dirty="0"/>
              <a:t>evidence</a:t>
            </a:r>
            <a:r>
              <a:rPr lang="en-US" dirty="0"/>
              <a:t> of things not seen (or the </a:t>
            </a:r>
            <a:r>
              <a:rPr lang="en-US" b="1" dirty="0"/>
              <a:t>unseen</a:t>
            </a:r>
            <a:r>
              <a:rPr lang="en-US" dirty="0"/>
              <a:t>)”</a:t>
            </a:r>
          </a:p>
          <a:p>
            <a:r>
              <a:rPr lang="en-US" dirty="0"/>
              <a:t>v. 2 – by it “the elders obtained a </a:t>
            </a:r>
            <a:r>
              <a:rPr lang="en-US" b="1" dirty="0"/>
              <a:t>good</a:t>
            </a:r>
            <a:r>
              <a:rPr lang="en-US" dirty="0"/>
              <a:t> testimony”</a:t>
            </a:r>
          </a:p>
          <a:p>
            <a:r>
              <a:rPr lang="en-US" dirty="0"/>
              <a:t>v. 6 – without it, it is </a:t>
            </a:r>
            <a:r>
              <a:rPr lang="en-US" b="1" dirty="0"/>
              <a:t>impossible</a:t>
            </a:r>
            <a:r>
              <a:rPr lang="en-US" dirty="0"/>
              <a:t> to please God</a:t>
            </a:r>
          </a:p>
          <a:p>
            <a:pPr lvl="1"/>
            <a:r>
              <a:rPr lang="en-US" dirty="0"/>
              <a:t>In order to come to God, one </a:t>
            </a:r>
            <a:r>
              <a:rPr lang="en-US" b="1" dirty="0"/>
              <a:t>must</a:t>
            </a:r>
            <a:r>
              <a:rPr lang="en-US" dirty="0"/>
              <a:t>:</a:t>
            </a:r>
          </a:p>
          <a:p>
            <a:pPr lvl="2"/>
            <a:r>
              <a:rPr lang="en-US" dirty="0"/>
              <a:t>Believe that God exists</a:t>
            </a:r>
          </a:p>
          <a:p>
            <a:pPr lvl="2"/>
            <a:r>
              <a:rPr lang="en-US" dirty="0"/>
              <a:t>Believe that God is a rewarder of those who seek him</a:t>
            </a:r>
          </a:p>
          <a:p>
            <a:pPr lvl="1"/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483462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775AE9-A47B-C446-346B-1FEF629A40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Because of Faith, the elders of </a:t>
            </a:r>
            <a:br>
              <a:rPr lang="en-US" dirty="0"/>
            </a:br>
            <a:r>
              <a:rPr lang="en-US" dirty="0"/>
              <a:t>Hebrews 11…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6CA7E36-2C53-712E-52B7-49AE46065A8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Responded in 4 Ways:</a:t>
            </a:r>
          </a:p>
          <a:p>
            <a:pPr marL="685800" lvl="1" indent="-342900">
              <a:buFont typeface="+mj-lt"/>
              <a:buAutoNum type="arabicPeriod"/>
            </a:pPr>
            <a:r>
              <a:rPr lang="en-US" dirty="0"/>
              <a:t>Believed strongly in God’s promises not yet realized</a:t>
            </a:r>
          </a:p>
          <a:p>
            <a:pPr marL="685800" lvl="1" indent="-342900">
              <a:buFont typeface="+mj-lt"/>
              <a:buAutoNum type="arabicPeriod"/>
            </a:pPr>
            <a:r>
              <a:rPr lang="en-US" dirty="0"/>
              <a:t>And moved with godly fear to do unusual things (extraordinary)</a:t>
            </a:r>
          </a:p>
          <a:p>
            <a:pPr marL="685800" lvl="1" indent="-342900">
              <a:buFont typeface="+mj-lt"/>
              <a:buAutoNum type="arabicPeriod"/>
            </a:pPr>
            <a:r>
              <a:rPr lang="en-US" dirty="0"/>
              <a:t>And obeyed God rather than men</a:t>
            </a:r>
          </a:p>
          <a:p>
            <a:pPr marL="685800" lvl="1" indent="-342900">
              <a:buFont typeface="+mj-lt"/>
              <a:buAutoNum type="arabicPeriod"/>
            </a:pPr>
            <a:r>
              <a:rPr lang="en-US" dirty="0"/>
              <a:t>And maintained a relationship with God in the face of suffering and persecution</a:t>
            </a:r>
          </a:p>
          <a:p>
            <a:pPr marL="685800" lvl="1" indent="-342900">
              <a:buFont typeface="+mj-lt"/>
              <a:buAutoNum type="arabicPeriod"/>
            </a:pPr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17125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88F95ACC-65F8-801C-739D-1588C93EACA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73829496"/>
              </p:ext>
            </p:extLst>
          </p:nvPr>
        </p:nvGraphicFramePr>
        <p:xfrm>
          <a:off x="0" y="857252"/>
          <a:ext cx="9144000" cy="4175334"/>
        </p:xfrm>
        <a:graphic>
          <a:graphicData uri="http://schemas.openxmlformats.org/drawingml/2006/table">
            <a:tbl>
              <a:tblPr/>
              <a:tblGrid>
                <a:gridCol w="3916680">
                  <a:extLst>
                    <a:ext uri="{9D8B030D-6E8A-4147-A177-3AD203B41FA5}">
                      <a16:colId xmlns:a16="http://schemas.microsoft.com/office/drawing/2014/main" val="2469487320"/>
                    </a:ext>
                  </a:extLst>
                </a:gridCol>
                <a:gridCol w="746760">
                  <a:extLst>
                    <a:ext uri="{9D8B030D-6E8A-4147-A177-3AD203B41FA5}">
                      <a16:colId xmlns:a16="http://schemas.microsoft.com/office/drawing/2014/main" val="686297250"/>
                    </a:ext>
                  </a:extLst>
                </a:gridCol>
                <a:gridCol w="1800990">
                  <a:extLst>
                    <a:ext uri="{9D8B030D-6E8A-4147-A177-3AD203B41FA5}">
                      <a16:colId xmlns:a16="http://schemas.microsoft.com/office/drawing/2014/main" val="1494299241"/>
                    </a:ext>
                  </a:extLst>
                </a:gridCol>
                <a:gridCol w="2679570">
                  <a:extLst>
                    <a:ext uri="{9D8B030D-6E8A-4147-A177-3AD203B41FA5}">
                      <a16:colId xmlns:a16="http://schemas.microsoft.com/office/drawing/2014/main" val="642769891"/>
                    </a:ext>
                  </a:extLst>
                </a:gridCol>
              </a:tblGrid>
              <a:tr h="433092">
                <a:tc>
                  <a:txBody>
                    <a:bodyPr/>
                    <a:lstStyle/>
                    <a:p>
                      <a:pPr fontAlgn="b"/>
                      <a:r>
                        <a:rPr lang="en-US" sz="1400" b="1" dirty="0">
                          <a:solidFill>
                            <a:schemeClr val="tx1"/>
                          </a:solidFill>
                          <a:effectLst/>
                        </a:rPr>
                        <a:t>3 of the 4 Ways the Elders Responded B/c of their Faith:</a:t>
                      </a:r>
                    </a:p>
                  </a:txBody>
                  <a:tcPr marL="21613" marR="21613" marT="10806" marB="10806" anchor="b">
                    <a:lnL w="6350" cap="flat" cmpd="sng" algn="ctr">
                      <a:solidFill>
                        <a:srgbClr val="D9D9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  <a:lumOff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fontAlgn="b"/>
                      <a:r>
                        <a:rPr lang="en-US" sz="1400" b="1" dirty="0">
                          <a:solidFill>
                            <a:schemeClr val="tx1"/>
                          </a:solidFill>
                          <a:effectLst/>
                        </a:rPr>
                        <a:t>Elder</a:t>
                      </a:r>
                    </a:p>
                  </a:txBody>
                  <a:tcPr marL="21613" marR="21613" marT="10806" marB="10806" anchor="b">
                    <a:lnL w="6350" cap="flat" cmpd="sng" algn="ctr">
                      <a:solidFill>
                        <a:srgbClr val="D9D9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  <a:lumOff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fontAlgn="b"/>
                      <a:r>
                        <a:rPr lang="en-US" sz="1400" b="1" dirty="0">
                          <a:solidFill>
                            <a:schemeClr val="tx1"/>
                          </a:solidFill>
                          <a:effectLst/>
                        </a:rPr>
                        <a:t>What?</a:t>
                      </a:r>
                    </a:p>
                  </a:txBody>
                  <a:tcPr marL="21613" marR="21613" marT="10806" marB="10806" anchor="b">
                    <a:lnL w="6350" cap="flat" cmpd="sng" algn="ctr">
                      <a:solidFill>
                        <a:srgbClr val="D9D9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  <a:lumOff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fontAlgn="b"/>
                      <a:r>
                        <a:rPr lang="en-US" sz="1400" b="1" dirty="0">
                          <a:solidFill>
                            <a:schemeClr val="tx1"/>
                          </a:solidFill>
                          <a:effectLst/>
                        </a:rPr>
                        <a:t>Verse(s)</a:t>
                      </a:r>
                    </a:p>
                  </a:txBody>
                  <a:tcPr marL="21613" marR="21613" marT="10806" marB="10806" anchor="b">
                    <a:lnL w="6350" cap="flat" cmpd="sng" algn="ctr">
                      <a:solidFill>
                        <a:srgbClr val="D9D9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  <a:lumOff val="3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94055659"/>
                  </a:ext>
                </a:extLst>
              </a:tr>
              <a:tr h="30691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>
                          <a:solidFill>
                            <a:schemeClr val="bg1"/>
                          </a:solidFill>
                          <a:effectLst/>
                        </a:rPr>
                        <a:t>1. Believed strongly in God’s promises not yet realized</a:t>
                      </a:r>
                    </a:p>
                  </a:txBody>
                  <a:tcPr marL="21613" marR="21613" marT="10806" marB="10806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en-US" sz="1400" dirty="0">
                          <a:solidFill>
                            <a:schemeClr val="bg1"/>
                          </a:solidFill>
                          <a:effectLst/>
                        </a:rPr>
                        <a:t>Enoch</a:t>
                      </a:r>
                    </a:p>
                  </a:txBody>
                  <a:tcPr marL="21613" marR="21613" marT="10806" marB="10806" anchor="ctr">
                    <a:lnL w="12700" cap="flat" cmpd="sng" algn="ctr">
                      <a:solidFill>
                        <a:schemeClr val="tx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en-US" sz="1400" dirty="0">
                          <a:solidFill>
                            <a:schemeClr val="bg1"/>
                          </a:solidFill>
                          <a:effectLst/>
                        </a:rPr>
                        <a:t>Prophesied</a:t>
                      </a:r>
                    </a:p>
                  </a:txBody>
                  <a:tcPr marL="21613" marR="21613" marT="10806" marB="10806" anchor="ctr">
                    <a:lnL w="12700" cap="flat" cmpd="sng" algn="ctr">
                      <a:solidFill>
                        <a:schemeClr val="tx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>
                          <a:solidFill>
                            <a:schemeClr val="bg1"/>
                          </a:solidFill>
                          <a:effectLst/>
                        </a:rPr>
                        <a:t>Hebrews 11:5-6; Jude 14-15</a:t>
                      </a:r>
                    </a:p>
                  </a:txBody>
                  <a:tcPr marL="21613" marR="21613" marT="10806" marB="10806" anchor="ctr">
                    <a:lnL w="12700" cap="flat" cmpd="sng" algn="ctr">
                      <a:solidFill>
                        <a:schemeClr val="tx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50311885"/>
                  </a:ext>
                </a:extLst>
              </a:tr>
              <a:tr h="30691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>
                          <a:solidFill>
                            <a:schemeClr val="bg1"/>
                          </a:solidFill>
                          <a:effectLst/>
                        </a:rPr>
                        <a:t>2. And moved with godly fear to do unusual things</a:t>
                      </a:r>
                    </a:p>
                  </a:txBody>
                  <a:tcPr marL="21613" marR="21613" marT="10806" marB="10806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en-US" sz="1400" dirty="0">
                          <a:solidFill>
                            <a:schemeClr val="bg1"/>
                          </a:solidFill>
                          <a:effectLst/>
                        </a:rPr>
                        <a:t>Abraham</a:t>
                      </a:r>
                    </a:p>
                  </a:txBody>
                  <a:tcPr marL="21613" marR="21613" marT="10806" marB="10806" anchor="ctr">
                    <a:lnL w="12700" cap="flat" cmpd="sng" algn="ctr">
                      <a:solidFill>
                        <a:schemeClr val="tx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en-US" sz="1400" dirty="0">
                          <a:solidFill>
                            <a:schemeClr val="bg1"/>
                          </a:solidFill>
                          <a:effectLst/>
                        </a:rPr>
                        <a:t>Sojourned, Offered Isaac</a:t>
                      </a:r>
                    </a:p>
                  </a:txBody>
                  <a:tcPr marL="21613" marR="21613" marT="10806" marB="10806" anchor="ctr">
                    <a:lnL w="12700" cap="flat" cmpd="sng" algn="ctr">
                      <a:solidFill>
                        <a:schemeClr val="tx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en-US" sz="1400">
                          <a:solidFill>
                            <a:schemeClr val="bg1"/>
                          </a:solidFill>
                          <a:effectLst/>
                        </a:rPr>
                        <a:t>Hebrews 11:8-12, 17-19</a:t>
                      </a:r>
                    </a:p>
                  </a:txBody>
                  <a:tcPr marL="21613" marR="21613" marT="10806" marB="10806" anchor="ctr">
                    <a:lnL w="12700" cap="flat" cmpd="sng" algn="ctr">
                      <a:solidFill>
                        <a:schemeClr val="tx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13687492"/>
                  </a:ext>
                </a:extLst>
              </a:tr>
              <a:tr h="30691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>
                          <a:solidFill>
                            <a:schemeClr val="bg1"/>
                          </a:solidFill>
                          <a:effectLst/>
                        </a:rPr>
                        <a:t>    (extraordinary things)</a:t>
                      </a:r>
                    </a:p>
                  </a:txBody>
                  <a:tcPr marL="21613" marR="21613" marT="10806" marB="10806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en-US" sz="1400" dirty="0">
                          <a:solidFill>
                            <a:schemeClr val="bg1"/>
                          </a:solidFill>
                          <a:effectLst/>
                        </a:rPr>
                        <a:t>Sarah</a:t>
                      </a:r>
                    </a:p>
                  </a:txBody>
                  <a:tcPr marL="21613" marR="21613" marT="10806" marB="10806" anchor="ctr">
                    <a:lnL w="12700" cap="flat" cmpd="sng" algn="ctr">
                      <a:solidFill>
                        <a:schemeClr val="tx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en-US" sz="1400" dirty="0">
                          <a:solidFill>
                            <a:schemeClr val="bg1"/>
                          </a:solidFill>
                          <a:effectLst/>
                        </a:rPr>
                        <a:t>Judged Him faithful</a:t>
                      </a:r>
                    </a:p>
                  </a:txBody>
                  <a:tcPr marL="21613" marR="21613" marT="10806" marB="10806" anchor="ctr">
                    <a:lnL w="12700" cap="flat" cmpd="sng" algn="ctr">
                      <a:solidFill>
                        <a:schemeClr val="tx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en-US" sz="1400">
                          <a:solidFill>
                            <a:schemeClr val="bg1"/>
                          </a:solidFill>
                          <a:effectLst/>
                        </a:rPr>
                        <a:t>Hebrews 11:11-12</a:t>
                      </a:r>
                    </a:p>
                  </a:txBody>
                  <a:tcPr marL="21613" marR="21613" marT="10806" marB="10806" anchor="ctr">
                    <a:lnL w="12700" cap="flat" cmpd="sng" algn="ctr">
                      <a:solidFill>
                        <a:schemeClr val="tx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7849863"/>
                  </a:ext>
                </a:extLst>
              </a:tr>
              <a:tr h="306911">
                <a:tc>
                  <a:txBody>
                    <a:bodyPr/>
                    <a:lstStyle/>
                    <a:p>
                      <a:pPr fontAlgn="base"/>
                      <a:endParaRPr lang="en-US" sz="1400" dirty="0">
                        <a:solidFill>
                          <a:schemeClr val="bg1"/>
                        </a:solidFill>
                        <a:effectLst/>
                      </a:endParaRPr>
                    </a:p>
                  </a:txBody>
                  <a:tcPr marL="21613" marR="21613" marT="10806" marB="10806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en-US" sz="1400">
                          <a:solidFill>
                            <a:schemeClr val="bg1"/>
                          </a:solidFill>
                          <a:effectLst/>
                        </a:rPr>
                        <a:t>Isaac</a:t>
                      </a:r>
                    </a:p>
                  </a:txBody>
                  <a:tcPr marL="21613" marR="21613" marT="10806" marB="10806" anchor="ctr">
                    <a:lnL w="12700" cap="flat" cmpd="sng" algn="ctr">
                      <a:solidFill>
                        <a:schemeClr val="tx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en-US" sz="1400" dirty="0">
                          <a:solidFill>
                            <a:schemeClr val="bg1"/>
                          </a:solidFill>
                          <a:effectLst/>
                        </a:rPr>
                        <a:t>Blessed Jacob &amp; Esau</a:t>
                      </a:r>
                    </a:p>
                  </a:txBody>
                  <a:tcPr marL="21613" marR="21613" marT="10806" marB="10806" anchor="ctr">
                    <a:lnL w="12700" cap="flat" cmpd="sng" algn="ctr">
                      <a:solidFill>
                        <a:schemeClr val="tx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en-US" sz="1400">
                          <a:solidFill>
                            <a:schemeClr val="bg1"/>
                          </a:solidFill>
                          <a:effectLst/>
                        </a:rPr>
                        <a:t>Hebrews 11:20</a:t>
                      </a:r>
                    </a:p>
                  </a:txBody>
                  <a:tcPr marL="21613" marR="21613" marT="10806" marB="10806" anchor="ctr">
                    <a:lnL w="12700" cap="flat" cmpd="sng" algn="ctr">
                      <a:solidFill>
                        <a:schemeClr val="tx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30208297"/>
                  </a:ext>
                </a:extLst>
              </a:tr>
              <a:tr h="306911">
                <a:tc>
                  <a:txBody>
                    <a:bodyPr/>
                    <a:lstStyle/>
                    <a:p>
                      <a:pPr fontAlgn="base"/>
                      <a:endParaRPr lang="en-US" sz="1400" dirty="0">
                        <a:solidFill>
                          <a:schemeClr val="bg1"/>
                        </a:solidFill>
                        <a:effectLst/>
                      </a:endParaRPr>
                    </a:p>
                  </a:txBody>
                  <a:tcPr marL="21613" marR="21613" marT="10806" marB="10806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en-US" sz="1400" dirty="0">
                          <a:solidFill>
                            <a:schemeClr val="bg1"/>
                          </a:solidFill>
                          <a:effectLst/>
                        </a:rPr>
                        <a:t>Jacob</a:t>
                      </a:r>
                    </a:p>
                  </a:txBody>
                  <a:tcPr marL="21613" marR="21613" marT="10806" marB="10806" anchor="ctr">
                    <a:lnL w="12700" cap="flat" cmpd="sng" algn="ctr">
                      <a:solidFill>
                        <a:schemeClr val="tx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en-US" sz="1400" dirty="0">
                          <a:solidFill>
                            <a:schemeClr val="bg1"/>
                          </a:solidFill>
                          <a:effectLst/>
                        </a:rPr>
                        <a:t>Blessed sons of Joseph</a:t>
                      </a:r>
                    </a:p>
                  </a:txBody>
                  <a:tcPr marL="21613" marR="21613" marT="10806" marB="10806" anchor="ctr">
                    <a:lnL w="12700" cap="flat" cmpd="sng" algn="ctr">
                      <a:solidFill>
                        <a:schemeClr val="tx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en-US" sz="1400" dirty="0">
                          <a:solidFill>
                            <a:schemeClr val="bg1"/>
                          </a:solidFill>
                          <a:effectLst/>
                        </a:rPr>
                        <a:t>Hebrews 11:21</a:t>
                      </a:r>
                    </a:p>
                  </a:txBody>
                  <a:tcPr marL="21613" marR="21613" marT="10806" marB="10806" anchor="ctr">
                    <a:lnL w="12700" cap="flat" cmpd="sng" algn="ctr">
                      <a:solidFill>
                        <a:schemeClr val="tx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42788428"/>
                  </a:ext>
                </a:extLst>
              </a:tr>
              <a:tr h="433092">
                <a:tc>
                  <a:txBody>
                    <a:bodyPr/>
                    <a:lstStyle/>
                    <a:p>
                      <a:pPr fontAlgn="base"/>
                      <a:endParaRPr lang="en-US" sz="1400" dirty="0">
                        <a:solidFill>
                          <a:schemeClr val="bg1"/>
                        </a:solidFill>
                        <a:effectLst/>
                      </a:endParaRPr>
                    </a:p>
                  </a:txBody>
                  <a:tcPr marL="21613" marR="21613" marT="10806" marB="10806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en-US" sz="1400" dirty="0">
                          <a:solidFill>
                            <a:schemeClr val="bg1"/>
                          </a:solidFill>
                          <a:effectLst/>
                        </a:rPr>
                        <a:t>Joseph</a:t>
                      </a:r>
                    </a:p>
                  </a:txBody>
                  <a:tcPr marL="21613" marR="21613" marT="10806" marB="10806" anchor="ctr">
                    <a:lnL w="12700" cap="flat" cmpd="sng" algn="ctr">
                      <a:solidFill>
                        <a:schemeClr val="tx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en-US" sz="1400" dirty="0">
                          <a:solidFill>
                            <a:schemeClr val="bg1"/>
                          </a:solidFill>
                          <a:effectLst/>
                        </a:rPr>
                        <a:t>Mention departure of Egypt</a:t>
                      </a:r>
                    </a:p>
                  </a:txBody>
                  <a:tcPr marL="21613" marR="21613" marT="10806" marB="10806" anchor="ctr">
                    <a:lnL w="12700" cap="flat" cmpd="sng" algn="ctr">
                      <a:solidFill>
                        <a:schemeClr val="tx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en-US" sz="1500" dirty="0">
                          <a:solidFill>
                            <a:schemeClr val="bg1"/>
                          </a:solidFill>
                          <a:effectLst/>
                        </a:rPr>
                        <a:t>Hebrews 11:22</a:t>
                      </a:r>
                    </a:p>
                  </a:txBody>
                  <a:tcPr marL="21613" marR="21613" marT="10806" marB="10806" anchor="ctr">
                    <a:lnL w="12700" cap="flat" cmpd="sng" algn="ctr">
                      <a:solidFill>
                        <a:schemeClr val="tx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7026097"/>
                  </a:ext>
                </a:extLst>
              </a:tr>
              <a:tr h="306911">
                <a:tc>
                  <a:txBody>
                    <a:bodyPr/>
                    <a:lstStyle/>
                    <a:p>
                      <a:pPr marL="0" algn="l" defTabSz="914400" rtl="0" eaLnBrk="1" fontAlgn="base" latinLnBrk="0" hangingPunct="1"/>
                      <a:endParaRPr lang="en-US" sz="1400" kern="1200" dirty="0"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21613" marR="21613" marT="10806" marB="10806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ase" latinLnBrk="0" hangingPunct="1"/>
                      <a:r>
                        <a:rPr lang="en-US" sz="1400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Abel</a:t>
                      </a:r>
                    </a:p>
                  </a:txBody>
                  <a:tcPr marL="21613" marR="21613" marT="10806" marB="10806" anchor="ctr">
                    <a:lnL w="12700" cap="flat" cmpd="sng" algn="ctr">
                      <a:solidFill>
                        <a:schemeClr val="tx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ase" latinLnBrk="0" hangingPunct="1"/>
                      <a:r>
                        <a:rPr lang="en-US" sz="1400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Better Sacrifice</a:t>
                      </a:r>
                    </a:p>
                  </a:txBody>
                  <a:tcPr marL="21613" marR="21613" marT="10806" marB="10806" anchor="ctr">
                    <a:lnL w="12700" cap="flat" cmpd="sng" algn="ctr">
                      <a:solidFill>
                        <a:schemeClr val="tx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ase" latinLnBrk="0" hangingPunct="1"/>
                      <a:r>
                        <a:rPr lang="en-US" sz="1400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Hebrews 11:4</a:t>
                      </a:r>
                    </a:p>
                  </a:txBody>
                  <a:tcPr marL="21613" marR="21613" marT="10806" marB="10806" anchor="ctr">
                    <a:lnL w="12700" cap="flat" cmpd="sng" algn="ctr">
                      <a:solidFill>
                        <a:schemeClr val="tx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63015191"/>
                  </a:ext>
                </a:extLst>
              </a:tr>
              <a:tr h="227352">
                <a:tc>
                  <a:txBody>
                    <a:bodyPr/>
                    <a:lstStyle/>
                    <a:p>
                      <a:pPr marL="0" algn="l" defTabSz="914400" rtl="0" eaLnBrk="1" fontAlgn="base" latinLnBrk="0" hangingPunct="1"/>
                      <a:r>
                        <a:rPr lang="en-US" sz="1400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  </a:t>
                      </a:r>
                    </a:p>
                  </a:txBody>
                  <a:tcPr marL="21613" marR="21613" marT="10806" marB="10806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ase" latinLnBrk="0" hangingPunct="1"/>
                      <a:r>
                        <a:rPr lang="en-US" sz="1400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Noah</a:t>
                      </a:r>
                    </a:p>
                  </a:txBody>
                  <a:tcPr marL="21613" marR="21613" marT="10806" marB="10806" anchor="ctr">
                    <a:lnL w="12700" cap="flat" cmpd="sng" algn="ctr">
                      <a:solidFill>
                        <a:schemeClr val="tx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ase" latinLnBrk="0" hangingPunct="1"/>
                      <a:r>
                        <a:rPr lang="en-US" sz="1400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Ark</a:t>
                      </a:r>
                    </a:p>
                  </a:txBody>
                  <a:tcPr marL="21613" marR="21613" marT="10806" marB="10806" anchor="ctr">
                    <a:lnL w="12700" cap="flat" cmpd="sng" algn="ctr">
                      <a:solidFill>
                        <a:schemeClr val="tx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ase" latinLnBrk="0" hangingPunct="1"/>
                      <a:r>
                        <a:rPr lang="en-US" sz="1400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Hebrews 11:7</a:t>
                      </a:r>
                    </a:p>
                  </a:txBody>
                  <a:tcPr marL="21613" marR="21613" marT="10806" marB="10806" anchor="ctr">
                    <a:lnL w="12700" cap="flat" cmpd="sng" algn="ctr">
                      <a:solidFill>
                        <a:schemeClr val="tx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33339843"/>
                  </a:ext>
                </a:extLst>
              </a:tr>
              <a:tr h="227352">
                <a:tc>
                  <a:txBody>
                    <a:bodyPr/>
                    <a:lstStyle/>
                    <a:p>
                      <a:pPr marL="0" algn="l" defTabSz="914400" rtl="0" eaLnBrk="1" fontAlgn="base" latinLnBrk="0" hangingPunct="1"/>
                      <a:endParaRPr lang="en-US" sz="1400" kern="1200" dirty="0"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21613" marR="21613" marT="10806" marB="10806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ase" latinLnBrk="0" hangingPunct="1"/>
                      <a:r>
                        <a:rPr lang="en-US" sz="1400" kern="120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Sarah</a:t>
                      </a:r>
                    </a:p>
                  </a:txBody>
                  <a:tcPr marL="21613" marR="21613" marT="10806" marB="10806" anchor="ctr">
                    <a:lnL w="12700" cap="flat" cmpd="sng" algn="ctr">
                      <a:solidFill>
                        <a:schemeClr val="tx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ase" latinLnBrk="0" hangingPunct="1"/>
                      <a:r>
                        <a:rPr lang="en-US" sz="1400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Received strength</a:t>
                      </a:r>
                    </a:p>
                  </a:txBody>
                  <a:tcPr marL="21613" marR="21613" marT="10806" marB="10806" anchor="ctr">
                    <a:lnL w="12700" cap="flat" cmpd="sng" algn="ctr">
                      <a:solidFill>
                        <a:schemeClr val="tx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ase" latinLnBrk="0" hangingPunct="1"/>
                      <a:r>
                        <a:rPr lang="en-US" sz="1400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Hebrews 11:11-12</a:t>
                      </a:r>
                    </a:p>
                  </a:txBody>
                  <a:tcPr marL="21613" marR="21613" marT="10806" marB="10806" anchor="ctr">
                    <a:lnL w="12700" cap="flat" cmpd="sng" algn="ctr">
                      <a:solidFill>
                        <a:schemeClr val="tx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20914867"/>
                  </a:ext>
                </a:extLst>
              </a:tr>
              <a:tr h="43309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>
                          <a:solidFill>
                            <a:schemeClr val="bg1"/>
                          </a:solidFill>
                          <a:effectLst/>
                        </a:rPr>
                        <a:t>3. And obeyed God rather than men</a:t>
                      </a:r>
                    </a:p>
                  </a:txBody>
                  <a:tcPr marL="21613" marR="21613" marT="10806" marB="10806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en-US" sz="1400" dirty="0">
                          <a:solidFill>
                            <a:schemeClr val="bg1"/>
                          </a:solidFill>
                          <a:effectLst/>
                        </a:rPr>
                        <a:t>Moses’s parents</a:t>
                      </a:r>
                    </a:p>
                  </a:txBody>
                  <a:tcPr marL="21613" marR="21613" marT="10806" marB="10806" anchor="ctr">
                    <a:lnL w="12700" cap="flat" cmpd="sng" algn="ctr">
                      <a:solidFill>
                        <a:schemeClr val="tx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en-US" sz="1400" dirty="0">
                          <a:solidFill>
                            <a:schemeClr val="bg1"/>
                          </a:solidFill>
                          <a:effectLst/>
                        </a:rPr>
                        <a:t>Saved Moses</a:t>
                      </a:r>
                    </a:p>
                  </a:txBody>
                  <a:tcPr marL="21613" marR="21613" marT="10806" marB="10806" anchor="ctr">
                    <a:lnL w="12700" cap="flat" cmpd="sng" algn="ctr">
                      <a:solidFill>
                        <a:schemeClr val="tx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en-US" sz="1400" dirty="0">
                          <a:solidFill>
                            <a:schemeClr val="bg1"/>
                          </a:solidFill>
                          <a:effectLst/>
                        </a:rPr>
                        <a:t>Hebrews 11:23</a:t>
                      </a:r>
                    </a:p>
                  </a:txBody>
                  <a:tcPr marL="21613" marR="21613" marT="10806" marB="10806" anchor="ctr">
                    <a:lnL w="12700" cap="flat" cmpd="sng" algn="ctr">
                      <a:solidFill>
                        <a:schemeClr val="tx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79896687"/>
                  </a:ext>
                </a:extLst>
              </a:tr>
              <a:tr h="236086">
                <a:tc>
                  <a:txBody>
                    <a:bodyPr/>
                    <a:lstStyle/>
                    <a:p>
                      <a:pPr fontAlgn="base"/>
                      <a:endParaRPr lang="en-US" sz="1400" dirty="0">
                        <a:solidFill>
                          <a:schemeClr val="bg1"/>
                        </a:solidFill>
                        <a:effectLst/>
                      </a:endParaRPr>
                    </a:p>
                  </a:txBody>
                  <a:tcPr marL="21613" marR="21613" marT="10806" marB="10806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en-US" sz="1400">
                          <a:solidFill>
                            <a:schemeClr val="bg1"/>
                          </a:solidFill>
                          <a:effectLst/>
                        </a:rPr>
                        <a:t>Moses</a:t>
                      </a:r>
                    </a:p>
                  </a:txBody>
                  <a:tcPr marL="21613" marR="21613" marT="10806" marB="10806" anchor="ctr">
                    <a:lnL w="12700" cap="flat" cmpd="sng" algn="ctr">
                      <a:solidFill>
                        <a:schemeClr val="tx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en-US" sz="1400" dirty="0">
                          <a:solidFill>
                            <a:schemeClr val="bg1"/>
                          </a:solidFill>
                          <a:effectLst/>
                        </a:rPr>
                        <a:t>Refused Egypt</a:t>
                      </a:r>
                    </a:p>
                  </a:txBody>
                  <a:tcPr marL="21613" marR="21613" marT="10806" marB="10806" anchor="ctr">
                    <a:lnL w="12700" cap="flat" cmpd="sng" algn="ctr">
                      <a:solidFill>
                        <a:schemeClr val="tx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en-US" sz="1400" dirty="0">
                          <a:solidFill>
                            <a:schemeClr val="bg1"/>
                          </a:solidFill>
                          <a:effectLst/>
                        </a:rPr>
                        <a:t>Hebrews 11:24-28</a:t>
                      </a:r>
                    </a:p>
                  </a:txBody>
                  <a:tcPr marL="21613" marR="21613" marT="10806" marB="10806" anchor="ctr">
                    <a:lnL w="12700" cap="flat" cmpd="sng" algn="ctr">
                      <a:solidFill>
                        <a:schemeClr val="tx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7028631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0724107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775AE9-A47B-C446-346B-1FEF629A40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Because of the Faith, the elders of </a:t>
            </a:r>
            <a:br>
              <a:rPr lang="en-US" dirty="0"/>
            </a:br>
            <a:r>
              <a:rPr lang="en-US" dirty="0"/>
              <a:t>Hebrews 11…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6CA7E36-2C53-712E-52B7-49AE46065A8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2226470"/>
            <a:ext cx="8149590" cy="3774281"/>
          </a:xfrm>
        </p:spPr>
        <p:txBody>
          <a:bodyPr>
            <a:normAutofit fontScale="70000" lnSpcReduction="20000"/>
          </a:bodyPr>
          <a:lstStyle/>
          <a:p>
            <a:r>
              <a:rPr lang="en-US" dirty="0">
                <a:solidFill>
                  <a:schemeClr val="tx1">
                    <a:lumMod val="50000"/>
                  </a:schemeClr>
                </a:solidFill>
              </a:rPr>
              <a:t>Responded in 4 Ways:</a:t>
            </a:r>
          </a:p>
          <a:p>
            <a:pPr marL="685800" lvl="1" indent="-342900">
              <a:buFont typeface="+mj-lt"/>
              <a:buAutoNum type="arabicPeriod"/>
            </a:pPr>
            <a:r>
              <a:rPr lang="en-US" dirty="0">
                <a:solidFill>
                  <a:schemeClr val="tx1">
                    <a:lumMod val="50000"/>
                  </a:schemeClr>
                </a:solidFill>
              </a:rPr>
              <a:t>Believed strongly in God’s promises not yet realized</a:t>
            </a:r>
          </a:p>
          <a:p>
            <a:pPr marL="685800" lvl="1" indent="-342900">
              <a:buFont typeface="+mj-lt"/>
              <a:buAutoNum type="arabicPeriod"/>
            </a:pPr>
            <a:r>
              <a:rPr lang="en-US" dirty="0">
                <a:solidFill>
                  <a:schemeClr val="tx1">
                    <a:lumMod val="50000"/>
                  </a:schemeClr>
                </a:solidFill>
              </a:rPr>
              <a:t>And moved with godly fear to do unusual things (extraordinary)</a:t>
            </a:r>
          </a:p>
          <a:p>
            <a:pPr marL="685800" lvl="1" indent="-342900">
              <a:buFont typeface="+mj-lt"/>
              <a:buAutoNum type="arabicPeriod"/>
            </a:pPr>
            <a:r>
              <a:rPr lang="en-US" dirty="0">
                <a:solidFill>
                  <a:schemeClr val="tx1">
                    <a:lumMod val="50000"/>
                  </a:schemeClr>
                </a:solidFill>
              </a:rPr>
              <a:t>And obeyed God rather than men</a:t>
            </a:r>
          </a:p>
          <a:p>
            <a:pPr marL="685800" lvl="1" indent="-342900">
              <a:buFont typeface="+mj-lt"/>
              <a:buAutoNum type="arabicPeriod"/>
            </a:pPr>
            <a:r>
              <a:rPr lang="en-US" dirty="0">
                <a:solidFill>
                  <a:schemeClr val="tx1">
                    <a:lumMod val="50000"/>
                  </a:schemeClr>
                </a:solidFill>
              </a:rPr>
              <a:t>And maintained a relationship with God in the face of suffering and persecution</a:t>
            </a:r>
          </a:p>
          <a:p>
            <a:r>
              <a:rPr lang="en-US" dirty="0"/>
              <a:t>Why?</a:t>
            </a:r>
          </a:p>
          <a:p>
            <a:pPr lvl="1"/>
            <a:r>
              <a:rPr lang="en-US" dirty="0"/>
              <a:t>v. 10 “</a:t>
            </a:r>
            <a:r>
              <a:rPr lang="en-US" b="1" u="sng" dirty="0"/>
              <a:t>waited</a:t>
            </a:r>
            <a:r>
              <a:rPr lang="en-US" dirty="0"/>
              <a:t> for the city which has </a:t>
            </a:r>
            <a:r>
              <a:rPr lang="en-US" b="1" u="sng" dirty="0"/>
              <a:t>foundations</a:t>
            </a:r>
            <a:r>
              <a:rPr lang="en-US" dirty="0"/>
              <a:t>, whose builder and maker is God”</a:t>
            </a:r>
          </a:p>
          <a:p>
            <a:pPr lvl="1"/>
            <a:r>
              <a:rPr lang="en-US" dirty="0"/>
              <a:t>v. 13 “</a:t>
            </a:r>
            <a:r>
              <a:rPr lang="en-US" b="1" u="sng" dirty="0"/>
              <a:t>seen</a:t>
            </a:r>
            <a:r>
              <a:rPr lang="en-US" dirty="0"/>
              <a:t> them [promises] afar off were </a:t>
            </a:r>
          </a:p>
          <a:p>
            <a:pPr lvl="2"/>
            <a:r>
              <a:rPr lang="en-US" b="1" dirty="0"/>
              <a:t>assured</a:t>
            </a:r>
            <a:r>
              <a:rPr lang="en-US" dirty="0"/>
              <a:t> of them</a:t>
            </a:r>
          </a:p>
          <a:p>
            <a:pPr lvl="2"/>
            <a:r>
              <a:rPr lang="en-US" b="1" dirty="0"/>
              <a:t>embraced</a:t>
            </a:r>
            <a:r>
              <a:rPr lang="en-US" dirty="0"/>
              <a:t> them</a:t>
            </a:r>
          </a:p>
          <a:p>
            <a:pPr lvl="2"/>
            <a:r>
              <a:rPr lang="en-US" dirty="0"/>
              <a:t>and </a:t>
            </a:r>
            <a:r>
              <a:rPr lang="en-US" b="1" dirty="0"/>
              <a:t>confessed</a:t>
            </a:r>
            <a:r>
              <a:rPr lang="en-US" dirty="0"/>
              <a:t> that they were strangers and pilgrims on the earth.”</a:t>
            </a:r>
          </a:p>
          <a:p>
            <a:pPr lvl="1"/>
            <a:r>
              <a:rPr lang="en-US" dirty="0"/>
              <a:t>v. 14 “they </a:t>
            </a:r>
            <a:r>
              <a:rPr lang="en-US" b="1" u="sng" dirty="0"/>
              <a:t>desire a better</a:t>
            </a:r>
            <a:r>
              <a:rPr lang="en-US" dirty="0"/>
              <a:t>, that is, a heavenly country.”</a:t>
            </a:r>
          </a:p>
          <a:p>
            <a:r>
              <a:rPr lang="en-US" dirty="0"/>
              <a:t>What then?</a:t>
            </a:r>
          </a:p>
          <a:p>
            <a:pPr lvl="1"/>
            <a:r>
              <a:rPr lang="en-US" dirty="0"/>
              <a:t>v. 14 “God is not ashamed to be called their God, for He has prepared a city for them.”</a:t>
            </a:r>
          </a:p>
          <a:p>
            <a:pPr marL="685800" lvl="1" indent="-342900">
              <a:buFont typeface="+mj-lt"/>
              <a:buAutoNum type="arabicPeriod"/>
            </a:pPr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421348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Exodus 14 - Parting the Red Sea">
            <a:extLst>
              <a:ext uri="{FF2B5EF4-FFF2-40B4-BE49-F238E27FC236}">
                <a16:creationId xmlns:a16="http://schemas.microsoft.com/office/drawing/2014/main" id="{4471A897-4CFB-63E5-9AAA-6C271AEA294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940" r="30258" b="1"/>
          <a:stretch/>
        </p:blipFill>
        <p:spPr bwMode="auto">
          <a:xfrm>
            <a:off x="145540" y="986037"/>
            <a:ext cx="2849255" cy="48859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6F84E2E1-F538-D1FC-EED0-58B7AF44235B}"/>
              </a:ext>
            </a:extLst>
          </p:cNvPr>
          <p:cNvSpPr txBox="1"/>
          <p:nvPr/>
        </p:nvSpPr>
        <p:spPr>
          <a:xfrm>
            <a:off x="123297" y="993656"/>
            <a:ext cx="2844952" cy="12625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4350"/>
              </a:lnSpc>
            </a:pPr>
            <a:r>
              <a:rPr lang="en-US" sz="2100" b="1" spc="225" dirty="0">
                <a:solidFill>
                  <a:schemeClr val="bg1"/>
                </a:solidFill>
                <a:latin typeface="+mj-lt"/>
              </a:rPr>
              <a:t>verse</a:t>
            </a:r>
          </a:p>
          <a:p>
            <a:pPr algn="ctr">
              <a:lnSpc>
                <a:spcPts val="4350"/>
              </a:lnSpc>
            </a:pPr>
            <a:r>
              <a:rPr lang="en-US" sz="5400" dirty="0">
                <a:solidFill>
                  <a:schemeClr val="bg1"/>
                </a:solidFill>
                <a:latin typeface="+mj-lt"/>
              </a:rPr>
              <a:t>29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3B99E53-32C3-FBCD-876B-29E1FAC69C77}"/>
              </a:ext>
            </a:extLst>
          </p:cNvPr>
          <p:cNvSpPr txBox="1"/>
          <p:nvPr/>
        </p:nvSpPr>
        <p:spPr>
          <a:xfrm>
            <a:off x="3322320" y="986037"/>
            <a:ext cx="5191760" cy="54168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Hebrews 11:29 “By faith they passed through the Red Sea as by dry land, whereas the Egyptians, attempting to do so, were drowned.”</a:t>
            </a:r>
          </a:p>
          <a:p>
            <a:endParaRPr lang="en-US" dirty="0"/>
          </a:p>
          <a:p>
            <a:r>
              <a:rPr lang="en-US" u="sng" dirty="0">
                <a:solidFill>
                  <a:srgbClr val="FFFF00"/>
                </a:solidFill>
              </a:rPr>
              <a:t>Exodus 14</a:t>
            </a:r>
          </a:p>
          <a:p>
            <a:r>
              <a:rPr lang="en-US" dirty="0">
                <a:solidFill>
                  <a:srgbClr val="FFFF00"/>
                </a:solidFill>
              </a:rPr>
              <a:t>v. 3 </a:t>
            </a:r>
            <a:r>
              <a:rPr lang="en-US" dirty="0"/>
              <a:t>“the </a:t>
            </a:r>
            <a:r>
              <a:rPr lang="en-US" sz="2800" b="1" dirty="0"/>
              <a:t>wilderness</a:t>
            </a:r>
            <a:r>
              <a:rPr lang="en-US" dirty="0"/>
              <a:t> has </a:t>
            </a:r>
            <a:r>
              <a:rPr lang="en-US" sz="2800" b="1" dirty="0"/>
              <a:t>shut them in</a:t>
            </a:r>
            <a:r>
              <a:rPr lang="en-US" dirty="0"/>
              <a:t>.”</a:t>
            </a:r>
          </a:p>
          <a:p>
            <a:endParaRPr lang="en-US" dirty="0"/>
          </a:p>
          <a:p>
            <a:r>
              <a:rPr lang="en-US" dirty="0">
                <a:solidFill>
                  <a:srgbClr val="FFFF00"/>
                </a:solidFill>
              </a:rPr>
              <a:t>v. 13 </a:t>
            </a:r>
            <a:r>
              <a:rPr lang="en-US" dirty="0"/>
              <a:t>“</a:t>
            </a:r>
            <a:r>
              <a:rPr lang="en-US" sz="2800" b="1" dirty="0"/>
              <a:t>Do not fear!</a:t>
            </a:r>
            <a:r>
              <a:rPr lang="en-US" sz="2000" dirty="0"/>
              <a:t> </a:t>
            </a:r>
            <a:r>
              <a:rPr lang="en-US" dirty="0"/>
              <a:t>Stand by and </a:t>
            </a:r>
            <a:r>
              <a:rPr lang="en-US" sz="2800" b="1" dirty="0"/>
              <a:t>see the salvation of the LORD</a:t>
            </a:r>
            <a:r>
              <a:rPr lang="en-US" dirty="0"/>
              <a:t> which He will accomplish for you today;…”</a:t>
            </a:r>
          </a:p>
          <a:p>
            <a:r>
              <a:rPr lang="en-US" dirty="0">
                <a:solidFill>
                  <a:srgbClr val="FFFF00"/>
                </a:solidFill>
              </a:rPr>
              <a:t>v. 14 </a:t>
            </a:r>
            <a:r>
              <a:rPr lang="en-US" dirty="0"/>
              <a:t>“</a:t>
            </a:r>
            <a:r>
              <a:rPr lang="en-US" sz="2800" b="1" dirty="0"/>
              <a:t>The LORD will fight for you </a:t>
            </a:r>
            <a:r>
              <a:rPr lang="en-US" dirty="0"/>
              <a:t>while  you keep silent.”</a:t>
            </a:r>
          </a:p>
          <a:p>
            <a:endParaRPr lang="en-US" dirty="0"/>
          </a:p>
          <a:p>
            <a:r>
              <a:rPr lang="en-US" dirty="0">
                <a:solidFill>
                  <a:srgbClr val="FFFF00"/>
                </a:solidFill>
              </a:rPr>
              <a:t>v. 31 </a:t>
            </a:r>
            <a:r>
              <a:rPr lang="en-US" dirty="0"/>
              <a:t>“When Israel </a:t>
            </a:r>
            <a:r>
              <a:rPr lang="en-US" b="1" dirty="0"/>
              <a:t>saw the great power</a:t>
            </a:r>
            <a:r>
              <a:rPr lang="en-US" dirty="0"/>
              <a:t> which the LORD had used against the Egyptians, </a:t>
            </a:r>
            <a:r>
              <a:rPr lang="en-US" b="1" dirty="0"/>
              <a:t>the people feared the LORD</a:t>
            </a:r>
            <a:r>
              <a:rPr lang="en-US" dirty="0"/>
              <a:t>, and </a:t>
            </a:r>
            <a:r>
              <a:rPr lang="en-US" b="1" dirty="0"/>
              <a:t>they believed in the LORD</a:t>
            </a:r>
            <a:r>
              <a:rPr lang="en-US" dirty="0"/>
              <a:t> and in His servant Moses.”</a:t>
            </a:r>
          </a:p>
        </p:txBody>
      </p:sp>
    </p:spTree>
    <p:extLst>
      <p:ext uri="{BB962C8B-B14F-4D97-AF65-F5344CB8AC3E}">
        <p14:creationId xmlns:p14="http://schemas.microsoft.com/office/powerpoint/2010/main" val="2183813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88F95ACC-65F8-801C-739D-1588C93EACA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07947764"/>
              </p:ext>
            </p:extLst>
          </p:nvPr>
        </p:nvGraphicFramePr>
        <p:xfrm>
          <a:off x="0" y="857252"/>
          <a:ext cx="9144000" cy="4623666"/>
        </p:xfrm>
        <a:graphic>
          <a:graphicData uri="http://schemas.openxmlformats.org/drawingml/2006/table">
            <a:tbl>
              <a:tblPr/>
              <a:tblGrid>
                <a:gridCol w="3916680">
                  <a:extLst>
                    <a:ext uri="{9D8B030D-6E8A-4147-A177-3AD203B41FA5}">
                      <a16:colId xmlns:a16="http://schemas.microsoft.com/office/drawing/2014/main" val="2469487320"/>
                    </a:ext>
                  </a:extLst>
                </a:gridCol>
                <a:gridCol w="746760">
                  <a:extLst>
                    <a:ext uri="{9D8B030D-6E8A-4147-A177-3AD203B41FA5}">
                      <a16:colId xmlns:a16="http://schemas.microsoft.com/office/drawing/2014/main" val="686297250"/>
                    </a:ext>
                  </a:extLst>
                </a:gridCol>
                <a:gridCol w="1800990">
                  <a:extLst>
                    <a:ext uri="{9D8B030D-6E8A-4147-A177-3AD203B41FA5}">
                      <a16:colId xmlns:a16="http://schemas.microsoft.com/office/drawing/2014/main" val="1494299241"/>
                    </a:ext>
                  </a:extLst>
                </a:gridCol>
                <a:gridCol w="2679570">
                  <a:extLst>
                    <a:ext uri="{9D8B030D-6E8A-4147-A177-3AD203B41FA5}">
                      <a16:colId xmlns:a16="http://schemas.microsoft.com/office/drawing/2014/main" val="642769891"/>
                    </a:ext>
                  </a:extLst>
                </a:gridCol>
              </a:tblGrid>
              <a:tr h="433092">
                <a:tc>
                  <a:txBody>
                    <a:bodyPr/>
                    <a:lstStyle/>
                    <a:p>
                      <a:pPr fontAlgn="b"/>
                      <a:r>
                        <a:rPr lang="en-US" sz="1400" b="1" dirty="0">
                          <a:solidFill>
                            <a:schemeClr val="tx1"/>
                          </a:solidFill>
                          <a:effectLst/>
                        </a:rPr>
                        <a:t>3 of the 4 Ways the Elders Responded B/c of their Faith:</a:t>
                      </a:r>
                    </a:p>
                  </a:txBody>
                  <a:tcPr marL="21613" marR="21613" marT="10806" marB="10806" anchor="b">
                    <a:lnL w="6350" cap="flat" cmpd="sng" algn="ctr">
                      <a:solidFill>
                        <a:srgbClr val="D9D9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  <a:lumOff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fontAlgn="b"/>
                      <a:r>
                        <a:rPr lang="en-US" sz="1400" b="1" dirty="0">
                          <a:solidFill>
                            <a:schemeClr val="tx1"/>
                          </a:solidFill>
                          <a:effectLst/>
                        </a:rPr>
                        <a:t>Elder</a:t>
                      </a:r>
                    </a:p>
                  </a:txBody>
                  <a:tcPr marL="21613" marR="21613" marT="10806" marB="10806" anchor="b">
                    <a:lnL w="6350" cap="flat" cmpd="sng" algn="ctr">
                      <a:solidFill>
                        <a:srgbClr val="D9D9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  <a:lumOff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fontAlgn="b"/>
                      <a:r>
                        <a:rPr lang="en-US" sz="1400" b="1" dirty="0">
                          <a:solidFill>
                            <a:schemeClr val="tx1"/>
                          </a:solidFill>
                          <a:effectLst/>
                        </a:rPr>
                        <a:t>What?</a:t>
                      </a:r>
                    </a:p>
                  </a:txBody>
                  <a:tcPr marL="21613" marR="21613" marT="10806" marB="10806" anchor="b">
                    <a:lnL w="6350" cap="flat" cmpd="sng" algn="ctr">
                      <a:solidFill>
                        <a:srgbClr val="D9D9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  <a:lumOff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fontAlgn="b"/>
                      <a:r>
                        <a:rPr lang="en-US" sz="1400" b="1" dirty="0">
                          <a:solidFill>
                            <a:schemeClr val="tx1"/>
                          </a:solidFill>
                          <a:effectLst/>
                        </a:rPr>
                        <a:t>Verse(s)</a:t>
                      </a:r>
                    </a:p>
                  </a:txBody>
                  <a:tcPr marL="21613" marR="21613" marT="10806" marB="10806" anchor="b">
                    <a:lnL w="6350" cap="flat" cmpd="sng" algn="ctr">
                      <a:solidFill>
                        <a:srgbClr val="D9D9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  <a:lumOff val="3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94055659"/>
                  </a:ext>
                </a:extLst>
              </a:tr>
              <a:tr h="30691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>
                          <a:solidFill>
                            <a:schemeClr val="bg1"/>
                          </a:solidFill>
                          <a:effectLst/>
                        </a:rPr>
                        <a:t>1. Believed strongly in God’s promises not yet realized</a:t>
                      </a:r>
                    </a:p>
                  </a:txBody>
                  <a:tcPr marL="21613" marR="21613" marT="10806" marB="10806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en-US" sz="1400" dirty="0">
                          <a:solidFill>
                            <a:schemeClr val="bg1"/>
                          </a:solidFill>
                          <a:effectLst/>
                        </a:rPr>
                        <a:t>Enoch</a:t>
                      </a:r>
                    </a:p>
                  </a:txBody>
                  <a:tcPr marL="21613" marR="21613" marT="10806" marB="10806" anchor="ctr">
                    <a:lnL w="12700" cap="flat" cmpd="sng" algn="ctr">
                      <a:solidFill>
                        <a:schemeClr val="tx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en-US" sz="1400" dirty="0">
                          <a:solidFill>
                            <a:schemeClr val="bg1"/>
                          </a:solidFill>
                          <a:effectLst/>
                        </a:rPr>
                        <a:t>Prophesied</a:t>
                      </a:r>
                    </a:p>
                  </a:txBody>
                  <a:tcPr marL="21613" marR="21613" marT="10806" marB="10806" anchor="ctr">
                    <a:lnL w="12700" cap="flat" cmpd="sng" algn="ctr">
                      <a:solidFill>
                        <a:schemeClr val="tx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>
                          <a:solidFill>
                            <a:schemeClr val="bg1"/>
                          </a:solidFill>
                          <a:effectLst/>
                        </a:rPr>
                        <a:t>Hebrews 11:5-6; Jude 14-15</a:t>
                      </a:r>
                    </a:p>
                  </a:txBody>
                  <a:tcPr marL="21613" marR="21613" marT="10806" marB="10806" anchor="ctr">
                    <a:lnL w="12700" cap="flat" cmpd="sng" algn="ctr">
                      <a:solidFill>
                        <a:schemeClr val="tx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50311885"/>
                  </a:ext>
                </a:extLst>
              </a:tr>
              <a:tr h="30691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>
                          <a:solidFill>
                            <a:schemeClr val="bg1"/>
                          </a:solidFill>
                          <a:effectLst/>
                        </a:rPr>
                        <a:t>2. And moved with godly fear to do unusual things</a:t>
                      </a:r>
                    </a:p>
                  </a:txBody>
                  <a:tcPr marL="21613" marR="21613" marT="10806" marB="10806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en-US" sz="1400" dirty="0">
                          <a:solidFill>
                            <a:schemeClr val="bg1"/>
                          </a:solidFill>
                          <a:effectLst/>
                        </a:rPr>
                        <a:t>Abraham</a:t>
                      </a:r>
                    </a:p>
                  </a:txBody>
                  <a:tcPr marL="21613" marR="21613" marT="10806" marB="10806" anchor="ctr">
                    <a:lnL w="12700" cap="flat" cmpd="sng" algn="ctr">
                      <a:solidFill>
                        <a:schemeClr val="tx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en-US" sz="1400" dirty="0">
                          <a:solidFill>
                            <a:schemeClr val="bg1"/>
                          </a:solidFill>
                          <a:effectLst/>
                        </a:rPr>
                        <a:t>Sojourned, Offered Isaac</a:t>
                      </a:r>
                    </a:p>
                  </a:txBody>
                  <a:tcPr marL="21613" marR="21613" marT="10806" marB="10806" anchor="ctr">
                    <a:lnL w="12700" cap="flat" cmpd="sng" algn="ctr">
                      <a:solidFill>
                        <a:schemeClr val="tx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en-US" sz="1400">
                          <a:solidFill>
                            <a:schemeClr val="bg1"/>
                          </a:solidFill>
                          <a:effectLst/>
                        </a:rPr>
                        <a:t>Hebrews 11:8-12, 17-19</a:t>
                      </a:r>
                    </a:p>
                  </a:txBody>
                  <a:tcPr marL="21613" marR="21613" marT="10806" marB="10806" anchor="ctr">
                    <a:lnL w="12700" cap="flat" cmpd="sng" algn="ctr">
                      <a:solidFill>
                        <a:schemeClr val="tx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13687492"/>
                  </a:ext>
                </a:extLst>
              </a:tr>
              <a:tr h="30691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>
                          <a:solidFill>
                            <a:schemeClr val="bg1"/>
                          </a:solidFill>
                          <a:effectLst/>
                        </a:rPr>
                        <a:t>    (extraordinary things)</a:t>
                      </a:r>
                    </a:p>
                  </a:txBody>
                  <a:tcPr marL="21613" marR="21613" marT="10806" marB="10806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en-US" sz="1400" dirty="0">
                          <a:solidFill>
                            <a:schemeClr val="bg1"/>
                          </a:solidFill>
                          <a:effectLst/>
                        </a:rPr>
                        <a:t>Sarah</a:t>
                      </a:r>
                    </a:p>
                  </a:txBody>
                  <a:tcPr marL="21613" marR="21613" marT="10806" marB="10806" anchor="ctr">
                    <a:lnL w="12700" cap="flat" cmpd="sng" algn="ctr">
                      <a:solidFill>
                        <a:schemeClr val="tx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en-US" sz="1400" dirty="0">
                          <a:solidFill>
                            <a:schemeClr val="bg1"/>
                          </a:solidFill>
                          <a:effectLst/>
                        </a:rPr>
                        <a:t>Judged Him faithful</a:t>
                      </a:r>
                    </a:p>
                  </a:txBody>
                  <a:tcPr marL="21613" marR="21613" marT="10806" marB="10806" anchor="ctr">
                    <a:lnL w="12700" cap="flat" cmpd="sng" algn="ctr">
                      <a:solidFill>
                        <a:schemeClr val="tx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en-US" sz="1400">
                          <a:solidFill>
                            <a:schemeClr val="bg1"/>
                          </a:solidFill>
                          <a:effectLst/>
                        </a:rPr>
                        <a:t>Hebrews 11:11-12</a:t>
                      </a:r>
                    </a:p>
                  </a:txBody>
                  <a:tcPr marL="21613" marR="21613" marT="10806" marB="10806" anchor="ctr">
                    <a:lnL w="12700" cap="flat" cmpd="sng" algn="ctr">
                      <a:solidFill>
                        <a:schemeClr val="tx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7849863"/>
                  </a:ext>
                </a:extLst>
              </a:tr>
              <a:tr h="306911">
                <a:tc>
                  <a:txBody>
                    <a:bodyPr/>
                    <a:lstStyle/>
                    <a:p>
                      <a:pPr fontAlgn="base"/>
                      <a:endParaRPr lang="en-US" sz="1400" dirty="0">
                        <a:solidFill>
                          <a:schemeClr val="bg1"/>
                        </a:solidFill>
                        <a:effectLst/>
                      </a:endParaRPr>
                    </a:p>
                  </a:txBody>
                  <a:tcPr marL="21613" marR="21613" marT="10806" marB="10806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en-US" sz="1400">
                          <a:solidFill>
                            <a:schemeClr val="bg1"/>
                          </a:solidFill>
                          <a:effectLst/>
                        </a:rPr>
                        <a:t>Isaac</a:t>
                      </a:r>
                    </a:p>
                  </a:txBody>
                  <a:tcPr marL="21613" marR="21613" marT="10806" marB="10806" anchor="ctr">
                    <a:lnL w="12700" cap="flat" cmpd="sng" algn="ctr">
                      <a:solidFill>
                        <a:schemeClr val="tx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en-US" sz="1400" dirty="0">
                          <a:solidFill>
                            <a:schemeClr val="bg1"/>
                          </a:solidFill>
                          <a:effectLst/>
                        </a:rPr>
                        <a:t>Blessed Jacob &amp; Esau</a:t>
                      </a:r>
                    </a:p>
                  </a:txBody>
                  <a:tcPr marL="21613" marR="21613" marT="10806" marB="10806" anchor="ctr">
                    <a:lnL w="12700" cap="flat" cmpd="sng" algn="ctr">
                      <a:solidFill>
                        <a:schemeClr val="tx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en-US" sz="1400">
                          <a:solidFill>
                            <a:schemeClr val="bg1"/>
                          </a:solidFill>
                          <a:effectLst/>
                        </a:rPr>
                        <a:t>Hebrews 11:20</a:t>
                      </a:r>
                    </a:p>
                  </a:txBody>
                  <a:tcPr marL="21613" marR="21613" marT="10806" marB="10806" anchor="ctr">
                    <a:lnL w="12700" cap="flat" cmpd="sng" algn="ctr">
                      <a:solidFill>
                        <a:schemeClr val="tx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30208297"/>
                  </a:ext>
                </a:extLst>
              </a:tr>
              <a:tr h="306911">
                <a:tc>
                  <a:txBody>
                    <a:bodyPr/>
                    <a:lstStyle/>
                    <a:p>
                      <a:pPr fontAlgn="base"/>
                      <a:endParaRPr lang="en-US" sz="1400" dirty="0">
                        <a:solidFill>
                          <a:schemeClr val="bg1"/>
                        </a:solidFill>
                        <a:effectLst/>
                      </a:endParaRPr>
                    </a:p>
                  </a:txBody>
                  <a:tcPr marL="21613" marR="21613" marT="10806" marB="10806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en-US" sz="1400" dirty="0">
                          <a:solidFill>
                            <a:schemeClr val="bg1"/>
                          </a:solidFill>
                          <a:effectLst/>
                        </a:rPr>
                        <a:t>Jacob</a:t>
                      </a:r>
                    </a:p>
                  </a:txBody>
                  <a:tcPr marL="21613" marR="21613" marT="10806" marB="10806" anchor="ctr">
                    <a:lnL w="12700" cap="flat" cmpd="sng" algn="ctr">
                      <a:solidFill>
                        <a:schemeClr val="tx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en-US" sz="1400" dirty="0">
                          <a:solidFill>
                            <a:schemeClr val="bg1"/>
                          </a:solidFill>
                          <a:effectLst/>
                        </a:rPr>
                        <a:t>Blessed sons of Joseph</a:t>
                      </a:r>
                    </a:p>
                  </a:txBody>
                  <a:tcPr marL="21613" marR="21613" marT="10806" marB="10806" anchor="ctr">
                    <a:lnL w="12700" cap="flat" cmpd="sng" algn="ctr">
                      <a:solidFill>
                        <a:schemeClr val="tx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en-US" sz="1400" dirty="0">
                          <a:solidFill>
                            <a:schemeClr val="bg1"/>
                          </a:solidFill>
                          <a:effectLst/>
                        </a:rPr>
                        <a:t>Hebrews 11:21</a:t>
                      </a:r>
                    </a:p>
                  </a:txBody>
                  <a:tcPr marL="21613" marR="21613" marT="10806" marB="10806" anchor="ctr">
                    <a:lnL w="12700" cap="flat" cmpd="sng" algn="ctr">
                      <a:solidFill>
                        <a:schemeClr val="tx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42788428"/>
                  </a:ext>
                </a:extLst>
              </a:tr>
              <a:tr h="433092">
                <a:tc>
                  <a:txBody>
                    <a:bodyPr/>
                    <a:lstStyle/>
                    <a:p>
                      <a:pPr fontAlgn="base"/>
                      <a:endParaRPr lang="en-US" sz="1400" dirty="0">
                        <a:solidFill>
                          <a:schemeClr val="bg1"/>
                        </a:solidFill>
                        <a:effectLst/>
                      </a:endParaRPr>
                    </a:p>
                  </a:txBody>
                  <a:tcPr marL="21613" marR="21613" marT="10806" marB="10806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en-US" sz="1400" dirty="0">
                          <a:solidFill>
                            <a:schemeClr val="bg1"/>
                          </a:solidFill>
                          <a:effectLst/>
                        </a:rPr>
                        <a:t>Joseph</a:t>
                      </a:r>
                    </a:p>
                  </a:txBody>
                  <a:tcPr marL="21613" marR="21613" marT="10806" marB="10806" anchor="ctr">
                    <a:lnL w="12700" cap="flat" cmpd="sng" algn="ctr">
                      <a:solidFill>
                        <a:schemeClr val="tx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en-US" sz="1400" dirty="0">
                          <a:solidFill>
                            <a:schemeClr val="bg1"/>
                          </a:solidFill>
                          <a:effectLst/>
                        </a:rPr>
                        <a:t>Mention departure of Egypt</a:t>
                      </a:r>
                    </a:p>
                  </a:txBody>
                  <a:tcPr marL="21613" marR="21613" marT="10806" marB="10806" anchor="ctr">
                    <a:lnL w="12700" cap="flat" cmpd="sng" algn="ctr">
                      <a:solidFill>
                        <a:schemeClr val="tx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en-US" sz="1500" dirty="0">
                          <a:solidFill>
                            <a:schemeClr val="bg1"/>
                          </a:solidFill>
                          <a:effectLst/>
                        </a:rPr>
                        <a:t>Hebrews 11:22</a:t>
                      </a:r>
                    </a:p>
                  </a:txBody>
                  <a:tcPr marL="21613" marR="21613" marT="10806" marB="10806" anchor="ctr">
                    <a:lnL w="12700" cap="flat" cmpd="sng" algn="ctr">
                      <a:solidFill>
                        <a:schemeClr val="tx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7026097"/>
                  </a:ext>
                </a:extLst>
              </a:tr>
              <a:tr h="306911">
                <a:tc>
                  <a:txBody>
                    <a:bodyPr/>
                    <a:lstStyle/>
                    <a:p>
                      <a:pPr marL="0" algn="l" defTabSz="914400" rtl="0" eaLnBrk="1" fontAlgn="base" latinLnBrk="0" hangingPunct="1"/>
                      <a:endParaRPr lang="en-US" sz="1400" kern="1200" dirty="0"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21613" marR="21613" marT="10806" marB="10806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ase" latinLnBrk="0" hangingPunct="1"/>
                      <a:r>
                        <a:rPr lang="en-US" sz="1400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Abel</a:t>
                      </a:r>
                    </a:p>
                  </a:txBody>
                  <a:tcPr marL="21613" marR="21613" marT="10806" marB="10806" anchor="ctr">
                    <a:lnL w="12700" cap="flat" cmpd="sng" algn="ctr">
                      <a:solidFill>
                        <a:schemeClr val="tx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ase" latinLnBrk="0" hangingPunct="1"/>
                      <a:r>
                        <a:rPr lang="en-US" sz="1400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Better Sacrifice</a:t>
                      </a:r>
                    </a:p>
                  </a:txBody>
                  <a:tcPr marL="21613" marR="21613" marT="10806" marB="10806" anchor="ctr">
                    <a:lnL w="12700" cap="flat" cmpd="sng" algn="ctr">
                      <a:solidFill>
                        <a:schemeClr val="tx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ase" latinLnBrk="0" hangingPunct="1"/>
                      <a:r>
                        <a:rPr lang="en-US" sz="1400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Hebrews 11:4</a:t>
                      </a:r>
                    </a:p>
                  </a:txBody>
                  <a:tcPr marL="21613" marR="21613" marT="10806" marB="10806" anchor="ctr">
                    <a:lnL w="12700" cap="flat" cmpd="sng" algn="ctr">
                      <a:solidFill>
                        <a:schemeClr val="tx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63015191"/>
                  </a:ext>
                </a:extLst>
              </a:tr>
              <a:tr h="227352">
                <a:tc>
                  <a:txBody>
                    <a:bodyPr/>
                    <a:lstStyle/>
                    <a:p>
                      <a:pPr marL="0" algn="l" defTabSz="914400" rtl="0" eaLnBrk="1" fontAlgn="base" latinLnBrk="0" hangingPunct="1"/>
                      <a:r>
                        <a:rPr lang="en-US" sz="1400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  </a:t>
                      </a:r>
                    </a:p>
                  </a:txBody>
                  <a:tcPr marL="21613" marR="21613" marT="10806" marB="10806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ase" latinLnBrk="0" hangingPunct="1"/>
                      <a:r>
                        <a:rPr lang="en-US" sz="1400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Noah</a:t>
                      </a:r>
                    </a:p>
                  </a:txBody>
                  <a:tcPr marL="21613" marR="21613" marT="10806" marB="10806" anchor="ctr">
                    <a:lnL w="12700" cap="flat" cmpd="sng" algn="ctr">
                      <a:solidFill>
                        <a:schemeClr val="tx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ase" latinLnBrk="0" hangingPunct="1"/>
                      <a:r>
                        <a:rPr lang="en-US" sz="1400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Ark</a:t>
                      </a:r>
                    </a:p>
                  </a:txBody>
                  <a:tcPr marL="21613" marR="21613" marT="10806" marB="10806" anchor="ctr">
                    <a:lnL w="12700" cap="flat" cmpd="sng" algn="ctr">
                      <a:solidFill>
                        <a:schemeClr val="tx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ase" latinLnBrk="0" hangingPunct="1"/>
                      <a:r>
                        <a:rPr lang="en-US" sz="1400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Hebrews 11:7</a:t>
                      </a:r>
                    </a:p>
                  </a:txBody>
                  <a:tcPr marL="21613" marR="21613" marT="10806" marB="10806" anchor="ctr">
                    <a:lnL w="12700" cap="flat" cmpd="sng" algn="ctr">
                      <a:solidFill>
                        <a:schemeClr val="tx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33339843"/>
                  </a:ext>
                </a:extLst>
              </a:tr>
              <a:tr h="227352">
                <a:tc>
                  <a:txBody>
                    <a:bodyPr/>
                    <a:lstStyle/>
                    <a:p>
                      <a:pPr marL="0" algn="l" defTabSz="914400" rtl="0" eaLnBrk="1" fontAlgn="base" latinLnBrk="0" hangingPunct="1"/>
                      <a:endParaRPr lang="en-US" sz="1400" kern="1200" dirty="0"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21613" marR="21613" marT="10806" marB="10806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ase" latinLnBrk="0" hangingPunct="1"/>
                      <a:r>
                        <a:rPr lang="en-US" sz="1400" kern="120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Sarah</a:t>
                      </a:r>
                    </a:p>
                  </a:txBody>
                  <a:tcPr marL="21613" marR="21613" marT="10806" marB="10806" anchor="ctr">
                    <a:lnL w="12700" cap="flat" cmpd="sng" algn="ctr">
                      <a:solidFill>
                        <a:schemeClr val="tx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ase" latinLnBrk="0" hangingPunct="1"/>
                      <a:r>
                        <a:rPr lang="en-US" sz="1400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Received strength</a:t>
                      </a:r>
                    </a:p>
                  </a:txBody>
                  <a:tcPr marL="21613" marR="21613" marT="10806" marB="10806" anchor="ctr">
                    <a:lnL w="12700" cap="flat" cmpd="sng" algn="ctr">
                      <a:solidFill>
                        <a:schemeClr val="tx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ase" latinLnBrk="0" hangingPunct="1"/>
                      <a:r>
                        <a:rPr lang="en-US" sz="1400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Hebrews 11:11-12</a:t>
                      </a:r>
                    </a:p>
                  </a:txBody>
                  <a:tcPr marL="21613" marR="21613" marT="10806" marB="10806" anchor="ctr">
                    <a:lnL w="12700" cap="flat" cmpd="sng" algn="ctr">
                      <a:solidFill>
                        <a:schemeClr val="tx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20914867"/>
                  </a:ext>
                </a:extLst>
              </a:tr>
              <a:tr h="227352">
                <a:tc>
                  <a:txBody>
                    <a:bodyPr/>
                    <a:lstStyle/>
                    <a:p>
                      <a:pPr marL="0" algn="l" defTabSz="914400" rtl="0" eaLnBrk="1" fontAlgn="base" latinLnBrk="0" hangingPunct="1"/>
                      <a:endParaRPr lang="en-US" sz="1400" kern="1200" dirty="0"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21613" marR="21613" marT="10806" marB="10806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ase" latinLnBrk="0" hangingPunct="1"/>
                      <a:r>
                        <a:rPr lang="en-US" sz="1400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Israelites</a:t>
                      </a:r>
                    </a:p>
                  </a:txBody>
                  <a:tcPr marL="21613" marR="21613" marT="10806" marB="10806" anchor="ctr">
                    <a:lnL w="12700" cap="flat" cmpd="sng" algn="ctr">
                      <a:solidFill>
                        <a:schemeClr val="tx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ase" latinLnBrk="0" hangingPunct="1"/>
                      <a:r>
                        <a:rPr lang="en-US" sz="1400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Passed through the Red Sea</a:t>
                      </a:r>
                    </a:p>
                  </a:txBody>
                  <a:tcPr marL="21613" marR="21613" marT="10806" marB="10806" anchor="ctr">
                    <a:lnL w="12700" cap="flat" cmpd="sng" algn="ctr">
                      <a:solidFill>
                        <a:schemeClr val="tx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ase" latinLnBrk="0" hangingPunct="1"/>
                      <a:r>
                        <a:rPr lang="en-US" sz="1400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Hebrews 11:29</a:t>
                      </a:r>
                    </a:p>
                  </a:txBody>
                  <a:tcPr marL="21613" marR="21613" marT="10806" marB="10806" anchor="ctr">
                    <a:lnL w="12700" cap="flat" cmpd="sng" algn="ctr">
                      <a:solidFill>
                        <a:schemeClr val="tx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44627606"/>
                  </a:ext>
                </a:extLst>
              </a:tr>
              <a:tr h="43309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>
                          <a:solidFill>
                            <a:schemeClr val="bg1"/>
                          </a:solidFill>
                          <a:effectLst/>
                        </a:rPr>
                        <a:t>3. And obeyed God rather than men</a:t>
                      </a:r>
                    </a:p>
                  </a:txBody>
                  <a:tcPr marL="21613" marR="21613" marT="10806" marB="10806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en-US" sz="1400" dirty="0">
                          <a:solidFill>
                            <a:schemeClr val="bg1"/>
                          </a:solidFill>
                          <a:effectLst/>
                        </a:rPr>
                        <a:t>Moses’s parents</a:t>
                      </a:r>
                    </a:p>
                  </a:txBody>
                  <a:tcPr marL="21613" marR="21613" marT="10806" marB="10806" anchor="ctr">
                    <a:lnL w="12700" cap="flat" cmpd="sng" algn="ctr">
                      <a:solidFill>
                        <a:schemeClr val="tx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en-US" sz="1400" dirty="0">
                          <a:solidFill>
                            <a:schemeClr val="bg1"/>
                          </a:solidFill>
                          <a:effectLst/>
                        </a:rPr>
                        <a:t>Saved Moses</a:t>
                      </a:r>
                    </a:p>
                  </a:txBody>
                  <a:tcPr marL="21613" marR="21613" marT="10806" marB="10806" anchor="ctr">
                    <a:lnL w="12700" cap="flat" cmpd="sng" algn="ctr">
                      <a:solidFill>
                        <a:schemeClr val="tx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en-US" sz="1400" dirty="0">
                          <a:solidFill>
                            <a:schemeClr val="bg1"/>
                          </a:solidFill>
                          <a:effectLst/>
                        </a:rPr>
                        <a:t>Hebrews 11:23</a:t>
                      </a:r>
                    </a:p>
                  </a:txBody>
                  <a:tcPr marL="21613" marR="21613" marT="10806" marB="10806" anchor="ctr">
                    <a:lnL w="12700" cap="flat" cmpd="sng" algn="ctr">
                      <a:solidFill>
                        <a:schemeClr val="tx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79896687"/>
                  </a:ext>
                </a:extLst>
              </a:tr>
              <a:tr h="236086">
                <a:tc>
                  <a:txBody>
                    <a:bodyPr/>
                    <a:lstStyle/>
                    <a:p>
                      <a:pPr fontAlgn="base"/>
                      <a:endParaRPr lang="en-US" sz="1400" dirty="0">
                        <a:solidFill>
                          <a:schemeClr val="bg1"/>
                        </a:solidFill>
                        <a:effectLst/>
                      </a:endParaRPr>
                    </a:p>
                  </a:txBody>
                  <a:tcPr marL="21613" marR="21613" marT="10806" marB="10806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en-US" sz="1400">
                          <a:solidFill>
                            <a:schemeClr val="bg1"/>
                          </a:solidFill>
                          <a:effectLst/>
                        </a:rPr>
                        <a:t>Moses</a:t>
                      </a:r>
                    </a:p>
                  </a:txBody>
                  <a:tcPr marL="21613" marR="21613" marT="10806" marB="10806" anchor="ctr">
                    <a:lnL w="12700" cap="flat" cmpd="sng" algn="ctr">
                      <a:solidFill>
                        <a:schemeClr val="tx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en-US" sz="1400" dirty="0">
                          <a:solidFill>
                            <a:schemeClr val="bg1"/>
                          </a:solidFill>
                          <a:effectLst/>
                        </a:rPr>
                        <a:t>Refused Egypt</a:t>
                      </a:r>
                    </a:p>
                  </a:txBody>
                  <a:tcPr marL="21613" marR="21613" marT="10806" marB="10806" anchor="ctr">
                    <a:lnL w="12700" cap="flat" cmpd="sng" algn="ctr">
                      <a:solidFill>
                        <a:schemeClr val="tx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en-US" sz="1400" dirty="0">
                          <a:solidFill>
                            <a:schemeClr val="bg1"/>
                          </a:solidFill>
                          <a:effectLst/>
                        </a:rPr>
                        <a:t>Hebrews 11:24-28</a:t>
                      </a:r>
                    </a:p>
                  </a:txBody>
                  <a:tcPr marL="21613" marR="21613" marT="10806" marB="10806" anchor="ctr">
                    <a:lnL w="12700" cap="flat" cmpd="sng" algn="ctr">
                      <a:solidFill>
                        <a:schemeClr val="tx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7028631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1777600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The Impact of Despair - WHYY">
            <a:extLst>
              <a:ext uri="{FF2B5EF4-FFF2-40B4-BE49-F238E27FC236}">
                <a16:creationId xmlns:a16="http://schemas.microsoft.com/office/drawing/2014/main" id="{FC22D6D8-BF90-D4E0-6727-4E2B0C78AD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43000" y="0"/>
            <a:ext cx="10287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6F84E2E1-F538-D1FC-EED0-58B7AF44235B}"/>
              </a:ext>
            </a:extLst>
          </p:cNvPr>
          <p:cNvSpPr txBox="1"/>
          <p:nvPr/>
        </p:nvSpPr>
        <p:spPr>
          <a:xfrm>
            <a:off x="358900" y="0"/>
            <a:ext cx="2871498" cy="12625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4350"/>
              </a:lnSpc>
            </a:pPr>
            <a:r>
              <a:rPr lang="en-US" sz="2100" b="1" spc="225" dirty="0">
                <a:latin typeface="+mj-lt"/>
              </a:rPr>
              <a:t>verse</a:t>
            </a:r>
          </a:p>
          <a:p>
            <a:pPr algn="ctr">
              <a:lnSpc>
                <a:spcPts val="4350"/>
              </a:lnSpc>
            </a:pPr>
            <a:r>
              <a:rPr lang="en-US" sz="5400" dirty="0">
                <a:latin typeface="+mj-lt"/>
              </a:rPr>
              <a:t>29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3B99E53-32C3-FBCD-876B-29E1FAC69C77}"/>
              </a:ext>
            </a:extLst>
          </p:cNvPr>
          <p:cNvSpPr txBox="1"/>
          <p:nvPr/>
        </p:nvSpPr>
        <p:spPr>
          <a:xfrm>
            <a:off x="3230398" y="457717"/>
            <a:ext cx="5191760" cy="49244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When has the </a:t>
            </a:r>
            <a:r>
              <a:rPr lang="en-US" sz="2800" b="1" dirty="0">
                <a:solidFill>
                  <a:schemeClr val="bg1"/>
                </a:solidFill>
              </a:rPr>
              <a:t>wilderness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sz="2800" b="1" dirty="0">
                <a:solidFill>
                  <a:schemeClr val="bg1"/>
                </a:solidFill>
              </a:rPr>
              <a:t>shut </a:t>
            </a:r>
            <a:r>
              <a:rPr lang="en-US" sz="2800" b="1" dirty="0">
                <a:solidFill>
                  <a:srgbClr val="FFFF00"/>
                </a:solidFill>
              </a:rPr>
              <a:t>me</a:t>
            </a:r>
            <a:r>
              <a:rPr lang="en-US" sz="2800" b="1" dirty="0">
                <a:solidFill>
                  <a:schemeClr val="bg1"/>
                </a:solidFill>
              </a:rPr>
              <a:t> in?</a:t>
            </a:r>
            <a:endParaRPr lang="en-US" dirty="0">
              <a:solidFill>
                <a:schemeClr val="bg1"/>
              </a:solidFill>
            </a:endParaRPr>
          </a:p>
          <a:p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Overcome with sin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Hurt by death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Challenged by life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r>
              <a:rPr lang="en-US" dirty="0">
                <a:solidFill>
                  <a:schemeClr val="bg1">
                    <a:lumMod val="75000"/>
                    <a:lumOff val="25000"/>
                  </a:schemeClr>
                </a:solidFill>
                <a:latin typeface="Georgia Pro" panose="02040502050405020303" pitchFamily="18" charset="0"/>
              </a:rPr>
              <a:t>Faith says… </a:t>
            </a:r>
            <a:r>
              <a:rPr lang="en-US" u="sng" dirty="0">
                <a:solidFill>
                  <a:schemeClr val="bg1">
                    <a:lumMod val="75000"/>
                    <a:lumOff val="25000"/>
                  </a:schemeClr>
                </a:solidFill>
                <a:latin typeface="Georgia Pro" panose="02040502050405020303" pitchFamily="18" charset="0"/>
              </a:rPr>
              <a:t>God delivers!!!</a:t>
            </a:r>
          </a:p>
          <a:p>
            <a:endParaRPr lang="en-US" dirty="0">
              <a:solidFill>
                <a:schemeClr val="bg1"/>
              </a:solidFill>
            </a:endParaRPr>
          </a:p>
          <a:p>
            <a:r>
              <a:rPr lang="en-US" sz="1600" dirty="0">
                <a:solidFill>
                  <a:schemeClr val="bg1"/>
                </a:solidFill>
              </a:rPr>
              <a:t>Psalm 118:5-6 - "Out of my distress I called on the Lord; the Lord answered me and set me free. The Lord is on my side; I will not fear. What can man do to me?“</a:t>
            </a:r>
          </a:p>
          <a:p>
            <a:endParaRPr lang="en-US" sz="1600" dirty="0">
              <a:solidFill>
                <a:schemeClr val="bg1"/>
              </a:solidFill>
            </a:endParaRPr>
          </a:p>
          <a:p>
            <a:r>
              <a:rPr lang="en-US" sz="1600" dirty="0">
                <a:solidFill>
                  <a:schemeClr val="bg1"/>
                </a:solidFill>
              </a:rPr>
              <a:t>Galatians 5:1 – “For freedom Christ has set us free; stand firm therefore, and do not submit again to a yoke of slavery.“</a:t>
            </a:r>
          </a:p>
          <a:p>
            <a:endParaRPr lang="en-US" sz="1600" dirty="0">
              <a:solidFill>
                <a:schemeClr val="bg1"/>
              </a:solidFill>
            </a:endParaRPr>
          </a:p>
          <a:p>
            <a:r>
              <a:rPr lang="en-US" sz="1600" dirty="0">
                <a:solidFill>
                  <a:schemeClr val="bg1"/>
                </a:solidFill>
              </a:rPr>
              <a:t>Colossians 1:13-14 – "He has delivered us from the domain of darkness and transferred us to the kingdom of his beloved Son."</a:t>
            </a:r>
          </a:p>
        </p:txBody>
      </p:sp>
    </p:spTree>
    <p:extLst>
      <p:ext uri="{BB962C8B-B14F-4D97-AF65-F5344CB8AC3E}">
        <p14:creationId xmlns:p14="http://schemas.microsoft.com/office/powerpoint/2010/main" val="405034196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Old Testament 3, Lesson 3: The Fall of Jericho - Seeds of Faith Podcast">
            <a:extLst>
              <a:ext uri="{FF2B5EF4-FFF2-40B4-BE49-F238E27FC236}">
                <a16:creationId xmlns:a16="http://schemas.microsoft.com/office/drawing/2014/main" id="{A4CE223B-3E5C-730C-CB19-44CEC9928F5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85" r="14902" b="-3"/>
          <a:stretch/>
        </p:blipFill>
        <p:spPr bwMode="auto">
          <a:xfrm>
            <a:off x="151364" y="986039"/>
            <a:ext cx="2867193" cy="48859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494F24F3-A710-85D6-41B6-4381C97A2552}"/>
              </a:ext>
            </a:extLst>
          </p:cNvPr>
          <p:cNvSpPr txBox="1"/>
          <p:nvPr/>
        </p:nvSpPr>
        <p:spPr>
          <a:xfrm>
            <a:off x="138093" y="993656"/>
            <a:ext cx="2880466" cy="12625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4350"/>
              </a:lnSpc>
            </a:pPr>
            <a:r>
              <a:rPr lang="en-US" sz="2100" b="1" spc="225" dirty="0">
                <a:solidFill>
                  <a:schemeClr val="bg1"/>
                </a:solidFill>
                <a:latin typeface="+mj-lt"/>
              </a:rPr>
              <a:t>verse</a:t>
            </a:r>
          </a:p>
          <a:p>
            <a:pPr algn="ctr">
              <a:lnSpc>
                <a:spcPts val="4350"/>
              </a:lnSpc>
            </a:pPr>
            <a:r>
              <a:rPr lang="en-US" sz="5400" dirty="0">
                <a:solidFill>
                  <a:schemeClr val="bg1"/>
                </a:solidFill>
                <a:latin typeface="+mj-lt"/>
              </a:rPr>
              <a:t>30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57A60EF-1129-6683-3D73-802808085BCB}"/>
              </a:ext>
            </a:extLst>
          </p:cNvPr>
          <p:cNvSpPr txBox="1"/>
          <p:nvPr/>
        </p:nvSpPr>
        <p:spPr>
          <a:xfrm>
            <a:off x="3322320" y="986037"/>
            <a:ext cx="5191760" cy="54784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Hebrews 11:30 “By faith the walls of Jericho fell down after they were encircled for seven days.”</a:t>
            </a:r>
          </a:p>
          <a:p>
            <a:endParaRPr lang="en-US" dirty="0"/>
          </a:p>
          <a:p>
            <a:r>
              <a:rPr lang="en-US" u="sng" dirty="0">
                <a:solidFill>
                  <a:srgbClr val="FFFF00"/>
                </a:solidFill>
              </a:rPr>
              <a:t>Joshua 6</a:t>
            </a:r>
          </a:p>
          <a:p>
            <a:r>
              <a:rPr lang="en-US" dirty="0">
                <a:solidFill>
                  <a:srgbClr val="FFFF00"/>
                </a:solidFill>
              </a:rPr>
              <a:t>v. 2 </a:t>
            </a:r>
            <a:r>
              <a:rPr lang="en-US" dirty="0"/>
              <a:t>“</a:t>
            </a:r>
            <a:r>
              <a:rPr lang="en-US" sz="2800" b="1" dirty="0"/>
              <a:t>See! I have given Jericho into your hand</a:t>
            </a:r>
            <a:r>
              <a:rPr lang="en-US" dirty="0"/>
              <a:t>, its king, and the mighty men of valor.”</a:t>
            </a:r>
          </a:p>
          <a:p>
            <a:pPr algn="ctr"/>
            <a:r>
              <a:rPr lang="en-US" sz="2000" b="1" u="sng" dirty="0"/>
              <a:t>All you have to do</a:t>
            </a:r>
            <a:r>
              <a:rPr lang="en-US" sz="2000" b="1" dirty="0"/>
              <a:t> is…</a:t>
            </a:r>
          </a:p>
          <a:p>
            <a:endParaRPr lang="en-US" dirty="0"/>
          </a:p>
          <a:p>
            <a:r>
              <a:rPr lang="en-US" dirty="0">
                <a:solidFill>
                  <a:srgbClr val="FFFF00"/>
                </a:solidFill>
              </a:rPr>
              <a:t>v. 3 </a:t>
            </a:r>
            <a:r>
              <a:rPr lang="en-US" dirty="0"/>
              <a:t>“</a:t>
            </a:r>
            <a:r>
              <a:rPr lang="en-US" sz="2800" b="1" dirty="0"/>
              <a:t>March around the city</a:t>
            </a:r>
            <a:r>
              <a:rPr lang="en-US" dirty="0"/>
              <a:t>, all you men of war; you shall go all around the city once. This you shall do </a:t>
            </a:r>
            <a:r>
              <a:rPr lang="en-US" sz="2800" b="1" dirty="0"/>
              <a:t>six days</a:t>
            </a:r>
            <a:r>
              <a:rPr lang="en-US" dirty="0"/>
              <a:t>.”</a:t>
            </a:r>
          </a:p>
          <a:p>
            <a:r>
              <a:rPr lang="en-US" dirty="0">
                <a:solidFill>
                  <a:srgbClr val="FFFF00"/>
                </a:solidFill>
              </a:rPr>
              <a:t>v. 4 </a:t>
            </a:r>
            <a:r>
              <a:rPr lang="en-US" dirty="0"/>
              <a:t>“And seven priests shall bear seven trumpets of rams’ horns before the ark. But the seventh day you shall </a:t>
            </a:r>
            <a:r>
              <a:rPr lang="en-US" sz="2800" b="1" dirty="0"/>
              <a:t>march around the city seven times</a:t>
            </a:r>
            <a:r>
              <a:rPr lang="en-US" dirty="0"/>
              <a:t>,…”</a:t>
            </a:r>
          </a:p>
        </p:txBody>
      </p:sp>
    </p:spTree>
    <p:extLst>
      <p:ext uri="{BB962C8B-B14F-4D97-AF65-F5344CB8AC3E}">
        <p14:creationId xmlns:p14="http://schemas.microsoft.com/office/powerpoint/2010/main" val="330767558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F46216B-77A9-411A-B9D3-5023FCB70208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8215</TotalTime>
  <Words>1471</Words>
  <Application>Microsoft Office PowerPoint</Application>
  <PresentationFormat>On-screen Show (4:3)</PresentationFormat>
  <Paragraphs>299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9" baseType="lpstr">
      <vt:lpstr>Arial</vt:lpstr>
      <vt:lpstr>Calibri</vt:lpstr>
      <vt:lpstr>Calibri Light</vt:lpstr>
      <vt:lpstr>Georgia Pro</vt:lpstr>
      <vt:lpstr>Office Theme</vt:lpstr>
      <vt:lpstr>PowerPoint Presentation</vt:lpstr>
      <vt:lpstr>The Faith of Hebrews 11…</vt:lpstr>
      <vt:lpstr>Because of Faith, the elders of  Hebrews 11…</vt:lpstr>
      <vt:lpstr>PowerPoint Presentation</vt:lpstr>
      <vt:lpstr>Because of the Faith, the elders of  Hebrews 11…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Aflac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Joshua Pender</dc:creator>
  <cp:lastModifiedBy>Joshua Pender</cp:lastModifiedBy>
  <cp:revision>2</cp:revision>
  <dcterms:created xsi:type="dcterms:W3CDTF">2023-02-10T01:53:48Z</dcterms:created>
  <dcterms:modified xsi:type="dcterms:W3CDTF">2023-03-15T20:47:40Z</dcterms:modified>
</cp:coreProperties>
</file>