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65" r:id="rId8"/>
    <p:sldId id="260" r:id="rId9"/>
    <p:sldId id="266" r:id="rId10"/>
    <p:sldId id="267" r:id="rId11"/>
    <p:sldId id="268" r:id="rId12"/>
    <p:sldId id="261" r:id="rId13"/>
    <p:sldId id="269" r:id="rId14"/>
    <p:sldId id="270" r:id="rId15"/>
    <p:sldId id="271" r:id="rId16"/>
    <p:sldId id="26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5" d="100"/>
          <a:sy n="115" d="100"/>
        </p:scale>
        <p:origin x="147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1DF7CA-95E5-49FF-91EC-D4B4041C4B1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3352611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DF7CA-95E5-49FF-91EC-D4B4041C4B1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126579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DF7CA-95E5-49FF-91EC-D4B4041C4B1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210004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1DF7CA-95E5-49FF-91EC-D4B4041C4B1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237759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DF7CA-95E5-49FF-91EC-D4B4041C4B1E}" type="datetimeFigureOut">
              <a:rPr lang="en-US" smtClean="0"/>
              <a:t>4/5/2023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38952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1DF7CA-95E5-49FF-91EC-D4B4041C4B1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2744621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1DF7CA-95E5-49FF-91EC-D4B4041C4B1E}" type="datetimeFigureOut">
              <a:rPr lang="en-US" smtClean="0"/>
              <a:t>4/5/2023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183458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1DF7CA-95E5-49FF-91EC-D4B4041C4B1E}" type="datetimeFigureOut">
              <a:rPr lang="en-US" smtClean="0"/>
              <a:t>4/5/2023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350852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DF7CA-95E5-49FF-91EC-D4B4041C4B1E}" type="datetimeFigureOut">
              <a:rPr lang="en-US" smtClean="0"/>
              <a:t>4/5/2023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2150765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1DF7CA-95E5-49FF-91EC-D4B4041C4B1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22810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1DF7CA-95E5-49FF-91EC-D4B4041C4B1E}" type="datetimeFigureOut">
              <a:rPr lang="en-US" smtClean="0"/>
              <a:t>4/5/2023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6B8BA7-B754-4484-936B-464D3AC1A7E2}" type="slidenum">
              <a:rPr lang="en-US" smtClean="0"/>
              <a:t>‹#›</a:t>
            </a:fld>
            <a:endParaRPr lang="en-US"/>
          </a:p>
        </p:txBody>
      </p:sp>
    </p:spTree>
    <p:extLst>
      <p:ext uri="{BB962C8B-B14F-4D97-AF65-F5344CB8AC3E}">
        <p14:creationId xmlns:p14="http://schemas.microsoft.com/office/powerpoint/2010/main" val="118497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pxhere.com/en/photo/1054713"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extLst>
              <a:ext uri="{837473B0-CC2E-450A-ABE3-18F120FF3D39}">
                <a1611:picAttrSrcUrl xmlns:a1611="http://schemas.microsoft.com/office/drawing/2016/11/main" r:id="rId14"/>
              </a:ext>
            </a:extLst>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DF7CA-95E5-49FF-91EC-D4B4041C4B1E}" type="datetimeFigureOut">
              <a:rPr lang="en-US" smtClean="0"/>
              <a:t>4/5/2023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6B8BA7-B754-4484-936B-464D3AC1A7E2}" type="slidenum">
              <a:rPr lang="en-US" smtClean="0"/>
              <a:t>‹#›</a:t>
            </a:fld>
            <a:endParaRPr lang="en-US"/>
          </a:p>
        </p:txBody>
      </p:sp>
    </p:spTree>
    <p:extLst>
      <p:ext uri="{BB962C8B-B14F-4D97-AF65-F5344CB8AC3E}">
        <p14:creationId xmlns:p14="http://schemas.microsoft.com/office/powerpoint/2010/main" val="930507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FF605-AF93-AE1E-25FE-89A349541CC4}"/>
              </a:ext>
            </a:extLst>
          </p:cNvPr>
          <p:cNvSpPr>
            <a:spLocks noGrp="1"/>
          </p:cNvSpPr>
          <p:nvPr>
            <p:ph type="ctrTitle"/>
          </p:nvPr>
        </p:nvSpPr>
        <p:spPr>
          <a:xfrm>
            <a:off x="1143000" y="2851347"/>
            <a:ext cx="6858000" cy="1155306"/>
          </a:xfrm>
        </p:spPr>
        <p:txBody>
          <a:bodyPr>
            <a:normAutofit fontScale="90000"/>
          </a:bodyPr>
          <a:lstStyle/>
          <a:p>
            <a:r>
              <a:rPr lang="en-US" b="1" dirty="0">
                <a:latin typeface="Verdana" panose="020B0604030504040204" pitchFamily="34" charset="0"/>
                <a:ea typeface="Verdana" panose="020B0604030504040204" pitchFamily="34" charset="0"/>
              </a:rPr>
              <a:t>God’s Servant</a:t>
            </a:r>
            <a:br>
              <a:rPr lang="en-US" b="1" dirty="0">
                <a:latin typeface="Verdana" panose="020B0604030504040204" pitchFamily="34" charset="0"/>
                <a:ea typeface="Verdana" panose="020B0604030504040204" pitchFamily="34" charset="0"/>
              </a:rPr>
            </a:br>
            <a:r>
              <a:rPr lang="en-US" sz="3000" b="1" dirty="0">
                <a:latin typeface="Verdana" panose="020B0604030504040204" pitchFamily="34" charset="0"/>
                <a:ea typeface="Verdana" panose="020B0604030504040204" pitchFamily="34" charset="0"/>
              </a:rPr>
              <a:t>Lessons from Samuel</a:t>
            </a:r>
            <a:endParaRPr lang="en-US" b="1" dirty="0">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261227CC-ACC0-240A-870D-8BA096239579}"/>
              </a:ext>
            </a:extLst>
          </p:cNvPr>
          <p:cNvSpPr txBox="1"/>
          <p:nvPr/>
        </p:nvSpPr>
        <p:spPr>
          <a:xfrm>
            <a:off x="398346" y="4555931"/>
            <a:ext cx="8347312" cy="738664"/>
          </a:xfrm>
          <a:prstGeom prst="rect">
            <a:avLst/>
          </a:prstGeom>
          <a:noFill/>
        </p:spPr>
        <p:txBody>
          <a:bodyPr wrap="square">
            <a:spAutoFit/>
          </a:bodyPr>
          <a:lstStyle/>
          <a:p>
            <a:pPr algn="ctr"/>
            <a:r>
              <a:rPr lang="en-US" sz="2100" dirty="0"/>
              <a:t>The integrity of the upright will guide them, But the perversity of the unfaithful will destroy them. (Prov 11:3)</a:t>
            </a:r>
          </a:p>
        </p:txBody>
      </p:sp>
    </p:spTree>
    <p:extLst>
      <p:ext uri="{BB962C8B-B14F-4D97-AF65-F5344CB8AC3E}">
        <p14:creationId xmlns:p14="http://schemas.microsoft.com/office/powerpoint/2010/main" val="5887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Samuel, Influencer for God</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365759" y="1363287"/>
            <a:ext cx="8520545" cy="5419897"/>
          </a:xfrm>
        </p:spPr>
        <p:txBody>
          <a:bodyPr>
            <a:normAutofit/>
          </a:bodyPr>
          <a:lstStyle/>
          <a:p>
            <a:r>
              <a:rPr lang="en-US" sz="2400" b="1" dirty="0"/>
              <a:t>1 Samuel 13:11-14</a:t>
            </a:r>
          </a:p>
          <a:p>
            <a:pPr marL="428615" indent="0">
              <a:lnSpc>
                <a:spcPct val="107000"/>
              </a:lnSpc>
              <a:spcBef>
                <a:spcPts val="0"/>
              </a:spcBef>
              <a:buNone/>
            </a:pPr>
            <a:endParaRPr lang="en-US" sz="1350" i="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428615"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11  But Samuel said, "What have you done?" And Saul said, "Because I saw that the people were scattering from me, and that you did not come within the appointed days, and that the Philistines were assembling at </a:t>
            </a:r>
            <a:r>
              <a:rPr lang="en-US" sz="2000" i="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Michmash</a:t>
            </a: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28615"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12  therefore I said, 'Now the Philistines will come down against me at Gilgal, and I have not asked the favor of the LORD.' So I forced myself and offered the burnt offering."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28615"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13  Samuel said to Saul, "You have acted foolishly; you have not kept the commandment of the LORD your God, which He commanded you, for now the LORD would have established your kingdom over Israel forever.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28615"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14  "But now your kingdom shall not endure. The LORD has sought out for Himself a man after His own heart, and the LORD has appointed him as ruler over His people, because you have not kept what the LORD commanded you."</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b="1" dirty="0"/>
          </a:p>
        </p:txBody>
      </p:sp>
    </p:spTree>
    <p:extLst>
      <p:ext uri="{BB962C8B-B14F-4D97-AF65-F5344CB8AC3E}">
        <p14:creationId xmlns:p14="http://schemas.microsoft.com/office/powerpoint/2010/main" val="60048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29412"/>
            <a:ext cx="7886700" cy="1325563"/>
          </a:xfrm>
        </p:spPr>
        <p:txBody>
          <a:bodyPr>
            <a:normAutofit/>
          </a:bodyPr>
          <a:lstStyle/>
          <a:p>
            <a:r>
              <a:rPr lang="en-US" sz="2700" b="1" dirty="0">
                <a:latin typeface="Verdana" panose="020B0604030504040204" pitchFamily="34" charset="0"/>
                <a:ea typeface="Verdana" panose="020B0604030504040204" pitchFamily="34" charset="0"/>
              </a:rPr>
              <a:t>Samuel, Influencer for God</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49" y="1354975"/>
            <a:ext cx="8315845" cy="5411585"/>
          </a:xfrm>
        </p:spPr>
        <p:txBody>
          <a:bodyPr>
            <a:normAutofit/>
          </a:bodyPr>
          <a:lstStyle/>
          <a:p>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How can we apply this to ourselves, with respect to our influence?</a:t>
            </a:r>
            <a:endParaRPr lang="en-US" sz="2400" b="1" dirty="0">
              <a:noFill/>
              <a:latin typeface="Calibri" panose="020F0502020204030204" pitchFamily="34" charset="0"/>
              <a:ea typeface="Calibri" panose="020F0502020204030204" pitchFamily="34" charset="0"/>
              <a:cs typeface="Times New Roman" panose="02020603050405020304" pitchFamily="18" charset="0"/>
            </a:endParaRPr>
          </a:p>
          <a:p>
            <a:pPr lvl="1"/>
            <a:r>
              <a:rPr lang="en-US" sz="1800" dirty="0"/>
              <a:t>Don’t discount your ability to influence – you may be a persons only chance</a:t>
            </a:r>
          </a:p>
          <a:p>
            <a:pPr lvl="1"/>
            <a:r>
              <a:rPr lang="en-US" sz="1800" dirty="0"/>
              <a:t>Turn to God when you are in fear and surrounded</a:t>
            </a:r>
          </a:p>
          <a:p>
            <a:pPr lvl="1"/>
            <a:r>
              <a:rPr lang="en-US" sz="1800" dirty="0"/>
              <a:t>Be willing to lead when no one else is</a:t>
            </a:r>
          </a:p>
          <a:p>
            <a:pPr lvl="1"/>
            <a:r>
              <a:rPr lang="en-US" sz="1800" dirty="0"/>
              <a:t>Pray for others in their presence</a:t>
            </a:r>
          </a:p>
          <a:p>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What does it take to be a person of influence, an influencer for God?</a:t>
            </a:r>
          </a:p>
          <a:p>
            <a:endPar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Can we be a good influence without God?</a:t>
            </a:r>
            <a:endParaRPr lang="en-US" sz="900" b="1" dirty="0">
              <a:noFill/>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p>
        </p:txBody>
      </p:sp>
    </p:spTree>
    <p:extLst>
      <p:ext uri="{BB962C8B-B14F-4D97-AF65-F5344CB8AC3E}">
        <p14:creationId xmlns:p14="http://schemas.microsoft.com/office/powerpoint/2010/main" val="91454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210137"/>
            <a:ext cx="7886700" cy="994172"/>
          </a:xfrm>
        </p:spPr>
        <p:txBody>
          <a:bodyPr>
            <a:normAutofit/>
          </a:bodyPr>
          <a:lstStyle/>
          <a:p>
            <a:r>
              <a:rPr lang="en-US" sz="2700" b="1" dirty="0">
                <a:latin typeface="Verdana" panose="020B0604030504040204" pitchFamily="34" charset="0"/>
                <a:ea typeface="Verdana" panose="020B0604030504040204" pitchFamily="34" charset="0"/>
              </a:rPr>
              <a:t>Samuel’s Integrity</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299257" y="1204309"/>
            <a:ext cx="8553797" cy="5504061"/>
          </a:xfrm>
        </p:spPr>
        <p:txBody>
          <a:bodyPr>
            <a:normAutofit lnSpcReduction="10000"/>
          </a:bodyPr>
          <a:lstStyle/>
          <a:p>
            <a:r>
              <a:rPr lang="en-US" sz="2400" b="1" dirty="0"/>
              <a:t>What is integrity?</a:t>
            </a: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Doing the right thing no matter what</a:t>
            </a:r>
            <a:endParaRPr lang="en-US" sz="2000" dirty="0">
              <a:noFill/>
              <a:latin typeface="Calibri" panose="020F0502020204030204" pitchFamily="34" charset="0"/>
              <a:ea typeface="Calibri" panose="020F0502020204030204" pitchFamily="34" charset="0"/>
              <a:cs typeface="Times New Roman" panose="02020603050405020304" pitchFamily="18" charset="0"/>
            </a:endParaRP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Moral innocence, completeness, uprightness</a:t>
            </a:r>
            <a:endParaRPr lang="en-US" sz="36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Good quotes about Integrity:</a:t>
            </a: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People with good intentions make promises, but people with integrity keep them</a:t>
            </a:r>
            <a:endParaRPr lang="en-US" sz="2000" dirty="0">
              <a:noFill/>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Integrity is doing what is right, not doing what is easy</a:t>
            </a:r>
            <a:endParaRPr lang="en-US" sz="2000" dirty="0">
              <a:noFill/>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Integrity is making sure that the things you do and the things you say are in agreement</a:t>
            </a:r>
          </a:p>
          <a:p>
            <a:pPr lvl="2"/>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other words, NOT being a hypocrite</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Success without integrity is nothing</a:t>
            </a:r>
            <a:endParaRPr lang="en-US" sz="2000" dirty="0">
              <a:noFill/>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1"/>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There is no better test of a man’s integrity than his behavior when he is wrong</a:t>
            </a:r>
            <a:endParaRPr lang="en-US" sz="2000" dirty="0">
              <a:noFill/>
              <a:latin typeface="Calibri" panose="020F0502020204030204" pitchFamily="34" charset="0"/>
              <a:ea typeface="Calibri" panose="020F0502020204030204" pitchFamily="34" charset="0"/>
              <a:cs typeface="Times New Roman" panose="02020603050405020304" pitchFamily="18" charset="0"/>
            </a:endParaRPr>
          </a:p>
          <a:p>
            <a:pPr lvl="1"/>
            <a:endParaRPr lang="en-US"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1"/>
            <a:endParaRPr lang="en-US"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95686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343141"/>
            <a:ext cx="7886700" cy="994172"/>
          </a:xfrm>
        </p:spPr>
        <p:txBody>
          <a:bodyPr>
            <a:normAutofit/>
          </a:bodyPr>
          <a:lstStyle/>
          <a:p>
            <a:r>
              <a:rPr lang="en-US" sz="2700" b="1" dirty="0">
                <a:latin typeface="Verdana" panose="020B0604030504040204" pitchFamily="34" charset="0"/>
                <a:ea typeface="Verdana" panose="020B0604030504040204" pitchFamily="34" charset="0"/>
              </a:rPr>
              <a:t>Samuel’s Integrity</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1337313"/>
            <a:ext cx="7886700" cy="5329493"/>
          </a:xfrm>
        </p:spPr>
        <p:txBody>
          <a:bodyPr>
            <a:normAutofit lnSpcReduction="10000"/>
          </a:bodyPr>
          <a:lstStyle/>
          <a:p>
            <a:r>
              <a:rPr lang="en-US" sz="2400" b="1" dirty="0">
                <a:solidFill>
                  <a:srgbClr val="000000"/>
                </a:solidFill>
                <a:latin typeface="Calibri" panose="020F0502020204030204" pitchFamily="34" charset="0"/>
                <a:ea typeface="Times New Roman" panose="02020603050405020304" pitchFamily="18" charset="0"/>
              </a:rPr>
              <a:t>1 Samuel 8:4-9</a:t>
            </a:r>
            <a:r>
              <a:rPr lang="en-US" sz="2400" dirty="0">
                <a:solidFill>
                  <a:srgbClr val="000000"/>
                </a:solidFill>
                <a:latin typeface="Calibri" panose="020F0502020204030204" pitchFamily="34" charset="0"/>
                <a:ea typeface="Times New Roman" panose="02020603050405020304" pitchFamily="18" charset="0"/>
              </a:rPr>
              <a:t> </a:t>
            </a:r>
          </a:p>
          <a:p>
            <a:pPr marL="240024"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4  Then all the elders of Israel gathered together and came to Samuel at Ramah;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5  and they said to him, "Behold, you have grown old, and your sons do not walk in your ways. Now appoint a king for us to judge us like all the nations."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6  But the thing was displeasing in the sight of Samuel when they said, "Give us a king to judge us." And Samuel prayed to the LORD.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7  The LORD said to Samuel, "Listen to the voice of the people in regard to all that they say to you, for they have not rejected you, but they have rejected Me from being king over them.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8  "Like all the deeds which they have done since the day that I brought them up from Egypt even to this day—in that they have forsaken Me and served other gods—so they are doing to you also.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9  "Now then, listen to their voice; however, you shall solemnly warn them and tell them of the procedure of the king who will reign over them."</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342892" lvl="1" indent="0">
              <a:buNone/>
            </a:pPr>
            <a:endParaRPr lang="en-US" sz="15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lvl="1"/>
            <a:endParaRPr lang="en-US"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61769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343141"/>
            <a:ext cx="7886700" cy="994172"/>
          </a:xfrm>
        </p:spPr>
        <p:txBody>
          <a:bodyPr>
            <a:normAutofit/>
          </a:bodyPr>
          <a:lstStyle/>
          <a:p>
            <a:r>
              <a:rPr lang="en-US" sz="2700" b="1" dirty="0">
                <a:latin typeface="Verdana" panose="020B0604030504040204" pitchFamily="34" charset="0"/>
                <a:ea typeface="Verdana" panose="020B0604030504040204" pitchFamily="34" charset="0"/>
              </a:rPr>
              <a:t>Samuel’s Integrity</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1337313"/>
            <a:ext cx="7886700" cy="5329493"/>
          </a:xfrm>
        </p:spPr>
        <p:txBody>
          <a:bodyPr>
            <a:normAutofit/>
          </a:bodyPr>
          <a:lstStyle/>
          <a:p>
            <a:pPr marL="171442" indent="-285750"/>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Samuel 12:1-4</a:t>
            </a:r>
          </a:p>
          <a:p>
            <a:pPr marL="571500" marR="0" indent="0">
              <a:lnSpc>
                <a:spcPct val="107000"/>
              </a:lnSpc>
              <a:spcBef>
                <a:spcPts val="0"/>
              </a:spcBef>
              <a:spcAft>
                <a:spcPts val="0"/>
              </a:spcAft>
              <a:buNone/>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Then Samuel said to all Israel, "Behold, I have listened to your voice in all that you said to me and I have appointed a king over you.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07000"/>
              </a:lnSpc>
              <a:spcBef>
                <a:spcPts val="0"/>
              </a:spcBef>
              <a:spcAft>
                <a:spcPts val="0"/>
              </a:spcAft>
              <a:buNone/>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"Now, here is the king walking before you, but I am old and gray, and behold my sons are with you. And I have walked before you from my youth even to this day.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07000"/>
              </a:lnSpc>
              <a:spcBef>
                <a:spcPts val="0"/>
              </a:spcBef>
              <a:spcAft>
                <a:spcPts val="0"/>
              </a:spcAft>
              <a:buNone/>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"Here I am; bear witness against me before the LORD and His anointed. Whose ox have I taken, or whose donkey have I taken, or whom have I defrauded? Whom have I oppressed, or from whose hand have I taken a bribe to blind my eyes with it? I will restore it to you."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07000"/>
              </a:lnSpc>
              <a:spcBef>
                <a:spcPts val="0"/>
              </a:spcBef>
              <a:spcAft>
                <a:spcPts val="0"/>
              </a:spcAft>
              <a:buNone/>
            </a:pP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They said, "You have not defrauded us or oppressed us or taken anything from any man's hand."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0000"/>
                </a:solidFill>
                <a:latin typeface="Calibri" panose="020F0502020204030204" pitchFamily="34" charset="0"/>
                <a:ea typeface="Calibri" panose="020F0502020204030204" pitchFamily="34" charset="0"/>
                <a:cs typeface="Calibri" panose="020F0502020204030204" pitchFamily="34" charset="0"/>
              </a:rPr>
              <a:t>People with Integrity admit wrong, and fix it</a:t>
            </a:r>
            <a:endParaRPr lang="en-US" sz="2000" dirty="0">
              <a:noFill/>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People with Integrity think before they speak</a:t>
            </a:r>
          </a:p>
          <a:p>
            <a:pPr lvl="1"/>
            <a:endParaRPr lang="en-US" sz="15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74639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0"/>
            <a:ext cx="7886700" cy="994172"/>
          </a:xfrm>
        </p:spPr>
        <p:txBody>
          <a:bodyPr>
            <a:normAutofit/>
          </a:bodyPr>
          <a:lstStyle/>
          <a:p>
            <a:r>
              <a:rPr lang="en-US" sz="2700" b="1" dirty="0">
                <a:latin typeface="Verdana" panose="020B0604030504040204" pitchFamily="34" charset="0"/>
                <a:ea typeface="Verdana" panose="020B0604030504040204" pitchFamily="34" charset="0"/>
              </a:rPr>
              <a:t>Samuel’s Integrity</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781397"/>
            <a:ext cx="7886700" cy="5885410"/>
          </a:xfrm>
        </p:spPr>
        <p:txBody>
          <a:bodyPr>
            <a:normAutofit/>
          </a:bodyPr>
          <a:lstStyle/>
          <a:p>
            <a:r>
              <a:rPr lang="en-US" sz="24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Samuel 15:20-24</a:t>
            </a:r>
          </a:p>
          <a:p>
            <a:pPr marL="320040" marR="0" indent="0">
              <a:lnSpc>
                <a:spcPct val="107000"/>
              </a:lnSpc>
              <a:spcBef>
                <a:spcPts val="0"/>
              </a:spcBef>
              <a:spcAft>
                <a:spcPts val="0"/>
              </a:spcAft>
              <a:buNone/>
            </a:pP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20  Then Saul said to Samuel, "I did obey the voice of the LORD, and went on the mission on which the LORD sent me, and have brought back Agag the king of Amalek, and have utterly destroyed the Amalekites.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20040" marR="0" indent="0">
              <a:lnSpc>
                <a:spcPct val="107000"/>
              </a:lnSpc>
              <a:spcBef>
                <a:spcPts val="0"/>
              </a:spcBef>
              <a:spcAft>
                <a:spcPts val="0"/>
              </a:spcAft>
              <a:buNone/>
            </a:pP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  "But the people took some of the spoil, sheep and oxen, the choicest of the things devoted to destruction, to sacrifice to the LORD your God at Gilgal."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20040" marR="0" indent="0">
              <a:lnSpc>
                <a:spcPct val="107000"/>
              </a:lnSpc>
              <a:spcBef>
                <a:spcPts val="0"/>
              </a:spcBef>
              <a:spcAft>
                <a:spcPts val="0"/>
              </a:spcAft>
              <a:buNone/>
            </a:pP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22  Samuel said, "Has the LORD as much delight in burnt offerings and sacrifices As in obeying the voice of the LORD? Behold, to obey is better than sacrifice, And to heed than the fat of rams.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20040" marR="0" indent="0">
              <a:lnSpc>
                <a:spcPct val="107000"/>
              </a:lnSpc>
              <a:spcBef>
                <a:spcPts val="0"/>
              </a:spcBef>
              <a:spcAft>
                <a:spcPts val="0"/>
              </a:spcAft>
              <a:buNone/>
            </a:pP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23  "For rebellion is as the sin of divination, And insubordination is as iniquity and idolatry. Because you have rejected the word of the LORD, He has also rejected you from being king."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20040" marR="0" indent="0">
              <a:lnSpc>
                <a:spcPct val="107000"/>
              </a:lnSpc>
              <a:spcBef>
                <a:spcPts val="0"/>
              </a:spcBef>
              <a:spcAft>
                <a:spcPts val="0"/>
              </a:spcAft>
              <a:buNone/>
            </a:pPr>
            <a:r>
              <a:rPr lang="en-US" sz="18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24  Then Saul said to Samuel, "I have sinned; I have indeed transgressed the command of the LORD and your words, because I feared the people and listened to their voice.</a:t>
            </a:r>
            <a:endParaRPr lang="en-US" sz="2400" b="1" dirty="0">
              <a:noFill/>
              <a:effectLst/>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People with Integrity say what is hard to say and stand for truth</a:t>
            </a:r>
            <a:endParaRPr lang="en-US" sz="2000" b="1" dirty="0">
              <a:noFill/>
              <a:effectLst/>
              <a:latin typeface="Calibri" panose="020F0502020204030204" pitchFamily="34" charset="0"/>
              <a:ea typeface="Calibri" panose="020F0502020204030204" pitchFamily="34" charset="0"/>
              <a:cs typeface="Times New Roman" panose="02020603050405020304" pitchFamily="18" charset="0"/>
            </a:endParaRPr>
          </a:p>
          <a:p>
            <a:endParaRPr lang="en-US" sz="20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90318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365127"/>
            <a:ext cx="7886700" cy="665652"/>
          </a:xfrm>
        </p:spPr>
        <p:txBody>
          <a:bodyPr>
            <a:normAutofit/>
          </a:bodyPr>
          <a:lstStyle/>
          <a:p>
            <a:r>
              <a:rPr lang="en-US" sz="2700" b="1" dirty="0">
                <a:latin typeface="Verdana" panose="020B0604030504040204" pitchFamily="34" charset="0"/>
                <a:ea typeface="Verdana" panose="020B0604030504040204" pitchFamily="34" charset="0"/>
              </a:rPr>
              <a:t>Conclusion</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1188720"/>
            <a:ext cx="7886700" cy="4988243"/>
          </a:xfrm>
        </p:spPr>
        <p:txBody>
          <a:bodyPr/>
          <a:lstStyle/>
          <a:p>
            <a:r>
              <a:rPr lang="en-US" sz="2400" b="1" dirty="0"/>
              <a:t>Proverbs 11:3</a:t>
            </a:r>
          </a:p>
          <a:p>
            <a:pPr marL="457200" lvl="1" indent="0">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integrity of the upright will guide them, But the perversity of the unfaithful will destroy them.”</a:t>
            </a:r>
          </a:p>
          <a:p>
            <a:pPr marL="457200" lvl="1" indent="0">
              <a:buNone/>
            </a:pPr>
            <a:endPar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What do I take from this?</a:t>
            </a:r>
          </a:p>
          <a:p>
            <a:pPr lvl="1"/>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Obeying the Lord will bring good, forsaking the Lord brings punishment</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Show you faith by your actions</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Sacrifice for your children, show them your faith</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Focus on being a Godly influence, not just an ordinary influence</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lvl="1"/>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Be a person of Integrity, like Samuel, stand for truth no matter what and make right what you have done wrong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lvl="1"/>
            <a:endPar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457200" lvl="1" indent="0">
              <a:buNone/>
            </a:pPr>
            <a:endParaRPr lang="en-US" sz="18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457200" lvl="1"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lvl="1" indent="0">
              <a:buNone/>
            </a:pPr>
            <a:endParaRPr lang="en-US" dirty="0"/>
          </a:p>
        </p:txBody>
      </p:sp>
    </p:spTree>
    <p:extLst>
      <p:ext uri="{BB962C8B-B14F-4D97-AF65-F5344CB8AC3E}">
        <p14:creationId xmlns:p14="http://schemas.microsoft.com/office/powerpoint/2010/main" val="101009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Introduction</a:t>
            </a:r>
            <a:endParaRPr lang="en-US" sz="30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1268710"/>
            <a:ext cx="7886700" cy="5406409"/>
          </a:xfrm>
        </p:spPr>
        <p:txBody>
          <a:bodyPr>
            <a:normAutofit/>
          </a:bodyPr>
          <a:lstStyle/>
          <a:p>
            <a:r>
              <a:rPr lang="en-US" b="1" dirty="0"/>
              <a:t>Hebrews 11:1-2</a:t>
            </a:r>
          </a:p>
          <a:p>
            <a:pPr marL="102868" indent="0">
              <a:lnSpc>
                <a:spcPct val="107000"/>
              </a:lnSpc>
              <a:spcBef>
                <a:spcPts val="0"/>
              </a:spcBef>
              <a:buNone/>
            </a:pP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Now faith is the assurance/confidence/substance of things hoped for, the conviction/evidence/proof of things not seen.</a:t>
            </a:r>
            <a:r>
              <a:rPr lang="en-US" dirty="0">
                <a:latin typeface="Calibri" panose="020F0502020204030204" pitchFamily="34" charset="0"/>
                <a:ea typeface="Times New Roman" panose="02020603050405020304" pitchFamily="18" charset="0"/>
                <a:cs typeface="Times New Roman" panose="02020603050405020304" pitchFamily="18" charset="0"/>
              </a:rPr>
              <a:t> </a:t>
            </a:r>
            <a:r>
              <a:rPr lang="en-US"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by it the men of old gained approval.</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102868" indent="0">
              <a:lnSpc>
                <a:spcPct val="107000"/>
              </a:lnSpc>
              <a:spcBef>
                <a:spcPts val="0"/>
              </a:spcBef>
              <a:buNone/>
            </a:pPr>
            <a:endPar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102868" indent="0">
              <a:lnSpc>
                <a:spcPct val="107000"/>
              </a:lnSpc>
              <a:spcBef>
                <a:spcPts val="0"/>
              </a:spcBef>
              <a:buNone/>
            </a:pPr>
            <a:r>
              <a:rPr lang="en-US"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Help me solve this</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p>
          <a:p>
            <a:pPr marL="102868" indent="0">
              <a:lnSpc>
                <a:spcPct val="107000"/>
              </a:lnSpc>
              <a:spcBef>
                <a:spcPts val="0"/>
              </a:spcBef>
              <a:buNone/>
            </a:pP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p>
          <a:p>
            <a:pPr marL="102868" indent="0">
              <a:lnSpc>
                <a:spcPct val="107000"/>
              </a:lnSpc>
              <a:spcBef>
                <a:spcPts val="0"/>
              </a:spcBef>
              <a:buNone/>
            </a:pPr>
            <a:endPar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360036" indent="-257168">
              <a:lnSpc>
                <a:spcPct val="107000"/>
              </a:lnSpc>
              <a:spcBef>
                <a:spcPts val="0"/>
              </a:spcBef>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360036" indent="-257168">
              <a:lnSpc>
                <a:spcPct val="107000"/>
              </a:lnSpc>
              <a:spcBef>
                <a:spcPts val="0"/>
              </a:spcBef>
            </a:pPr>
            <a:r>
              <a:rPr lang="en-US" sz="2000" b="1" dirty="0">
                <a:latin typeface="Calibri" panose="020F0502020204030204" pitchFamily="34" charset="0"/>
                <a:ea typeface="Calibri" panose="020F0502020204030204" pitchFamily="34" charset="0"/>
                <a:cs typeface="Times New Roman" panose="02020603050405020304" pitchFamily="18" charset="0"/>
              </a:rPr>
              <a:t>We should have the same kind of faith that produces action!</a:t>
            </a:r>
          </a:p>
          <a:p>
            <a:pPr marL="360036" indent="-257168">
              <a:lnSpc>
                <a:spcPct val="107000"/>
              </a:lnSpc>
              <a:spcBef>
                <a:spcPts val="0"/>
              </a:spcBef>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L="360036" indent="-257168">
              <a:lnSpc>
                <a:spcPct val="107000"/>
              </a:lnSpc>
              <a:spcBef>
                <a:spcPts val="0"/>
              </a:spcBef>
            </a:pPr>
            <a:r>
              <a:rPr lang="en-US" sz="2000" b="1" dirty="0">
                <a:latin typeface="Calibri" panose="020F0502020204030204" pitchFamily="34" charset="0"/>
                <a:ea typeface="Calibri" panose="020F0502020204030204" pitchFamily="34" charset="0"/>
                <a:cs typeface="Times New Roman" panose="02020603050405020304" pitchFamily="18" charset="0"/>
              </a:rPr>
              <a:t>Belief in God IS NOT ENOUGH!</a:t>
            </a:r>
          </a:p>
          <a:p>
            <a:pPr marL="360036" indent="-257168">
              <a:lnSpc>
                <a:spcPct val="107000"/>
              </a:lnSpc>
              <a:spcBef>
                <a:spcPts val="0"/>
              </a:spcBef>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892" lvl="1" indent="0">
              <a:buNone/>
            </a:pPr>
            <a:endParaRPr lang="en-US" b="1" dirty="0"/>
          </a:p>
        </p:txBody>
      </p:sp>
      <p:sp>
        <p:nvSpPr>
          <p:cNvPr id="4" name="TextBox 3">
            <a:extLst>
              <a:ext uri="{FF2B5EF4-FFF2-40B4-BE49-F238E27FC236}">
                <a16:creationId xmlns:a16="http://schemas.microsoft.com/office/drawing/2014/main" id="{3EC5BE5A-CEBD-5B60-BEAF-9C79F261ED69}"/>
              </a:ext>
            </a:extLst>
          </p:cNvPr>
          <p:cNvSpPr txBox="1"/>
          <p:nvPr/>
        </p:nvSpPr>
        <p:spPr>
          <a:xfrm>
            <a:off x="1845425" y="4290921"/>
            <a:ext cx="3768783" cy="564385"/>
          </a:xfrm>
          <a:prstGeom prst="rect">
            <a:avLst/>
          </a:prstGeom>
          <a:noFill/>
        </p:spPr>
        <p:txBody>
          <a:bodyPr wrap="square" rtlCol="0">
            <a:spAutoFit/>
          </a:bodyPr>
          <a:lstStyle/>
          <a:p>
            <a:pPr marL="102868">
              <a:lnSpc>
                <a:spcPct val="107000"/>
              </a:lnSpc>
            </a:pPr>
            <a:r>
              <a:rPr lang="en-US" sz="3000" b="1" dirty="0"/>
              <a:t>FAITH = BELIEF  +   ?</a:t>
            </a:r>
            <a:endParaRPr lang="en-US" sz="21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
        <p:nvSpPr>
          <p:cNvPr id="5" name="TextBox 4">
            <a:extLst>
              <a:ext uri="{FF2B5EF4-FFF2-40B4-BE49-F238E27FC236}">
                <a16:creationId xmlns:a16="http://schemas.microsoft.com/office/drawing/2014/main" id="{95951FEE-7C0F-2F6D-BBC0-648128AF81CB}"/>
              </a:ext>
            </a:extLst>
          </p:cNvPr>
          <p:cNvSpPr txBox="1"/>
          <p:nvPr/>
        </p:nvSpPr>
        <p:spPr>
          <a:xfrm>
            <a:off x="1845425" y="4290921"/>
            <a:ext cx="4573040" cy="564385"/>
          </a:xfrm>
          <a:prstGeom prst="rect">
            <a:avLst/>
          </a:prstGeom>
          <a:noFill/>
        </p:spPr>
        <p:txBody>
          <a:bodyPr wrap="square" rtlCol="0">
            <a:spAutoFit/>
          </a:bodyPr>
          <a:lstStyle/>
          <a:p>
            <a:pPr marL="102868">
              <a:lnSpc>
                <a:spcPct val="107000"/>
              </a:lnSpc>
            </a:pPr>
            <a:r>
              <a:rPr lang="en-US" sz="3000" b="1" dirty="0"/>
              <a:t>FAITH = BELIEF  +   ACTION</a:t>
            </a:r>
            <a:endParaRPr lang="en-US" sz="2100"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74116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365127"/>
            <a:ext cx="7886700" cy="873470"/>
          </a:xfrm>
        </p:spPr>
        <p:txBody>
          <a:bodyPr>
            <a:normAutofit/>
          </a:bodyPr>
          <a:lstStyle/>
          <a:p>
            <a:r>
              <a:rPr lang="en-US" sz="2700" b="1" dirty="0">
                <a:latin typeface="Verdana" panose="020B0604030504040204" pitchFamily="34" charset="0"/>
                <a:ea typeface="Verdana" panose="020B0604030504040204" pitchFamily="34" charset="0"/>
              </a:rPr>
              <a:t>The Last Judge</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1346662"/>
            <a:ext cx="7886700" cy="5436523"/>
          </a:xfrm>
        </p:spPr>
        <p:txBody>
          <a:bodyPr>
            <a:normAutofit fontScale="92500" lnSpcReduction="10000"/>
          </a:bodyPr>
          <a:lstStyle/>
          <a:p>
            <a:r>
              <a:rPr lang="en-US" b="1" dirty="0">
                <a:solidFill>
                  <a:srgbClr val="000000"/>
                </a:solidFill>
                <a:effectLst/>
                <a:latin typeface="Calibri" panose="020F0502020204030204" pitchFamily="34" charset="0"/>
                <a:ea typeface="Times New Roman" panose="02020603050405020304" pitchFamily="18" charset="0"/>
              </a:rPr>
              <a:t>Hebrews 11:32-34</a:t>
            </a:r>
          </a:p>
          <a:p>
            <a:pPr marL="240024" indent="0">
              <a:lnSpc>
                <a:spcPct val="107000"/>
              </a:lnSpc>
              <a:spcBef>
                <a:spcPts val="0"/>
              </a:spcBef>
              <a:buNone/>
            </a:pPr>
            <a:r>
              <a:rPr lang="en-US" sz="2400" i="1" dirty="0">
                <a:solidFill>
                  <a:srgbClr val="000000"/>
                </a:solidFill>
                <a:latin typeface="Calibri" panose="020F0502020204030204" pitchFamily="34" charset="0"/>
                <a:ea typeface="Calibri" panose="020F0502020204030204" pitchFamily="34" charset="0"/>
                <a:cs typeface="Calibri" panose="020F0502020204030204" pitchFamily="34" charset="0"/>
              </a:rPr>
              <a:t>32 And what more shall I say? For time will fail me if I tell of Gideon, Barak, Samson, Jephthah, of David and Samuel and the prophets,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400" i="1" dirty="0">
                <a:solidFill>
                  <a:srgbClr val="000000"/>
                </a:solidFill>
                <a:latin typeface="Calibri" panose="020F0502020204030204" pitchFamily="34" charset="0"/>
                <a:ea typeface="Calibri" panose="020F0502020204030204" pitchFamily="34" charset="0"/>
                <a:cs typeface="Calibri" panose="020F0502020204030204" pitchFamily="34" charset="0"/>
              </a:rPr>
              <a:t>33  who by faith conquered kingdoms, performed acts of righteousness, obtained promises, shut the mouths of lions,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400" i="1" dirty="0">
                <a:solidFill>
                  <a:srgbClr val="000000"/>
                </a:solidFill>
                <a:latin typeface="Calibri" panose="020F0502020204030204" pitchFamily="34" charset="0"/>
                <a:ea typeface="Calibri" panose="020F0502020204030204" pitchFamily="34" charset="0"/>
                <a:cs typeface="Calibri" panose="020F0502020204030204" pitchFamily="34" charset="0"/>
              </a:rPr>
              <a:t>34  quenched the power of fire, escaped the edge of the sword, from weakness were made strong, became mighty in war, put foreign armies to flight</a:t>
            </a:r>
            <a:r>
              <a:rPr lang="en-US" sz="2400" b="1" i="1" dirty="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b="1" dirty="0"/>
          </a:p>
          <a:p>
            <a:r>
              <a:rPr lang="en-US" b="1" dirty="0"/>
              <a:t>Eli </a:t>
            </a:r>
            <a:r>
              <a:rPr lang="en-US" b="1" dirty="0">
                <a:sym typeface="Wingdings" panose="05000000000000000000" pitchFamily="2" charset="2"/>
              </a:rPr>
              <a:t> Samuel  Saul  David</a:t>
            </a:r>
          </a:p>
          <a:p>
            <a:r>
              <a:rPr lang="en-US" b="1" dirty="0">
                <a:sym typeface="Wingdings" panose="05000000000000000000" pitchFamily="2" charset="2"/>
              </a:rPr>
              <a:t>Judges 21:25</a:t>
            </a:r>
          </a:p>
          <a:p>
            <a:pPr marL="0" indent="0">
              <a:buNone/>
            </a:pPr>
            <a:r>
              <a:rPr lang="en-US" sz="1350"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en-US"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those days there was no king in Israel; 	everyone did what was right in his own eyes.</a:t>
            </a:r>
            <a:r>
              <a:rPr lang="en-US"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800" b="1" dirty="0">
              <a:sym typeface="Wingdings" panose="05000000000000000000" pitchFamily="2" charset="2"/>
            </a:endParaRPr>
          </a:p>
          <a:p>
            <a:endParaRPr lang="en-US" sz="1800" dirty="0">
              <a:sym typeface="Wingdings" panose="05000000000000000000" pitchFamily="2" charset="2"/>
            </a:endParaRPr>
          </a:p>
          <a:p>
            <a:endParaRPr lang="en-US" sz="1800" dirty="0"/>
          </a:p>
          <a:p>
            <a:pPr marL="0" indent="0">
              <a:buNone/>
            </a:pPr>
            <a:endParaRPr lang="en-US" sz="1800" dirty="0"/>
          </a:p>
        </p:txBody>
      </p:sp>
    </p:spTree>
    <p:extLst>
      <p:ext uri="{BB962C8B-B14F-4D97-AF65-F5344CB8AC3E}">
        <p14:creationId xmlns:p14="http://schemas.microsoft.com/office/powerpoint/2010/main" val="177641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A Parent’s Faith Through Sacrifice</a:t>
            </a:r>
            <a:br>
              <a:rPr lang="en-US" sz="2700" b="1" dirty="0">
                <a:latin typeface="Verdana" panose="020B0604030504040204" pitchFamily="34" charset="0"/>
                <a:ea typeface="Verdana" panose="020B0604030504040204" pitchFamily="34" charset="0"/>
              </a:rPr>
            </a:br>
            <a:r>
              <a:rPr lang="en-US" sz="1500" b="1" dirty="0">
                <a:latin typeface="Verdana" panose="020B0604030504040204" pitchFamily="34" charset="0"/>
                <a:ea typeface="Verdana" panose="020B0604030504040204" pitchFamily="34" charset="0"/>
              </a:rPr>
              <a:t>Devoting our children to God</a:t>
            </a:r>
            <a:endParaRPr lang="en-US" sz="27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0" y="1562793"/>
            <a:ext cx="7886700" cy="4930081"/>
          </a:xfrm>
        </p:spPr>
        <p:txBody>
          <a:bodyPr/>
          <a:lstStyle/>
          <a:p>
            <a:r>
              <a:rPr lang="en-US" b="1" dirty="0"/>
              <a:t>Hannah</a:t>
            </a:r>
          </a:p>
          <a:p>
            <a:pPr lvl="1"/>
            <a:r>
              <a:rPr lang="en-US" sz="2000" dirty="0"/>
              <a:t>1 of 2 wives on </a:t>
            </a:r>
            <a:r>
              <a:rPr lang="en-US" sz="2000" dirty="0" err="1"/>
              <a:t>Elkanah</a:t>
            </a:r>
            <a:endParaRPr lang="en-US" sz="2000" dirty="0"/>
          </a:p>
          <a:p>
            <a:pPr lvl="1"/>
            <a:r>
              <a:rPr lang="en-US" sz="2000" dirty="0"/>
              <a:t>Unable to bear children</a:t>
            </a:r>
          </a:p>
          <a:p>
            <a:pPr lvl="1"/>
            <a:r>
              <a:rPr lang="en-US" sz="2000" dirty="0" err="1"/>
              <a:t>Penninah</a:t>
            </a:r>
            <a:r>
              <a:rPr lang="en-US" sz="2000" dirty="0"/>
              <a:t> provokes and makes fun of her</a:t>
            </a:r>
          </a:p>
          <a:p>
            <a:pPr lvl="1"/>
            <a:r>
              <a:rPr lang="en-US" sz="2000" dirty="0"/>
              <a:t>Sad and heartbroken, goes to the temple</a:t>
            </a:r>
          </a:p>
          <a:p>
            <a:r>
              <a:rPr lang="en-US" b="1" dirty="0"/>
              <a:t>1 Samuel 1:11</a:t>
            </a:r>
          </a:p>
          <a:p>
            <a:pPr marL="0" indent="0">
              <a:buNone/>
            </a:pPr>
            <a:r>
              <a:rPr lang="en-US" b="1" dirty="0"/>
              <a:t>	</a:t>
            </a:r>
            <a:r>
              <a:rPr lang="en-US" sz="2000" i="1" dirty="0">
                <a:solidFill>
                  <a:srgbClr val="000000"/>
                </a:solidFill>
                <a:latin typeface="Calibri" panose="020F0502020204030204" pitchFamily="34" charset="0"/>
                <a:ea typeface="Times New Roman" panose="02020603050405020304" pitchFamily="18" charset="0"/>
              </a:rPr>
              <a:t>“</a:t>
            </a:r>
            <a:r>
              <a:rPr lang="en-US" sz="2000" i="1" dirty="0">
                <a:latin typeface="Calibri" panose="020F0502020204030204" pitchFamily="34" charset="0"/>
                <a:ea typeface="Calibri" panose="020F0502020204030204" pitchFamily="34" charset="0"/>
                <a:cs typeface="Times New Roman" panose="02020603050405020304" pitchFamily="18" charset="0"/>
              </a:rPr>
              <a:t>O LORD of hosts, if You will indeed look on the affliction of Your maidservant and 	remember me, and not forget Your maidservant, but will give Your maidservant a son, then I will give him to the LORD all the days of his life, and a razor shall never come on his head."</a:t>
            </a:r>
            <a:r>
              <a:rPr lang="en-US" sz="2000" dirty="0">
                <a:latin typeface="Calibri" panose="020F0502020204030204" pitchFamily="34" charset="0"/>
                <a:ea typeface="Calibri" panose="020F0502020204030204" pitchFamily="34" charset="0"/>
                <a:cs typeface="Times New Roman" panose="02020603050405020304" pitchFamily="18" charset="0"/>
              </a:rPr>
              <a:t> </a:t>
            </a:r>
          </a:p>
          <a:p>
            <a:pPr lvl="1"/>
            <a:endParaRPr lang="en-US" sz="2000" dirty="0">
              <a:latin typeface="Calibri" panose="020F0502020204030204" pitchFamily="34" charset="0"/>
              <a:cs typeface="Times New Roman" panose="02020603050405020304" pitchFamily="18" charset="0"/>
            </a:endParaRPr>
          </a:p>
          <a:p>
            <a:pPr lvl="1"/>
            <a:r>
              <a:rPr lang="en-US" sz="2000" dirty="0">
                <a:latin typeface="Calibri" panose="020F0502020204030204" pitchFamily="34" charset="0"/>
                <a:cs typeface="Times New Roman" panose="02020603050405020304" pitchFamily="18" charset="0"/>
              </a:rPr>
              <a:t>God gives Hannah and </a:t>
            </a:r>
            <a:r>
              <a:rPr lang="en-US" sz="2000" dirty="0" err="1">
                <a:latin typeface="Calibri" panose="020F0502020204030204" pitchFamily="34" charset="0"/>
                <a:cs typeface="Times New Roman" panose="02020603050405020304" pitchFamily="18" charset="0"/>
              </a:rPr>
              <a:t>Elkanah</a:t>
            </a:r>
            <a:r>
              <a:rPr lang="en-US" sz="2000" dirty="0">
                <a:latin typeface="Calibri" panose="020F0502020204030204" pitchFamily="34" charset="0"/>
                <a:cs typeface="Times New Roman" panose="02020603050405020304" pitchFamily="18" charset="0"/>
              </a:rPr>
              <a:t> a son, they name him Samuel</a:t>
            </a:r>
          </a:p>
          <a:p>
            <a:pPr marL="0" indent="0">
              <a:buNone/>
            </a:pPr>
            <a:r>
              <a:rPr lang="en-US" sz="1800" b="1"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763390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A Parent’s Faith Through Sacrifice</a:t>
            </a:r>
            <a:br>
              <a:rPr lang="en-US" sz="2700" b="1" dirty="0">
                <a:latin typeface="Verdana" panose="020B0604030504040204" pitchFamily="34" charset="0"/>
                <a:ea typeface="Verdana" panose="020B0604030504040204" pitchFamily="34" charset="0"/>
              </a:rPr>
            </a:br>
            <a:r>
              <a:rPr lang="en-US" sz="1500" b="1" dirty="0">
                <a:latin typeface="Verdana" panose="020B0604030504040204" pitchFamily="34" charset="0"/>
                <a:ea typeface="Verdana" panose="020B0604030504040204" pitchFamily="34" charset="0"/>
              </a:rPr>
              <a:t>Devoting our children to God</a:t>
            </a:r>
            <a:endParaRPr lang="en-US" sz="27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51" y="1562793"/>
            <a:ext cx="8232716" cy="5178829"/>
          </a:xfrm>
        </p:spPr>
        <p:txBody>
          <a:bodyPr>
            <a:normAutofit/>
          </a:bodyPr>
          <a:lstStyle/>
          <a:p>
            <a:r>
              <a:rPr lang="en-US" sz="2400" b="1" dirty="0">
                <a:latin typeface="Calibri" panose="020F0502020204030204" pitchFamily="34" charset="0"/>
                <a:cs typeface="Times New Roman" panose="02020603050405020304" pitchFamily="18" charset="0"/>
              </a:rPr>
              <a:t>1 Samuel 1:24-25</a:t>
            </a:r>
          </a:p>
          <a:p>
            <a:pPr marL="0" indent="0">
              <a:buNone/>
            </a:pPr>
            <a:r>
              <a:rPr lang="en-US" sz="20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“Now when she had weaned him, she took him up with her, with a three year-old bull and one ephah of flour and a jug of wine, and brought him to the house of the LORD in Shiloh, although the child was young. Then they slaughtered the bull, and brought the boy to Eli. She said, "Oh, my lord! As your soul lives, my lord, I am the woman who stood here beside you, praying to the LORD. "For this boy I prayed, and the LORD has given me my petition which I asked of Him. "So I have also dedicated him to the LORD; as long as he lives he is dedicated to the LORD." And he worshiped the LORD there.</a:t>
            </a:r>
            <a:r>
              <a:rPr lang="en-US" sz="2000"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p>
          <a:p>
            <a:r>
              <a:rPr lang="en-US" sz="2400" b="1" dirty="0">
                <a:latin typeface="Calibri" panose="020F0502020204030204" pitchFamily="34" charset="0"/>
                <a:ea typeface="Calibri" panose="020F0502020204030204" pitchFamily="34" charset="0"/>
                <a:cs typeface="Times New Roman" panose="02020603050405020304" pitchFamily="18" charset="0"/>
              </a:rPr>
              <a:t>What should I take from this?</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Sacrifice leads to blessing</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Hannah kept her word, was blessed with more children (1 Sam 2:21)</a:t>
            </a:r>
            <a:endParaRPr lang="en-US" sz="36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50906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A Parent’s Faith Through Sacrifice</a:t>
            </a:r>
            <a:br>
              <a:rPr lang="en-US" sz="2700" b="1" dirty="0">
                <a:latin typeface="Verdana" panose="020B0604030504040204" pitchFamily="34" charset="0"/>
                <a:ea typeface="Verdana" panose="020B0604030504040204" pitchFamily="34" charset="0"/>
              </a:rPr>
            </a:br>
            <a:r>
              <a:rPr lang="en-US" sz="1500" b="1" dirty="0">
                <a:latin typeface="Verdana" panose="020B0604030504040204" pitchFamily="34" charset="0"/>
                <a:ea typeface="Verdana" panose="020B0604030504040204" pitchFamily="34" charset="0"/>
              </a:rPr>
              <a:t>Devoting our children to God</a:t>
            </a:r>
            <a:endParaRPr lang="en-US" sz="27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232757" y="1463040"/>
            <a:ext cx="8570422" cy="5220393"/>
          </a:xfrm>
        </p:spPr>
        <p:txBody>
          <a:bodyPr>
            <a:normAutofit lnSpcReduction="10000"/>
          </a:bodyPr>
          <a:lstStyle/>
          <a:p>
            <a:endParaRPr lang="en-US" sz="18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What was Hannah’s sacrifice?</a:t>
            </a:r>
          </a:p>
          <a:p>
            <a:endParaRPr lang="en-US" sz="2400" b="1" dirty="0">
              <a:latin typeface="Calibri" panose="020F0502020204030204" pitchFamily="34" charset="0"/>
              <a:ea typeface="Calibri" panose="020F0502020204030204" pitchFamily="34" charset="0"/>
              <a:cs typeface="Times New Roman" panose="02020603050405020304" pitchFamily="18" charset="0"/>
            </a:endParaRPr>
          </a:p>
          <a:p>
            <a:r>
              <a:rPr lang="en-US" sz="2400" b="1" dirty="0">
                <a:latin typeface="Calibri" panose="020F0502020204030204" pitchFamily="34" charset="0"/>
                <a:ea typeface="Calibri" panose="020F0502020204030204" pitchFamily="34" charset="0"/>
                <a:cs typeface="Times New Roman" panose="02020603050405020304" pitchFamily="18" charset="0"/>
              </a:rPr>
              <a:t>Just like Hannah devoted Samuel to the Lord, how can we devote our children to the Lord?</a:t>
            </a:r>
          </a:p>
          <a:p>
            <a:pPr marL="0" indent="0">
              <a:buNone/>
            </a:pPr>
            <a:endPar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What can we do to give our children the best chance to become faithful servants of the Lord?</a:t>
            </a:r>
          </a:p>
          <a:p>
            <a:endPar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Do you feel that Hannah and </a:t>
            </a:r>
            <a:r>
              <a:rPr lang="en-US" sz="2400" b="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Elkanah</a:t>
            </a:r>
            <a:r>
              <a:rPr lang="en-US" sz="24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set Samuel up for success?</a:t>
            </a:r>
            <a:endParaRPr lang="en-US" sz="3375" b="1" dirty="0">
              <a:latin typeface="Calibri" panose="020F0502020204030204" pitchFamily="34" charset="0"/>
              <a:ea typeface="Calibri" panose="020F0502020204030204" pitchFamily="34" charset="0"/>
              <a:cs typeface="Times New Roman" panose="02020603050405020304" pitchFamily="18" charset="0"/>
            </a:endParaRPr>
          </a:p>
          <a:p>
            <a:endParaRPr lang="en-US" sz="1800" b="1" dirty="0">
              <a:latin typeface="Calibri" panose="020F0502020204030204" pitchFamily="34" charset="0"/>
              <a:ea typeface="Calibri" panose="020F0502020204030204" pitchFamily="34" charset="0"/>
              <a:cs typeface="Times New Roman" panose="02020603050405020304" pitchFamily="18" charset="0"/>
            </a:endParaRPr>
          </a:p>
          <a:p>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71238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A Parent’s Faith Through Sacrifice</a:t>
            </a:r>
            <a:br>
              <a:rPr lang="en-US" sz="2700" b="1" dirty="0">
                <a:latin typeface="Verdana" panose="020B0604030504040204" pitchFamily="34" charset="0"/>
                <a:ea typeface="Verdana" panose="020B0604030504040204" pitchFamily="34" charset="0"/>
              </a:rPr>
            </a:br>
            <a:r>
              <a:rPr lang="en-US" sz="1500" b="1" dirty="0">
                <a:latin typeface="Verdana" panose="020B0604030504040204" pitchFamily="34" charset="0"/>
                <a:ea typeface="Verdana" panose="020B0604030504040204" pitchFamily="34" charset="0"/>
              </a:rPr>
              <a:t>Devoting our children to God</a:t>
            </a:r>
            <a:endParaRPr lang="en-US" sz="2700" b="1"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199505" y="1438102"/>
            <a:ext cx="8703426" cy="5261956"/>
          </a:xfrm>
        </p:spPr>
        <p:txBody>
          <a:bodyPr>
            <a:normAutofit/>
          </a:bodyPr>
          <a:lstStyle/>
          <a:p>
            <a:endParaRPr lang="en-US" sz="1800" b="1" dirty="0">
              <a:latin typeface="Calibri" panose="020F0502020204030204" pitchFamily="34" charset="0"/>
              <a:ea typeface="Calibri" panose="020F0502020204030204" pitchFamily="34" charset="0"/>
              <a:cs typeface="Times New Roman" panose="02020603050405020304" pitchFamily="18" charset="0"/>
            </a:endParaRPr>
          </a:p>
          <a:p>
            <a:r>
              <a:rPr lang="en-US" b="1" dirty="0">
                <a:effectLst/>
                <a:latin typeface="Calibri" panose="020F0502020204030204" pitchFamily="34" charset="0"/>
                <a:ea typeface="Calibri" panose="020F0502020204030204" pitchFamily="34" charset="0"/>
                <a:cs typeface="Times New Roman" panose="02020603050405020304" pitchFamily="18" charset="0"/>
              </a:rPr>
              <a:t>Takeaway’s From Hannah</a:t>
            </a:r>
            <a:r>
              <a:rPr lang="en-US" b="1" dirty="0">
                <a:latin typeface="Calibri" panose="020F0502020204030204" pitchFamily="34" charset="0"/>
                <a:ea typeface="Calibri" panose="020F0502020204030204" pitchFamily="34" charset="0"/>
                <a:cs typeface="Times New Roman" panose="02020603050405020304" pitchFamily="18" charset="0"/>
              </a:rPr>
              <a:t>’s example</a:t>
            </a:r>
            <a:endParaRPr lang="en-US" b="1"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lvl="1"/>
            <a:r>
              <a:rPr lang="en-US" sz="2100" dirty="0">
                <a:latin typeface="Calibri" panose="020F0502020204030204" pitchFamily="34" charset="0"/>
                <a:ea typeface="Calibri" panose="020F0502020204030204" pitchFamily="34" charset="0"/>
                <a:cs typeface="Times New Roman" panose="02020603050405020304" pitchFamily="18" charset="0"/>
              </a:rPr>
              <a:t>Hannah proved her faithfulness to God through her actions, I should do the same</a:t>
            </a:r>
          </a:p>
          <a:p>
            <a:pPr lvl="2"/>
            <a:r>
              <a:rPr lang="en-US" dirty="0">
                <a:latin typeface="Calibri" panose="020F0502020204030204" pitchFamily="34" charset="0"/>
                <a:ea typeface="Calibri" panose="020F0502020204030204" pitchFamily="34" charset="0"/>
                <a:cs typeface="Times New Roman" panose="02020603050405020304" pitchFamily="18" charset="0"/>
              </a:rPr>
              <a:t>Show your children what the real priorities are</a:t>
            </a:r>
          </a:p>
          <a:p>
            <a:pPr lvl="2"/>
            <a:endParaRPr lang="en-US" dirty="0">
              <a:latin typeface="Calibri" panose="020F0502020204030204" pitchFamily="34" charset="0"/>
              <a:ea typeface="Calibri" panose="020F0502020204030204" pitchFamily="34" charset="0"/>
              <a:cs typeface="Times New Roman" panose="02020603050405020304" pitchFamily="18" charset="0"/>
            </a:endParaRPr>
          </a:p>
          <a:p>
            <a:pPr lvl="2"/>
            <a:r>
              <a:rPr lang="en-US" dirty="0">
                <a:latin typeface="Calibri" panose="020F0502020204030204" pitchFamily="34" charset="0"/>
                <a:ea typeface="Calibri" panose="020F0502020204030204" pitchFamily="34" charset="0"/>
                <a:cs typeface="Times New Roman" panose="02020603050405020304" pitchFamily="18" charset="0"/>
              </a:rPr>
              <a:t>Pray for, set spiritual goals for, and teach your kids by example</a:t>
            </a:r>
          </a:p>
          <a:p>
            <a:pPr lvl="2"/>
            <a:endParaRPr lang="en-US" dirty="0">
              <a:latin typeface="Calibri" panose="020F0502020204030204" pitchFamily="34" charset="0"/>
              <a:ea typeface="Calibri" panose="020F0502020204030204" pitchFamily="34" charset="0"/>
              <a:cs typeface="Times New Roman" panose="02020603050405020304" pitchFamily="18" charset="0"/>
            </a:endParaRPr>
          </a:p>
          <a:p>
            <a:pPr lvl="2"/>
            <a:r>
              <a:rPr lang="en-US" dirty="0">
                <a:latin typeface="Calibri" panose="020F0502020204030204" pitchFamily="34" charset="0"/>
                <a:ea typeface="Calibri" panose="020F0502020204030204" pitchFamily="34" charset="0"/>
                <a:cs typeface="Times New Roman" panose="02020603050405020304" pitchFamily="18" charset="0"/>
              </a:rPr>
              <a:t>Am I consistent with teaching my children?</a:t>
            </a:r>
          </a:p>
          <a:p>
            <a:pPr lvl="2"/>
            <a:endParaRPr lang="en-US" dirty="0">
              <a:latin typeface="Calibri" panose="020F0502020204030204" pitchFamily="34" charset="0"/>
              <a:ea typeface="Calibri" panose="020F0502020204030204" pitchFamily="34" charset="0"/>
              <a:cs typeface="Times New Roman" panose="02020603050405020304" pitchFamily="18" charset="0"/>
            </a:endParaRPr>
          </a:p>
          <a:p>
            <a:pPr lvl="2"/>
            <a:r>
              <a:rPr lang="en-US" dirty="0">
                <a:latin typeface="Calibri" panose="020F0502020204030204" pitchFamily="34" charset="0"/>
                <a:ea typeface="Calibri" panose="020F0502020204030204" pitchFamily="34" charset="0"/>
                <a:cs typeface="Times New Roman" panose="02020603050405020304" pitchFamily="18" charset="0"/>
              </a:rPr>
              <a:t>Parents must sacrifice for their children (Time, energy, fun)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latin typeface="Calibri" panose="020F0502020204030204" pitchFamily="34" charset="0"/>
              <a:ea typeface="Calibri" panose="020F0502020204030204" pitchFamily="34" charset="0"/>
              <a:cs typeface="Times New Roman" panose="02020603050405020304" pitchFamily="18" charset="0"/>
            </a:endParaRPr>
          </a:p>
          <a:p>
            <a:endParaRPr lang="en-US" sz="1800" b="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1800" b="1" dirty="0">
                <a:latin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945298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a:xfrm>
            <a:off x="628650" y="365126"/>
            <a:ext cx="7886700" cy="840219"/>
          </a:xfrm>
        </p:spPr>
        <p:txBody>
          <a:bodyPr>
            <a:normAutofit/>
          </a:bodyPr>
          <a:lstStyle/>
          <a:p>
            <a:r>
              <a:rPr lang="en-US" sz="2700" b="1" dirty="0">
                <a:latin typeface="Verdana" panose="020B0604030504040204" pitchFamily="34" charset="0"/>
                <a:ea typeface="Verdana" panose="020B0604030504040204" pitchFamily="34" charset="0"/>
              </a:rPr>
              <a:t>Samuel, Influencer for God</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74815" y="1330037"/>
            <a:ext cx="8936181" cy="5469774"/>
          </a:xfrm>
        </p:spPr>
        <p:txBody>
          <a:bodyPr>
            <a:normAutofit lnSpcReduction="10000"/>
          </a:bodyPr>
          <a:lstStyle/>
          <a:p>
            <a:r>
              <a:rPr lang="en-US"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1 Samuel 7:3-5;14-15</a:t>
            </a:r>
            <a:endParaRPr lang="en-US" dirty="0">
              <a:noFill/>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endParaRPr lang="en-US" sz="1500" i="1" dirty="0">
              <a:solidFill>
                <a:srgbClr val="000000"/>
              </a:solidFill>
              <a:latin typeface="Calibri" panose="020F0502020204030204" pitchFamily="34" charset="0"/>
              <a:ea typeface="Times New Roman" panose="02020603050405020304" pitchFamily="18" charset="0"/>
              <a:cs typeface="Calibri" panose="020F0502020204030204" pitchFamily="34" charset="0"/>
            </a:endParaRPr>
          </a:p>
          <a:p>
            <a:pPr marL="240024" indent="0">
              <a:lnSpc>
                <a:spcPct val="107000"/>
              </a:lnSpc>
              <a:spcBef>
                <a:spcPts val="0"/>
              </a:spcBef>
              <a:buNone/>
            </a:pPr>
            <a:r>
              <a:rPr lang="en-US" sz="22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3 Then Samuel spoke to all the house of Israel, saying, "If you return to the LORD with all your heart, remove the foreign gods and the Ashtaroth from among you and direct your hearts to the LORD and serve Him alone; and He will deliver you from the hand of the Philistines."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2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4 So the sons of Israel removed the Baals and the Ashtaroth and served the LORD alone. </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2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5 Then Samuel said, "Gather all Israel to Mizpah and I will pray to the LORD for you."</a:t>
            </a: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19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endParaRPr lang="en-US" sz="1900" dirty="0">
              <a:latin typeface="Calibri" panose="020F0502020204030204" pitchFamily="34" charset="0"/>
              <a:ea typeface="Calibri" panose="020F0502020204030204" pitchFamily="34" charset="0"/>
              <a:cs typeface="Times New Roman" panose="02020603050405020304" pitchFamily="18" charset="0"/>
            </a:endParaRPr>
          </a:p>
          <a:p>
            <a:pPr marL="240024" indent="0">
              <a:lnSpc>
                <a:spcPct val="107000"/>
              </a:lnSpc>
              <a:spcBef>
                <a:spcPts val="0"/>
              </a:spcBef>
              <a:buNone/>
            </a:pPr>
            <a:r>
              <a:rPr lang="en-US" sz="22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14 The cities which the Philistines had taken from Israel were restored to Israel, from </a:t>
            </a:r>
            <a:r>
              <a:rPr lang="en-US" sz="2200" i="1" dirty="0" err="1">
                <a:solidFill>
                  <a:srgbClr val="000000"/>
                </a:solidFill>
                <a:latin typeface="Calibri" panose="020F0502020204030204" pitchFamily="34" charset="0"/>
                <a:ea typeface="Times New Roman" panose="02020603050405020304" pitchFamily="18" charset="0"/>
                <a:cs typeface="Calibri" panose="020F0502020204030204" pitchFamily="34" charset="0"/>
              </a:rPr>
              <a:t>Ekron</a:t>
            </a:r>
            <a:r>
              <a:rPr lang="en-US" sz="2200" i="1" dirty="0">
                <a:solidFill>
                  <a:srgbClr val="000000"/>
                </a:solidFill>
                <a:latin typeface="Calibri" panose="020F0502020204030204" pitchFamily="34" charset="0"/>
                <a:ea typeface="Times New Roman" panose="02020603050405020304" pitchFamily="18" charset="0"/>
                <a:cs typeface="Calibri" panose="020F0502020204030204" pitchFamily="34" charset="0"/>
              </a:rPr>
              <a:t> even to Gath; and Israel delivered their territory from the hand of the Philistines. So there was peace between Israel and the Amorites. </a:t>
            </a:r>
            <a:endParaRPr lang="en-US" sz="2200" dirty="0">
              <a:latin typeface="Calibri" panose="020F0502020204030204" pitchFamily="34" charset="0"/>
              <a:ea typeface="Times New Roman" panose="02020603050405020304" pitchFamily="18" charset="0"/>
              <a:cs typeface="Times New Roman" panose="02020603050405020304" pitchFamily="18" charset="0"/>
            </a:endParaRPr>
          </a:p>
          <a:p>
            <a:pPr marL="240024" indent="0">
              <a:lnSpc>
                <a:spcPct val="107000"/>
              </a:lnSpc>
              <a:spcBef>
                <a:spcPts val="0"/>
              </a:spcBef>
              <a:buNone/>
            </a:pPr>
            <a:r>
              <a:rPr lang="en-US" sz="2200" i="1" dirty="0">
                <a:solidFill>
                  <a:srgbClr val="000000"/>
                </a:solidFill>
                <a:latin typeface="Calibri" panose="020F0502020204030204" pitchFamily="34" charset="0"/>
                <a:ea typeface="Times New Roman" panose="02020603050405020304" pitchFamily="18" charset="0"/>
              </a:rPr>
              <a:t>15 Now Samuel judged Israel all the days of his life.</a:t>
            </a:r>
            <a:endParaRPr lang="en-US" sz="3900" dirty="0"/>
          </a:p>
        </p:txBody>
      </p:sp>
    </p:spTree>
    <p:extLst>
      <p:ext uri="{BB962C8B-B14F-4D97-AF65-F5344CB8AC3E}">
        <p14:creationId xmlns:p14="http://schemas.microsoft.com/office/powerpoint/2010/main" val="8453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41C50-EB9B-DB3E-C61B-CFAF785457E5}"/>
              </a:ext>
            </a:extLst>
          </p:cNvPr>
          <p:cNvSpPr>
            <a:spLocks noGrp="1"/>
          </p:cNvSpPr>
          <p:nvPr>
            <p:ph type="title"/>
          </p:nvPr>
        </p:nvSpPr>
        <p:spPr/>
        <p:txBody>
          <a:bodyPr>
            <a:normAutofit/>
          </a:bodyPr>
          <a:lstStyle/>
          <a:p>
            <a:r>
              <a:rPr lang="en-US" sz="2700" b="1" dirty="0">
                <a:latin typeface="Verdana" panose="020B0604030504040204" pitchFamily="34" charset="0"/>
                <a:ea typeface="Verdana" panose="020B0604030504040204" pitchFamily="34" charset="0"/>
              </a:rPr>
              <a:t>Samuel, Influencer for God</a:t>
            </a:r>
          </a:p>
        </p:txBody>
      </p:sp>
      <p:sp>
        <p:nvSpPr>
          <p:cNvPr id="3" name="Content Placeholder 2">
            <a:extLst>
              <a:ext uri="{FF2B5EF4-FFF2-40B4-BE49-F238E27FC236}">
                <a16:creationId xmlns:a16="http://schemas.microsoft.com/office/drawing/2014/main" id="{93EC3253-AD00-1A3C-C04F-96435FEB273C}"/>
              </a:ext>
            </a:extLst>
          </p:cNvPr>
          <p:cNvSpPr>
            <a:spLocks noGrp="1"/>
          </p:cNvSpPr>
          <p:nvPr>
            <p:ph idx="1"/>
          </p:nvPr>
        </p:nvSpPr>
        <p:spPr>
          <a:xfrm>
            <a:off x="628649" y="1363287"/>
            <a:ext cx="8224405" cy="5436523"/>
          </a:xfrm>
        </p:spPr>
        <p:txBody>
          <a:bodyPr>
            <a:normAutofit/>
          </a:bodyPr>
          <a:lstStyle/>
          <a:p>
            <a:endParaRPr lang="en-US" sz="1800" dirty="0"/>
          </a:p>
          <a:p>
            <a:r>
              <a:rPr lang="en-US" sz="2000" dirty="0"/>
              <a:t>Samuel spoke boldly, and clearly stated the issue</a:t>
            </a:r>
          </a:p>
          <a:p>
            <a:endParaRPr lang="en-US" sz="2000" dirty="0"/>
          </a:p>
          <a:p>
            <a:r>
              <a:rPr lang="en-US" sz="2000" dirty="0"/>
              <a:t>Samuel left no doubt, no guessing</a:t>
            </a:r>
          </a:p>
          <a:p>
            <a:endParaRPr lang="en-US" sz="2000" dirty="0"/>
          </a:p>
          <a:p>
            <a:r>
              <a:rPr lang="en-US" sz="2000" dirty="0"/>
              <a:t>He prays in front of all, and shows by example where his faith lies</a:t>
            </a:r>
          </a:p>
          <a:p>
            <a:endParaRPr lang="en-US" sz="2000" dirty="0"/>
          </a:p>
          <a:p>
            <a:r>
              <a:rPr lang="en-US" sz="2000" dirty="0"/>
              <a:t>The people listen, repent, and turn back to God, God gives them victory</a:t>
            </a:r>
          </a:p>
          <a:p>
            <a:endParaRPr lang="en-US" sz="2000" dirty="0"/>
          </a:p>
          <a:p>
            <a:r>
              <a:rPr lang="en-US" sz="2000" dirty="0"/>
              <a:t>Israel takes back territory, God was against the Philistines</a:t>
            </a:r>
          </a:p>
          <a:p>
            <a:endParaRPr lang="en-US" sz="1800" dirty="0"/>
          </a:p>
        </p:txBody>
      </p:sp>
    </p:spTree>
    <p:extLst>
      <p:ext uri="{BB962C8B-B14F-4D97-AF65-F5344CB8AC3E}">
        <p14:creationId xmlns:p14="http://schemas.microsoft.com/office/powerpoint/2010/main" val="3955569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332</TotalTime>
  <Words>1948</Words>
  <Application>Microsoft Office PowerPoint</Application>
  <PresentationFormat>On-screen Show (4:3)</PresentationFormat>
  <Paragraphs>158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Verdana</vt:lpstr>
      <vt:lpstr>Office Theme</vt:lpstr>
      <vt:lpstr>God’s Servant Lessons from Samuel</vt:lpstr>
      <vt:lpstr>Introduction</vt:lpstr>
      <vt:lpstr>The Last Judge</vt:lpstr>
      <vt:lpstr>A Parent’s Faith Through Sacrifice Devoting our children to God</vt:lpstr>
      <vt:lpstr>A Parent’s Faith Through Sacrifice Devoting our children to God</vt:lpstr>
      <vt:lpstr>A Parent’s Faith Through Sacrifice Devoting our children to God</vt:lpstr>
      <vt:lpstr>A Parent’s Faith Through Sacrifice Devoting our children to God</vt:lpstr>
      <vt:lpstr>Samuel, Influencer for God</vt:lpstr>
      <vt:lpstr>Samuel, Influencer for God</vt:lpstr>
      <vt:lpstr>Samuel, Influencer for God</vt:lpstr>
      <vt:lpstr>Samuel, Influencer for God</vt:lpstr>
      <vt:lpstr>Samuel’s Integrity</vt:lpstr>
      <vt:lpstr>Samuel’s Integrity</vt:lpstr>
      <vt:lpstr>Samuel’s Integrity</vt:lpstr>
      <vt:lpstr>Samuel’s Integrity</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Servants Lessons from Samuel</dc:title>
  <dc:creator>Philip Stephens</dc:creator>
  <cp:lastModifiedBy>Philip Stephens</cp:lastModifiedBy>
  <cp:revision>3</cp:revision>
  <dcterms:created xsi:type="dcterms:W3CDTF">2023-04-05T16:04:03Z</dcterms:created>
  <dcterms:modified xsi:type="dcterms:W3CDTF">2023-04-05T21:36:35Z</dcterms:modified>
</cp:coreProperties>
</file>