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29"/>
  </p:notesMasterIdLst>
  <p:sldIdLst>
    <p:sldId id="315" r:id="rId2"/>
    <p:sldId id="256" r:id="rId3"/>
    <p:sldId id="311" r:id="rId4"/>
    <p:sldId id="310" r:id="rId5"/>
    <p:sldId id="302" r:id="rId6"/>
    <p:sldId id="304" r:id="rId7"/>
    <p:sldId id="305" r:id="rId8"/>
    <p:sldId id="306" r:id="rId9"/>
    <p:sldId id="307" r:id="rId10"/>
    <p:sldId id="300" r:id="rId11"/>
    <p:sldId id="299" r:id="rId12"/>
    <p:sldId id="279" r:id="rId13"/>
    <p:sldId id="261" r:id="rId14"/>
    <p:sldId id="309" r:id="rId15"/>
    <p:sldId id="264" r:id="rId16"/>
    <p:sldId id="266" r:id="rId17"/>
    <p:sldId id="308" r:id="rId18"/>
    <p:sldId id="267" r:id="rId19"/>
    <p:sldId id="263" r:id="rId20"/>
    <p:sldId id="280" r:id="rId21"/>
    <p:sldId id="281" r:id="rId22"/>
    <p:sldId id="271" r:id="rId23"/>
    <p:sldId id="301" r:id="rId24"/>
    <p:sldId id="314" r:id="rId25"/>
    <p:sldId id="268" r:id="rId26"/>
    <p:sldId id="298" r:id="rId27"/>
    <p:sldId id="303"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CFAF8"/>
    <a:srgbClr val="0049AD"/>
    <a:srgbClr val="DD1308"/>
    <a:srgbClr val="0097B2"/>
    <a:srgbClr val="C9F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0"/>
    <p:restoredTop sz="35651" autoAdjust="0"/>
  </p:normalViewPr>
  <p:slideViewPr>
    <p:cSldViewPr snapToGrid="0">
      <p:cViewPr varScale="1">
        <p:scale>
          <a:sx n="37" d="100"/>
          <a:sy n="37" d="100"/>
        </p:scale>
        <p:origin x="3468" y="60"/>
      </p:cViewPr>
      <p:guideLst/>
    </p:cSldViewPr>
  </p:slideViewPr>
  <p:notesTextViewPr>
    <p:cViewPr>
      <p:scale>
        <a:sx n="1" d="1"/>
        <a:sy n="1" d="1"/>
      </p:scale>
      <p:origin x="0" y="0"/>
    </p:cViewPr>
  </p:notesTextViewPr>
  <p:notesViewPr>
    <p:cSldViewPr snapToGrid="0">
      <p:cViewPr varScale="1">
        <p:scale>
          <a:sx n="118" d="100"/>
          <a:sy n="118" d="100"/>
        </p:scale>
        <p:origin x="3952"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04F1D-B202-8948-83DD-77D1AF0993E2}" type="datetimeFigureOut">
              <a:rPr lang="en-US" smtClean="0"/>
              <a:t>5/7/2023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398A3E-A626-9A4C-A2CA-432BFE537B3E}" type="slidenum">
              <a:rPr lang="en-US" smtClean="0"/>
              <a:t>‹#›</a:t>
            </a:fld>
            <a:endParaRPr lang="en-US"/>
          </a:p>
        </p:txBody>
      </p:sp>
    </p:spTree>
    <p:extLst>
      <p:ext uri="{BB962C8B-B14F-4D97-AF65-F5344CB8AC3E}">
        <p14:creationId xmlns:p14="http://schemas.microsoft.com/office/powerpoint/2010/main" val="141503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4149172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10</a:t>
            </a:fld>
            <a:endParaRPr lang="en-US"/>
          </a:p>
        </p:txBody>
      </p:sp>
    </p:spTree>
    <p:extLst>
      <p:ext uri="{BB962C8B-B14F-4D97-AF65-F5344CB8AC3E}">
        <p14:creationId xmlns:p14="http://schemas.microsoft.com/office/powerpoint/2010/main" val="993289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398A3E-A626-9A4C-A2CA-432BFE537B3E}" type="slidenum">
              <a:rPr lang="en-US" smtClean="0"/>
              <a:t>11</a:t>
            </a:fld>
            <a:endParaRPr lang="en-US"/>
          </a:p>
        </p:txBody>
      </p:sp>
    </p:spTree>
    <p:extLst>
      <p:ext uri="{BB962C8B-B14F-4D97-AF65-F5344CB8AC3E}">
        <p14:creationId xmlns:p14="http://schemas.microsoft.com/office/powerpoint/2010/main" val="1917932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12</a:t>
            </a:fld>
            <a:endParaRPr lang="en-US"/>
          </a:p>
        </p:txBody>
      </p:sp>
    </p:spTree>
    <p:extLst>
      <p:ext uri="{BB962C8B-B14F-4D97-AF65-F5344CB8AC3E}">
        <p14:creationId xmlns:p14="http://schemas.microsoft.com/office/powerpoint/2010/main" val="3974575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13</a:t>
            </a:fld>
            <a:endParaRPr lang="en-US"/>
          </a:p>
        </p:txBody>
      </p:sp>
    </p:spTree>
    <p:extLst>
      <p:ext uri="{BB962C8B-B14F-4D97-AF65-F5344CB8AC3E}">
        <p14:creationId xmlns:p14="http://schemas.microsoft.com/office/powerpoint/2010/main" val="1180006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14</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C398A3E-A626-9A4C-A2CA-432BFE537B3E}" type="slidenum">
              <a:rPr lang="en-US" smtClean="0"/>
              <a:t>15</a:t>
            </a:fld>
            <a:endParaRPr lang="en-US"/>
          </a:p>
        </p:txBody>
      </p:sp>
    </p:spTree>
    <p:extLst>
      <p:ext uri="{BB962C8B-B14F-4D97-AF65-F5344CB8AC3E}">
        <p14:creationId xmlns:p14="http://schemas.microsoft.com/office/powerpoint/2010/main" val="74262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16</a:t>
            </a:fld>
            <a:endParaRPr lang="en-US"/>
          </a:p>
        </p:txBody>
      </p:sp>
    </p:spTree>
    <p:extLst>
      <p:ext uri="{BB962C8B-B14F-4D97-AF65-F5344CB8AC3E}">
        <p14:creationId xmlns:p14="http://schemas.microsoft.com/office/powerpoint/2010/main" val="246138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17</a:t>
            </a:fld>
            <a:endParaRPr lang="en-US"/>
          </a:p>
        </p:txBody>
      </p:sp>
    </p:spTree>
    <p:extLst>
      <p:ext uri="{BB962C8B-B14F-4D97-AF65-F5344CB8AC3E}">
        <p14:creationId xmlns:p14="http://schemas.microsoft.com/office/powerpoint/2010/main" val="1406302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18</a:t>
            </a:fld>
            <a:endParaRPr lang="en-US"/>
          </a:p>
        </p:txBody>
      </p:sp>
    </p:spTree>
    <p:extLst>
      <p:ext uri="{BB962C8B-B14F-4D97-AF65-F5344CB8AC3E}">
        <p14:creationId xmlns:p14="http://schemas.microsoft.com/office/powerpoint/2010/main" val="368261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19</a:t>
            </a:fld>
            <a:endParaRPr lang="en-US"/>
          </a:p>
        </p:txBody>
      </p:sp>
    </p:spTree>
    <p:extLst>
      <p:ext uri="{BB962C8B-B14F-4D97-AF65-F5344CB8AC3E}">
        <p14:creationId xmlns:p14="http://schemas.microsoft.com/office/powerpoint/2010/main" val="1451244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398A3E-A626-9A4C-A2CA-432BFE537B3E}" type="slidenum">
              <a:rPr lang="en-US" smtClean="0"/>
              <a:t>2</a:t>
            </a:fld>
            <a:endParaRPr lang="en-US"/>
          </a:p>
        </p:txBody>
      </p:sp>
    </p:spTree>
    <p:extLst>
      <p:ext uri="{BB962C8B-B14F-4D97-AF65-F5344CB8AC3E}">
        <p14:creationId xmlns:p14="http://schemas.microsoft.com/office/powerpoint/2010/main" val="1111284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20</a:t>
            </a:fld>
            <a:endParaRPr lang="en-US"/>
          </a:p>
        </p:txBody>
      </p:sp>
    </p:spTree>
    <p:extLst>
      <p:ext uri="{BB962C8B-B14F-4D97-AF65-F5344CB8AC3E}">
        <p14:creationId xmlns:p14="http://schemas.microsoft.com/office/powerpoint/2010/main" val="608787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21</a:t>
            </a:fld>
            <a:endParaRPr lang="en-US"/>
          </a:p>
        </p:txBody>
      </p:sp>
    </p:spTree>
    <p:extLst>
      <p:ext uri="{BB962C8B-B14F-4D97-AF65-F5344CB8AC3E}">
        <p14:creationId xmlns:p14="http://schemas.microsoft.com/office/powerpoint/2010/main" val="3144750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22</a:t>
            </a:fld>
            <a:endParaRPr lang="en-US"/>
          </a:p>
        </p:txBody>
      </p:sp>
    </p:spTree>
    <p:extLst>
      <p:ext uri="{BB962C8B-B14F-4D97-AF65-F5344CB8AC3E}">
        <p14:creationId xmlns:p14="http://schemas.microsoft.com/office/powerpoint/2010/main" val="64010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23</a:t>
            </a:fld>
            <a:endParaRPr lang="en-US"/>
          </a:p>
        </p:txBody>
      </p:sp>
    </p:spTree>
    <p:extLst>
      <p:ext uri="{BB962C8B-B14F-4D97-AF65-F5344CB8AC3E}">
        <p14:creationId xmlns:p14="http://schemas.microsoft.com/office/powerpoint/2010/main" val="4075397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24</a:t>
            </a:fld>
            <a:endParaRPr lang="en-US"/>
          </a:p>
        </p:txBody>
      </p:sp>
    </p:spTree>
    <p:extLst>
      <p:ext uri="{BB962C8B-B14F-4D97-AF65-F5344CB8AC3E}">
        <p14:creationId xmlns:p14="http://schemas.microsoft.com/office/powerpoint/2010/main" val="1795249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25</a:t>
            </a:fld>
            <a:endParaRPr lang="en-US"/>
          </a:p>
        </p:txBody>
      </p:sp>
    </p:spTree>
    <p:extLst>
      <p:ext uri="{BB962C8B-B14F-4D97-AF65-F5344CB8AC3E}">
        <p14:creationId xmlns:p14="http://schemas.microsoft.com/office/powerpoint/2010/main" val="3153924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26</a:t>
            </a:fld>
            <a:endParaRPr lang="en-US"/>
          </a:p>
        </p:txBody>
      </p:sp>
    </p:spTree>
    <p:extLst>
      <p:ext uri="{BB962C8B-B14F-4D97-AF65-F5344CB8AC3E}">
        <p14:creationId xmlns:p14="http://schemas.microsoft.com/office/powerpoint/2010/main" val="160629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27</a:t>
            </a:fld>
            <a:endParaRPr lang="en-US"/>
          </a:p>
        </p:txBody>
      </p:sp>
    </p:spTree>
    <p:extLst>
      <p:ext uri="{BB962C8B-B14F-4D97-AF65-F5344CB8AC3E}">
        <p14:creationId xmlns:p14="http://schemas.microsoft.com/office/powerpoint/2010/main" val="22280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3</a:t>
            </a:fld>
            <a:endParaRPr lang="en-US"/>
          </a:p>
        </p:txBody>
      </p:sp>
    </p:spTree>
    <p:extLst>
      <p:ext uri="{BB962C8B-B14F-4D97-AF65-F5344CB8AC3E}">
        <p14:creationId xmlns:p14="http://schemas.microsoft.com/office/powerpoint/2010/main" val="303526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4</a:t>
            </a:fld>
            <a:endParaRPr lang="en-US"/>
          </a:p>
        </p:txBody>
      </p:sp>
    </p:spTree>
    <p:extLst>
      <p:ext uri="{BB962C8B-B14F-4D97-AF65-F5344CB8AC3E}">
        <p14:creationId xmlns:p14="http://schemas.microsoft.com/office/powerpoint/2010/main" val="29238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5</a:t>
            </a:fld>
            <a:endParaRPr lang="en-US"/>
          </a:p>
        </p:txBody>
      </p:sp>
    </p:spTree>
    <p:extLst>
      <p:ext uri="{BB962C8B-B14F-4D97-AF65-F5344CB8AC3E}">
        <p14:creationId xmlns:p14="http://schemas.microsoft.com/office/powerpoint/2010/main" val="213357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6</a:t>
            </a:fld>
            <a:endParaRPr lang="en-US"/>
          </a:p>
        </p:txBody>
      </p:sp>
    </p:spTree>
    <p:extLst>
      <p:ext uri="{BB962C8B-B14F-4D97-AF65-F5344CB8AC3E}">
        <p14:creationId xmlns:p14="http://schemas.microsoft.com/office/powerpoint/2010/main" val="287943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7</a:t>
            </a:fld>
            <a:endParaRPr lang="en-US"/>
          </a:p>
        </p:txBody>
      </p:sp>
    </p:spTree>
    <p:extLst>
      <p:ext uri="{BB962C8B-B14F-4D97-AF65-F5344CB8AC3E}">
        <p14:creationId xmlns:p14="http://schemas.microsoft.com/office/powerpoint/2010/main" val="9069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8</a:t>
            </a:fld>
            <a:endParaRPr lang="en-US"/>
          </a:p>
        </p:txBody>
      </p:sp>
    </p:spTree>
    <p:extLst>
      <p:ext uri="{BB962C8B-B14F-4D97-AF65-F5344CB8AC3E}">
        <p14:creationId xmlns:p14="http://schemas.microsoft.com/office/powerpoint/2010/main" val="18738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9</a:t>
            </a:fld>
            <a:endParaRPr lang="en-US"/>
          </a:p>
        </p:txBody>
      </p:sp>
    </p:spTree>
    <p:extLst>
      <p:ext uri="{BB962C8B-B14F-4D97-AF65-F5344CB8AC3E}">
        <p14:creationId xmlns:p14="http://schemas.microsoft.com/office/powerpoint/2010/main" val="266408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userDrawn="1"/>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7568289" cy="2537252"/>
          </a:xfrm>
          <a:prstGeom prst="rect">
            <a:avLst/>
          </a:prstGeom>
        </p:spPr>
        <p:txBody>
          <a:bodyPr/>
          <a:lstStyle>
            <a:lvl1pPr marL="0" indent="0" algn="l">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userDrawn="1"/>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94100591-EDE9-3BBC-6657-DD224144EFCC}"/>
              </a:ext>
            </a:extLst>
          </p:cNvPr>
          <p:cNvCxnSpPr/>
          <p:nvPr userDrawn="1"/>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289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86178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450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7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3629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90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userDrawn="1"/>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30499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userDrawn="1"/>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dirty="0"/>
              <a:t>Click to edit Master title style</a:t>
            </a:r>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15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userDrawn="1"/>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dirty="0"/>
              <a:t>Click to edit Master title style</a:t>
            </a:r>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228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userDrawn="1"/>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dirty="0"/>
              <a:t>Click to edit Master title style</a:t>
            </a:r>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130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3059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userDrawn="1"/>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4545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userDrawn="1"/>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83258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userDrawn="1"/>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5847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682667"/>
      </p:ext>
    </p:extLst>
  </p:cSld>
  <p:clrMap bg1="lt1" tx1="dk1" bg2="lt2" tx2="dk2" accent1="accent1" accent2="accent2" accent3="accent3" accent4="accent4" accent5="accent5" accent6="accent6" hlink="hlink" folHlink="folHlink"/>
  <p:sldLayoutIdLst>
    <p:sldLayoutId id="2147483689" r:id="rId1"/>
    <p:sldLayoutId id="2147483705" r:id="rId2"/>
    <p:sldLayoutId id="2147483706" r:id="rId3"/>
    <p:sldLayoutId id="2147483704" r:id="rId4"/>
    <p:sldLayoutId id="2147483691" r:id="rId5"/>
    <p:sldLayoutId id="2147483690" r:id="rId6"/>
    <p:sldLayoutId id="2147483702" r:id="rId7"/>
    <p:sldLayoutId id="2147483692" r:id="rId8"/>
    <p:sldLayoutId id="2147483703" r:id="rId9"/>
    <p:sldLayoutId id="2147483693" r:id="rId10"/>
    <p:sldLayoutId id="2147483694" r:id="rId11"/>
    <p:sldLayoutId id="2147483696" r:id="rId12"/>
    <p:sldLayoutId id="2147483698" r:id="rId13"/>
    <p:sldLayoutId id="2147483699"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xml"/><Relationship Id="rId7" Type="http://schemas.openxmlformats.org/officeDocument/2006/relationships/notesSlide" Target="../notesSlides/notesSlide2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4.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56D23E-EA99-B7DC-A7A6-806CD8A2DFFF}"/>
              </a:ext>
            </a:extLst>
          </p:cNvPr>
          <p:cNvPicPr>
            <a:picLocks noChangeAspect="1"/>
          </p:cNvPicPr>
          <p:nvPr/>
        </p:nvPicPr>
        <p:blipFill rotWithShape="1">
          <a:blip r:embed="rId3"/>
          <a:srcRect l="50000" r="40000"/>
          <a:stretch/>
        </p:blipFill>
        <p:spPr>
          <a:xfrm>
            <a:off x="5004318" y="358646"/>
            <a:ext cx="2183363" cy="6140708"/>
          </a:xfrm>
          <a:prstGeom prst="rect">
            <a:avLst/>
          </a:prstGeom>
        </p:spPr>
      </p:pic>
    </p:spTree>
    <p:extLst>
      <p:ext uri="{BB962C8B-B14F-4D97-AF65-F5344CB8AC3E}">
        <p14:creationId xmlns:p14="http://schemas.microsoft.com/office/powerpoint/2010/main" val="284801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20EA-0A7A-06A0-A285-2AB7ACBA2458}"/>
              </a:ext>
            </a:extLst>
          </p:cNvPr>
          <p:cNvSpPr>
            <a:spLocks noGrp="1"/>
          </p:cNvSpPr>
          <p:nvPr>
            <p:ph type="title"/>
          </p:nvPr>
        </p:nvSpPr>
        <p:spPr/>
        <p:txBody>
          <a:bodyPr/>
          <a:lstStyle/>
          <a:p>
            <a:r>
              <a:rPr lang="en-US" dirty="0"/>
              <a:t>Major Principles:</a:t>
            </a:r>
          </a:p>
        </p:txBody>
      </p:sp>
      <p:sp>
        <p:nvSpPr>
          <p:cNvPr id="3" name="Content Placeholder 2">
            <a:extLst>
              <a:ext uri="{FF2B5EF4-FFF2-40B4-BE49-F238E27FC236}">
                <a16:creationId xmlns:a16="http://schemas.microsoft.com/office/drawing/2014/main" id="{B3A5790D-CB18-5338-063B-B9F5FC26A1BA}"/>
              </a:ext>
            </a:extLst>
          </p:cNvPr>
          <p:cNvSpPr>
            <a:spLocks noGrp="1"/>
          </p:cNvSpPr>
          <p:nvPr>
            <p:ph idx="1"/>
          </p:nvPr>
        </p:nvSpPr>
        <p:spPr/>
        <p:txBody>
          <a:bodyPr/>
          <a:lstStyle/>
          <a:p>
            <a:r>
              <a:rPr lang="en-US" dirty="0"/>
              <a:t>Good works are to glorify God, not ourselves</a:t>
            </a:r>
          </a:p>
          <a:p>
            <a:r>
              <a:rPr lang="en-US" dirty="0"/>
              <a:t>Good works should be a labor of love</a:t>
            </a:r>
          </a:p>
          <a:p>
            <a:r>
              <a:rPr lang="en-US" dirty="0"/>
              <a:t>We should know that our labor is not in vain</a:t>
            </a:r>
          </a:p>
          <a:p>
            <a:r>
              <a:rPr lang="en-US" dirty="0"/>
              <a:t>God won’t forget our good works</a:t>
            </a:r>
          </a:p>
          <a:p>
            <a:r>
              <a:rPr lang="en-US" dirty="0"/>
              <a:t>Good works will influence others</a:t>
            </a:r>
          </a:p>
          <a:p>
            <a:r>
              <a:rPr lang="en-US" dirty="0"/>
              <a:t>We are to be the light of the world</a:t>
            </a:r>
          </a:p>
        </p:txBody>
      </p:sp>
    </p:spTree>
    <p:extLst>
      <p:ext uri="{BB962C8B-B14F-4D97-AF65-F5344CB8AC3E}">
        <p14:creationId xmlns:p14="http://schemas.microsoft.com/office/powerpoint/2010/main" val="69624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red and yellow sign&#10;&#10;Description automatically generated with low confidence">
            <a:extLst>
              <a:ext uri="{FF2B5EF4-FFF2-40B4-BE49-F238E27FC236}">
                <a16:creationId xmlns:a16="http://schemas.microsoft.com/office/drawing/2014/main" id="{30549F16-2CE8-11FA-96F9-E8F3B2E025CD}"/>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2328817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CA15AFCE-765D-C6E9-5457-DE8835192B24}"/>
              </a:ext>
            </a:extLst>
          </p:cNvPr>
          <p:cNvPicPr>
            <a:picLocks noChangeAspect="1"/>
          </p:cNvPicPr>
          <p:nvPr/>
        </p:nvPicPr>
        <p:blipFill>
          <a:blip r:embed="rId3"/>
          <a:stretch>
            <a:fillRect/>
          </a:stretch>
        </p:blipFill>
        <p:spPr>
          <a:xfrm>
            <a:off x="1529715" y="8572"/>
            <a:ext cx="9132570" cy="6849428"/>
          </a:xfrm>
          <a:prstGeom prst="rect">
            <a:avLst/>
          </a:prstGeom>
        </p:spPr>
      </p:pic>
    </p:spTree>
    <p:extLst>
      <p:ext uri="{BB962C8B-B14F-4D97-AF65-F5344CB8AC3E}">
        <p14:creationId xmlns:p14="http://schemas.microsoft.com/office/powerpoint/2010/main" val="115785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4A8-5237-A0A2-C389-3A8DC5650FFF}"/>
              </a:ext>
            </a:extLst>
          </p:cNvPr>
          <p:cNvSpPr>
            <a:spLocks noGrp="1"/>
          </p:cNvSpPr>
          <p:nvPr>
            <p:ph type="title"/>
          </p:nvPr>
        </p:nvSpPr>
        <p:spPr/>
        <p:txBody>
          <a:bodyPr/>
          <a:lstStyle/>
          <a:p>
            <a:r>
              <a:rPr lang="en-US" dirty="0"/>
              <a:t>Judgment Scene (Matt 25:35-36)</a:t>
            </a:r>
          </a:p>
        </p:txBody>
      </p:sp>
      <p:sp>
        <p:nvSpPr>
          <p:cNvPr id="3" name="Content Placeholder 2">
            <a:extLst>
              <a:ext uri="{FF2B5EF4-FFF2-40B4-BE49-F238E27FC236}">
                <a16:creationId xmlns:a16="http://schemas.microsoft.com/office/drawing/2014/main" id="{A4A8ADF6-A7CB-2D14-1277-02DEF6727A2E}"/>
              </a:ext>
            </a:extLst>
          </p:cNvPr>
          <p:cNvSpPr>
            <a:spLocks noGrp="1"/>
          </p:cNvSpPr>
          <p:nvPr>
            <p:ph idx="1"/>
          </p:nvPr>
        </p:nvSpPr>
        <p:spPr/>
        <p:txBody>
          <a:bodyPr/>
          <a:lstStyle/>
          <a:p>
            <a:r>
              <a:rPr lang="en-US" dirty="0"/>
              <a:t>I was hungry and you gave me food, </a:t>
            </a:r>
          </a:p>
          <a:p>
            <a:r>
              <a:rPr lang="en-US" dirty="0"/>
              <a:t>I was thirsty and you gave me drink,</a:t>
            </a:r>
          </a:p>
          <a:p>
            <a:r>
              <a:rPr lang="en-US" dirty="0"/>
              <a:t>I was a stranger and you welcomed me, </a:t>
            </a:r>
          </a:p>
          <a:p>
            <a:r>
              <a:rPr lang="en-US" dirty="0"/>
              <a:t>I was naked and you clothed me,</a:t>
            </a:r>
          </a:p>
          <a:p>
            <a:r>
              <a:rPr lang="en-US" dirty="0"/>
              <a:t>I was sick and you visited me,</a:t>
            </a:r>
          </a:p>
          <a:p>
            <a:r>
              <a:rPr lang="en-US" dirty="0"/>
              <a:t>I was in prison and you came to me.’</a:t>
            </a:r>
          </a:p>
        </p:txBody>
      </p:sp>
    </p:spTree>
    <p:extLst>
      <p:ext uri="{BB962C8B-B14F-4D97-AF65-F5344CB8AC3E}">
        <p14:creationId xmlns:p14="http://schemas.microsoft.com/office/powerpoint/2010/main" val="271342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p:txBody>
          <a:bodyPr/>
          <a:lstStyle/>
          <a:p>
            <a:r>
              <a:rPr lang="en-US" dirty="0"/>
              <a:t>For we are his workmanship, created in Christ Jesus for good works, which God prepared beforehand, that we should walk in them.</a:t>
            </a:r>
          </a:p>
        </p:txBody>
      </p:sp>
    </p:spTree>
    <p:extLst>
      <p:ext uri="{BB962C8B-B14F-4D97-AF65-F5344CB8AC3E}">
        <p14:creationId xmlns:p14="http://schemas.microsoft.com/office/powerpoint/2010/main" val="2281962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B7EE-F6E1-2937-79D8-23038946DC0A}"/>
              </a:ext>
            </a:extLst>
          </p:cNvPr>
          <p:cNvSpPr>
            <a:spLocks noGrp="1"/>
          </p:cNvSpPr>
          <p:nvPr>
            <p:ph type="title"/>
          </p:nvPr>
        </p:nvSpPr>
        <p:spPr/>
        <p:txBody>
          <a:bodyPr/>
          <a:lstStyle/>
          <a:p>
            <a:r>
              <a:rPr lang="en-US" dirty="0"/>
              <a:t>Why Good Works?</a:t>
            </a:r>
          </a:p>
        </p:txBody>
      </p:sp>
      <p:sp>
        <p:nvSpPr>
          <p:cNvPr id="3" name="Content Placeholder 2">
            <a:extLst>
              <a:ext uri="{FF2B5EF4-FFF2-40B4-BE49-F238E27FC236}">
                <a16:creationId xmlns:a16="http://schemas.microsoft.com/office/drawing/2014/main" id="{DB2629F5-6565-5194-CA4C-0B4E87D0F013}"/>
              </a:ext>
            </a:extLst>
          </p:cNvPr>
          <p:cNvSpPr>
            <a:spLocks noGrp="1"/>
          </p:cNvSpPr>
          <p:nvPr>
            <p:ph idx="1"/>
          </p:nvPr>
        </p:nvSpPr>
        <p:spPr/>
        <p:txBody>
          <a:bodyPr/>
          <a:lstStyle/>
          <a:p>
            <a:r>
              <a:rPr lang="en-US" dirty="0"/>
              <a:t>Created for this (Eph 2:10)</a:t>
            </a:r>
          </a:p>
          <a:p>
            <a:r>
              <a:rPr lang="en-US" dirty="0"/>
              <a:t>It’s our identity (Titus 2:11-14)</a:t>
            </a:r>
          </a:p>
          <a:p>
            <a:r>
              <a:rPr lang="en-US" dirty="0"/>
              <a:t>To glorify God (Matt 5:16, I Peter 2:11-12)</a:t>
            </a:r>
          </a:p>
          <a:p>
            <a:r>
              <a:rPr lang="en-US" dirty="0"/>
              <a:t>It’s a responsibility (Proverbs 3:27)</a:t>
            </a:r>
          </a:p>
        </p:txBody>
      </p:sp>
    </p:spTree>
    <p:extLst>
      <p:ext uri="{BB962C8B-B14F-4D97-AF65-F5344CB8AC3E}">
        <p14:creationId xmlns:p14="http://schemas.microsoft.com/office/powerpoint/2010/main" val="1768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2C2F-53CA-7B95-570F-837A48797809}"/>
              </a:ext>
            </a:extLst>
          </p:cNvPr>
          <p:cNvSpPr>
            <a:spLocks noGrp="1"/>
          </p:cNvSpPr>
          <p:nvPr>
            <p:ph type="title"/>
          </p:nvPr>
        </p:nvSpPr>
        <p:spPr/>
        <p:txBody>
          <a:bodyPr/>
          <a:lstStyle/>
          <a:p>
            <a:r>
              <a:rPr lang="en-US" dirty="0"/>
              <a:t>Okay, what’s a Good Work?</a:t>
            </a:r>
          </a:p>
        </p:txBody>
      </p:sp>
      <p:sp>
        <p:nvSpPr>
          <p:cNvPr id="3" name="Content Placeholder 2">
            <a:extLst>
              <a:ext uri="{FF2B5EF4-FFF2-40B4-BE49-F238E27FC236}">
                <a16:creationId xmlns:a16="http://schemas.microsoft.com/office/drawing/2014/main" id="{F8364861-6B72-B9B2-71D2-375C284C338B}"/>
              </a:ext>
            </a:extLst>
          </p:cNvPr>
          <p:cNvSpPr>
            <a:spLocks noGrp="1"/>
          </p:cNvSpPr>
          <p:nvPr>
            <p:ph idx="1"/>
          </p:nvPr>
        </p:nvSpPr>
        <p:spPr/>
        <p:txBody>
          <a:bodyPr/>
          <a:lstStyle/>
          <a:p>
            <a:r>
              <a:rPr lang="en-US" dirty="0"/>
              <a:t>Not defined by man</a:t>
            </a:r>
          </a:p>
          <a:p>
            <a:r>
              <a:rPr lang="en-US" dirty="0"/>
              <a:t>Not defined by society</a:t>
            </a:r>
          </a:p>
          <a:p>
            <a:r>
              <a:rPr lang="en-US" dirty="0"/>
              <a:t>Not defined by the government (tax-deductible)</a:t>
            </a:r>
          </a:p>
          <a:p>
            <a:r>
              <a:rPr lang="en-US" dirty="0"/>
              <a:t>2 Tim 3:16-17 tells us that scripture defines every good work</a:t>
            </a:r>
          </a:p>
        </p:txBody>
      </p:sp>
    </p:spTree>
    <p:extLst>
      <p:ext uri="{BB962C8B-B14F-4D97-AF65-F5344CB8AC3E}">
        <p14:creationId xmlns:p14="http://schemas.microsoft.com/office/powerpoint/2010/main" val="122603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a:xfrm>
            <a:off x="844551" y="5158888"/>
            <a:ext cx="10502898" cy="696686"/>
          </a:xfrm>
        </p:spPr>
        <p:txBody>
          <a:bodyPr/>
          <a:lstStyle/>
          <a:p>
            <a:r>
              <a:rPr lang="en-US" dirty="0"/>
              <a:t>2 Timothy 3:16-17 </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p:txBody>
          <a:bodyPr/>
          <a:lstStyle/>
          <a:p>
            <a:r>
              <a:rPr lang="en-US" dirty="0"/>
              <a:t>16 All </a:t>
            </a:r>
            <a:r>
              <a:rPr lang="en-US" u="sng" dirty="0"/>
              <a:t>Scripture</a:t>
            </a:r>
            <a:r>
              <a:rPr lang="en-US" dirty="0"/>
              <a:t> is breathed out by God and profitable for teaching, for reproof, for correction, and for training in righteousness, 17 that the man of God may be complete, equipped for </a:t>
            </a:r>
            <a:r>
              <a:rPr lang="en-US" u="sng" dirty="0"/>
              <a:t>every good work.</a:t>
            </a:r>
          </a:p>
        </p:txBody>
      </p:sp>
    </p:spTree>
    <p:extLst>
      <p:ext uri="{BB962C8B-B14F-4D97-AF65-F5344CB8AC3E}">
        <p14:creationId xmlns:p14="http://schemas.microsoft.com/office/powerpoint/2010/main" val="819687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AA35-0589-3B91-7410-9B878221C14E}"/>
              </a:ext>
            </a:extLst>
          </p:cNvPr>
          <p:cNvSpPr>
            <a:spLocks noGrp="1"/>
          </p:cNvSpPr>
          <p:nvPr>
            <p:ph type="title"/>
          </p:nvPr>
        </p:nvSpPr>
        <p:spPr/>
        <p:txBody>
          <a:bodyPr/>
          <a:lstStyle/>
          <a:p>
            <a:r>
              <a:rPr lang="en-US" dirty="0"/>
              <a:t>Not to be seen of men</a:t>
            </a:r>
          </a:p>
        </p:txBody>
      </p:sp>
      <p:sp>
        <p:nvSpPr>
          <p:cNvPr id="3" name="Content Placeholder 2">
            <a:extLst>
              <a:ext uri="{FF2B5EF4-FFF2-40B4-BE49-F238E27FC236}">
                <a16:creationId xmlns:a16="http://schemas.microsoft.com/office/drawing/2014/main" id="{780D9605-2AB1-9040-1F78-5935CCD0CE12}"/>
              </a:ext>
            </a:extLst>
          </p:cNvPr>
          <p:cNvSpPr>
            <a:spLocks noGrp="1"/>
          </p:cNvSpPr>
          <p:nvPr>
            <p:ph idx="1"/>
          </p:nvPr>
        </p:nvSpPr>
        <p:spPr/>
        <p:txBody>
          <a:bodyPr>
            <a:normAutofit fontScale="70000" lnSpcReduction="20000"/>
          </a:bodyPr>
          <a:lstStyle/>
          <a:p>
            <a:r>
              <a:rPr lang="en-US" dirty="0"/>
              <a:t>In Matthew 6, Jesus identifies the wrong motivation</a:t>
            </a:r>
          </a:p>
          <a:p>
            <a:pPr lvl="1"/>
            <a:r>
              <a:rPr lang="en-US" dirty="0"/>
              <a:t>Giving to be praised 2-4</a:t>
            </a:r>
          </a:p>
          <a:p>
            <a:pPr lvl="1"/>
            <a:r>
              <a:rPr lang="en-US" dirty="0"/>
              <a:t>Praying to be heard 5-8</a:t>
            </a:r>
          </a:p>
          <a:p>
            <a:pPr lvl="1"/>
            <a:r>
              <a:rPr lang="en-US" dirty="0"/>
              <a:t>Fasting to be seen 16-18</a:t>
            </a:r>
          </a:p>
          <a:p>
            <a:r>
              <a:rPr lang="en-US" dirty="0"/>
              <a:t>Jesus encouraged the actions:</a:t>
            </a:r>
          </a:p>
          <a:p>
            <a:pPr lvl="1"/>
            <a:r>
              <a:rPr lang="en-US" dirty="0"/>
              <a:t>“…when you give to the poor”</a:t>
            </a:r>
          </a:p>
          <a:p>
            <a:pPr lvl="1"/>
            <a:r>
              <a:rPr lang="en-US" dirty="0"/>
              <a:t>“…when you pray”</a:t>
            </a:r>
          </a:p>
          <a:p>
            <a:pPr lvl="1"/>
            <a:r>
              <a:rPr lang="en-US" dirty="0"/>
              <a:t>“…when you fast”</a:t>
            </a:r>
          </a:p>
          <a:p>
            <a:r>
              <a:rPr lang="en-US" dirty="0"/>
              <a:t>Jesus didn’t criticize the action, but rather gives modifications:</a:t>
            </a:r>
          </a:p>
          <a:p>
            <a:pPr lvl="1"/>
            <a:r>
              <a:rPr lang="en-US" dirty="0"/>
              <a:t>Don’t let your left hand know what your right hand is doing</a:t>
            </a:r>
          </a:p>
          <a:p>
            <a:pPr lvl="1"/>
            <a:r>
              <a:rPr lang="en-US" dirty="0"/>
              <a:t>Pray privately in your room</a:t>
            </a:r>
          </a:p>
          <a:p>
            <a:pPr lvl="1"/>
            <a:r>
              <a:rPr lang="en-US" dirty="0"/>
              <a:t>Anoint your hair and wash your face</a:t>
            </a:r>
          </a:p>
        </p:txBody>
      </p:sp>
    </p:spTree>
    <p:extLst>
      <p:ext uri="{BB962C8B-B14F-4D97-AF65-F5344CB8AC3E}">
        <p14:creationId xmlns:p14="http://schemas.microsoft.com/office/powerpoint/2010/main" val="259947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647471-6395-325B-1C28-313AC3B589A6}"/>
              </a:ext>
            </a:extLst>
          </p:cNvPr>
          <p:cNvSpPr>
            <a:spLocks noGrp="1"/>
          </p:cNvSpPr>
          <p:nvPr>
            <p:ph type="body" idx="1"/>
          </p:nvPr>
        </p:nvSpPr>
        <p:spPr/>
        <p:txBody>
          <a:bodyPr/>
          <a:lstStyle/>
          <a:p>
            <a:r>
              <a:rPr lang="en-US" dirty="0"/>
              <a:t>Titus 2:11-14</a:t>
            </a:r>
          </a:p>
        </p:txBody>
      </p:sp>
      <p:sp>
        <p:nvSpPr>
          <p:cNvPr id="6" name="Text Placeholder 5">
            <a:extLst>
              <a:ext uri="{FF2B5EF4-FFF2-40B4-BE49-F238E27FC236}">
                <a16:creationId xmlns:a16="http://schemas.microsoft.com/office/drawing/2014/main" id="{3AC75083-CDCA-9BC8-7623-0D7FAC7F089B}"/>
              </a:ext>
            </a:extLst>
          </p:cNvPr>
          <p:cNvSpPr>
            <a:spLocks noGrp="1"/>
          </p:cNvSpPr>
          <p:nvPr>
            <p:ph type="body" sz="quarter" idx="10"/>
          </p:nvPr>
        </p:nvSpPr>
        <p:spPr/>
        <p:txBody>
          <a:bodyPr>
            <a:normAutofit fontScale="92500" lnSpcReduction="10000"/>
          </a:bodyPr>
          <a:lstStyle/>
          <a:p>
            <a:r>
              <a:rPr lang="en-US" dirty="0"/>
              <a:t>11 For the grace of God has appeared, bringing salvation for all people, 12 training us to renounce ungodliness and worldly passions, and to live self-controlled, upright, and godly lives in the present age, 13 waiting for our blessed hope, the appearing of the glory of our great God and Savior Jesus Christ, 14 who gave himself for us to redeem us from all lawlessness and to purify for himself a people for his own possession who are </a:t>
            </a:r>
            <a:br>
              <a:rPr lang="en-US" dirty="0"/>
            </a:br>
            <a:r>
              <a:rPr lang="en-US" u="sng" dirty="0"/>
              <a:t>zealous for good works</a:t>
            </a:r>
            <a:r>
              <a:rPr lang="en-US" dirty="0"/>
              <a:t>.</a:t>
            </a:r>
          </a:p>
        </p:txBody>
      </p:sp>
    </p:spTree>
    <p:extLst>
      <p:ext uri="{BB962C8B-B14F-4D97-AF65-F5344CB8AC3E}">
        <p14:creationId xmlns:p14="http://schemas.microsoft.com/office/powerpoint/2010/main" val="81122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203581-0871-8E43-4BC4-BCC164319E86}"/>
              </a:ext>
            </a:extLst>
          </p:cNvPr>
          <p:cNvSpPr/>
          <p:nvPr/>
        </p:nvSpPr>
        <p:spPr>
          <a:xfrm>
            <a:off x="0" y="1059543"/>
            <a:ext cx="7676147"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91E3CD5-FACF-6695-EF96-5FBCA9698625}"/>
              </a:ext>
            </a:extLst>
          </p:cNvPr>
          <p:cNvSpPr>
            <a:spLocks noGrp="1"/>
          </p:cNvSpPr>
          <p:nvPr>
            <p:ph type="subTitle" idx="1"/>
          </p:nvPr>
        </p:nvSpPr>
        <p:spPr/>
        <p:txBody>
          <a:bodyPr/>
          <a:lstStyle/>
          <a:p>
            <a:r>
              <a:rPr lang="en-US" dirty="0"/>
              <a:t>CLASS 1 – INTRODUCTION AND OVERVIEW</a:t>
            </a:r>
          </a:p>
        </p:txBody>
      </p:sp>
      <p:sp>
        <p:nvSpPr>
          <p:cNvPr id="2" name="Title 1">
            <a:extLst>
              <a:ext uri="{FF2B5EF4-FFF2-40B4-BE49-F238E27FC236}">
                <a16:creationId xmlns:a16="http://schemas.microsoft.com/office/drawing/2014/main" id="{91279E0A-1E66-9A8A-CB06-3096F51BE4C0}"/>
              </a:ext>
            </a:extLst>
          </p:cNvPr>
          <p:cNvSpPr>
            <a:spLocks noGrp="1"/>
          </p:cNvSpPr>
          <p:nvPr>
            <p:ph type="ctrTitle"/>
          </p:nvPr>
        </p:nvSpPr>
        <p:spPr/>
        <p:txBody>
          <a:bodyPr/>
          <a:lstStyle/>
          <a:p>
            <a:r>
              <a:rPr lang="en-US" dirty="0"/>
              <a:t>Good Works</a:t>
            </a:r>
          </a:p>
        </p:txBody>
      </p:sp>
    </p:spTree>
    <p:extLst>
      <p:ext uri="{BB962C8B-B14F-4D97-AF65-F5344CB8AC3E}">
        <p14:creationId xmlns:p14="http://schemas.microsoft.com/office/powerpoint/2010/main" val="2602955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5D37D3D-D3C8-A9FD-A9D2-59262AFF3345}"/>
              </a:ext>
            </a:extLst>
          </p:cNvPr>
          <p:cNvPicPr>
            <a:picLocks noChangeAspect="1"/>
          </p:cNvPicPr>
          <p:nvPr/>
        </p:nvPicPr>
        <p:blipFill>
          <a:blip r:embed="rId3"/>
          <a:stretch>
            <a:fillRect/>
          </a:stretch>
        </p:blipFill>
        <p:spPr>
          <a:xfrm>
            <a:off x="1508501" y="0"/>
            <a:ext cx="9174997" cy="6881248"/>
          </a:xfrm>
          <a:prstGeom prst="rect">
            <a:avLst/>
          </a:prstGeom>
        </p:spPr>
      </p:pic>
    </p:spTree>
    <p:extLst>
      <p:ext uri="{BB962C8B-B14F-4D97-AF65-F5344CB8AC3E}">
        <p14:creationId xmlns:p14="http://schemas.microsoft.com/office/powerpoint/2010/main" val="3629756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with low confidence">
            <a:extLst>
              <a:ext uri="{FF2B5EF4-FFF2-40B4-BE49-F238E27FC236}">
                <a16:creationId xmlns:a16="http://schemas.microsoft.com/office/drawing/2014/main" id="{EBB574F6-3FA5-865E-7CD5-9FF32F3E8786}"/>
              </a:ext>
            </a:extLst>
          </p:cNvPr>
          <p:cNvPicPr>
            <a:picLocks noChangeAspect="1"/>
          </p:cNvPicPr>
          <p:nvPr/>
        </p:nvPicPr>
        <p:blipFill>
          <a:blip r:embed="rId3"/>
          <a:stretch>
            <a:fillRect/>
          </a:stretch>
        </p:blipFill>
        <p:spPr>
          <a:xfrm>
            <a:off x="9896" y="0"/>
            <a:ext cx="12182104" cy="6863574"/>
          </a:xfrm>
          <a:prstGeom prst="rect">
            <a:avLst/>
          </a:prstGeom>
        </p:spPr>
      </p:pic>
    </p:spTree>
    <p:extLst>
      <p:ext uri="{BB962C8B-B14F-4D97-AF65-F5344CB8AC3E}">
        <p14:creationId xmlns:p14="http://schemas.microsoft.com/office/powerpoint/2010/main" val="756106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60CD88-0CF3-9026-361B-B4F38BA8B52A}"/>
              </a:ext>
            </a:extLst>
          </p:cNvPr>
          <p:cNvSpPr>
            <a:spLocks noGrp="1"/>
          </p:cNvSpPr>
          <p:nvPr>
            <p:ph type="title" idx="4294967295"/>
          </p:nvPr>
        </p:nvSpPr>
        <p:spPr>
          <a:xfrm>
            <a:off x="838200" y="302994"/>
            <a:ext cx="10515600" cy="1093788"/>
          </a:xfrm>
          <a:prstGeom prst="rect">
            <a:avLst/>
          </a:prstGeom>
          <a:solidFill>
            <a:schemeClr val="accent5">
              <a:lumMod val="20000"/>
              <a:lumOff val="80000"/>
            </a:schemeClr>
          </a:solidFill>
        </p:spPr>
        <p:txBody>
          <a:bodyPr anchor="ctr">
            <a:normAutofit fontScale="90000"/>
          </a:bodyPr>
          <a:lstStyle/>
          <a:p>
            <a:r>
              <a:rPr lang="en-US" sz="2900" dirty="0">
                <a:solidFill>
                  <a:schemeClr val="accent1">
                    <a:lumMod val="50000"/>
                  </a:schemeClr>
                </a:solidFill>
              </a:rPr>
              <a:t>We intend to use an in-class, anonymous survey tool you can access from your phone.  These surveys will help us measure progress, give feedback to the teachers, and possibly inspire others to action.</a:t>
            </a:r>
          </a:p>
        </p:txBody>
      </p:sp>
      <p:pic>
        <p:nvPicPr>
          <p:cNvPr id="7" name="Picture 6" descr="Person watching empty phone">
            <a:extLst>
              <a:ext uri="{FF2B5EF4-FFF2-40B4-BE49-F238E27FC236}">
                <a16:creationId xmlns:a16="http://schemas.microsoft.com/office/drawing/2014/main" id="{AF272928-4EC1-B273-8891-D30CE5A0717D}"/>
              </a:ext>
            </a:extLst>
          </p:cNvPr>
          <p:cNvPicPr>
            <a:picLocks noChangeAspect="1"/>
          </p:cNvPicPr>
          <p:nvPr/>
        </p:nvPicPr>
        <p:blipFill rotWithShape="1">
          <a:blip r:embed="rId3"/>
          <a:srcRect l="857" t="14734" r="-857" b="23274"/>
          <a:stretch/>
        </p:blipFill>
        <p:spPr>
          <a:xfrm>
            <a:off x="838200" y="1736725"/>
            <a:ext cx="10515600" cy="4351338"/>
          </a:xfrm>
          <a:prstGeom prst="rect">
            <a:avLst/>
          </a:prstGeom>
          <a:noFill/>
        </p:spPr>
      </p:pic>
      <p:sp>
        <p:nvSpPr>
          <p:cNvPr id="6" name="TextBox 5">
            <a:extLst>
              <a:ext uri="{FF2B5EF4-FFF2-40B4-BE49-F238E27FC236}">
                <a16:creationId xmlns:a16="http://schemas.microsoft.com/office/drawing/2014/main" id="{AF110268-6B41-3676-6539-5767025A580B}"/>
              </a:ext>
            </a:extLst>
          </p:cNvPr>
          <p:cNvSpPr txBox="1"/>
          <p:nvPr/>
        </p:nvSpPr>
        <p:spPr>
          <a:xfrm rot="21032958">
            <a:off x="6830778" y="2921169"/>
            <a:ext cx="1171603" cy="1015663"/>
          </a:xfrm>
          <a:prstGeom prst="rect">
            <a:avLst/>
          </a:prstGeom>
          <a:noFill/>
        </p:spPr>
        <p:txBody>
          <a:bodyPr wrap="none" rtlCol="0">
            <a:spAutoFit/>
          </a:bodyPr>
          <a:lstStyle/>
          <a:p>
            <a:r>
              <a:rPr lang="en-US" sz="3000" dirty="0">
                <a:latin typeface="Crowtig" panose="02000500000000000000" pitchFamily="2" charset="0"/>
              </a:rPr>
              <a:t>Good</a:t>
            </a:r>
          </a:p>
          <a:p>
            <a:r>
              <a:rPr lang="en-US" sz="3000" dirty="0">
                <a:latin typeface="Crowtig" panose="02000500000000000000" pitchFamily="2" charset="0"/>
              </a:rPr>
              <a:t>Works</a:t>
            </a:r>
          </a:p>
        </p:txBody>
      </p:sp>
    </p:spTree>
    <p:extLst>
      <p:ext uri="{BB962C8B-B14F-4D97-AF65-F5344CB8AC3E}">
        <p14:creationId xmlns:p14="http://schemas.microsoft.com/office/powerpoint/2010/main" val="50758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B2D36F-853D-4B1C-6004-63ED56F3DB29}"/>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3688574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7D87E-C494-8108-0971-EBFE06FB6CE5}"/>
              </a:ext>
            </a:extLst>
          </p:cNvPr>
          <p:cNvPicPr>
            <a:picLocks/>
          </p:cNvPicPr>
          <p:nvPr>
            <p:custDataLst>
              <p:tags r:id="rId2"/>
            </p:custDataLst>
          </p:nvPr>
        </p:nvPicPr>
        <p:blipFill>
          <a:blip r:embed="rId8"/>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88D853C9-2FBD-8F4C-2258-F802228C6B0A}"/>
              </a:ext>
            </a:extLst>
          </p:cNvPr>
          <p:cNvPicPr>
            <a:picLocks/>
          </p:cNvPicPr>
          <p:nvPr>
            <p:custDataLst>
              <p:tags r:id="rId3"/>
            </p:custDataLst>
          </p:nvPr>
        </p:nvPicPr>
        <p:blipFill>
          <a:blip r:embed="rId9"/>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5FB45EAA-28B2-5EA0-6D93-6ACF848FA447}"/>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5B5B5B"/>
                </a:solidFill>
              </a:rPr>
              <a:t>Please fill in the survey</a:t>
            </a:r>
          </a:p>
        </p:txBody>
      </p:sp>
      <p:sp>
        <p:nvSpPr>
          <p:cNvPr id="7" name="Rectangle 6">
            <a:extLst>
              <a:ext uri="{FF2B5EF4-FFF2-40B4-BE49-F238E27FC236}">
                <a16:creationId xmlns:a16="http://schemas.microsoft.com/office/drawing/2014/main" id="{C0FE1D1F-B075-B676-7C27-7E81DD0070C2}"/>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1">
                <a:solidFill>
                  <a:srgbClr val="5B5B5B"/>
                </a:solidFill>
              </a:rPr>
              <a:t>ⓘ</a:t>
            </a:r>
            <a:r>
              <a:rPr lang="en-US"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8907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 tmFilter="0, 0; .2, .5; .8, .5; 1, 0"/>
                                        <p:tgtEl>
                                          <p:spTgt spid="6"/>
                                        </p:tgtEl>
                                      </p:cBhvr>
                                    </p:animEffect>
                                    <p:animScale>
                                      <p:cBhvr>
                                        <p:cTn id="12" dur="25" autoRev="1" fill="hold"/>
                                        <p:tgtEl>
                                          <p:spTgt spid="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2" nodeType="clickEffect">
                                  <p:stCondLst>
                                    <p:cond delay="0"/>
                                  </p:stCondLst>
                                  <p:childTnLst>
                                    <p:animEffect transition="out" filter="fade">
                                      <p:cBhvr>
                                        <p:cTn id="16" dur="50" tmFilter="0, 0; .2, .5; .8, .5; 1, 0"/>
                                        <p:tgtEl>
                                          <p:spTgt spid="6"/>
                                        </p:tgtEl>
                                      </p:cBhvr>
                                    </p:animEffect>
                                    <p:animScale>
                                      <p:cBhvr>
                                        <p:cTn id="1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89B8F2-F630-0B75-E10E-9D19B6CF1D35}"/>
              </a:ext>
            </a:extLst>
          </p:cNvPr>
          <p:cNvSpPr>
            <a:spLocks noGrp="1"/>
          </p:cNvSpPr>
          <p:nvPr>
            <p:ph type="body" sz="quarter" idx="10"/>
          </p:nvPr>
        </p:nvSpPr>
        <p:spPr/>
        <p:txBody>
          <a:bodyPr/>
          <a:lstStyle/>
          <a:p>
            <a:r>
              <a:rPr lang="en-US" dirty="0"/>
              <a:t>In this class, we intend to ask open-ended and sometimes challenging questions to foster discussion.</a:t>
            </a:r>
            <a:br>
              <a:rPr lang="en-US" dirty="0"/>
            </a:br>
            <a:br>
              <a:rPr lang="en-US" dirty="0"/>
            </a:br>
            <a:r>
              <a:rPr lang="en-US" dirty="0"/>
              <a:t>This is not a lectureship.</a:t>
            </a:r>
          </a:p>
        </p:txBody>
      </p:sp>
    </p:spTree>
    <p:extLst>
      <p:ext uri="{BB962C8B-B14F-4D97-AF65-F5344CB8AC3E}">
        <p14:creationId xmlns:p14="http://schemas.microsoft.com/office/powerpoint/2010/main" val="1087037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AF8"/>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FF8DFA9-FB68-B810-ECE3-AA8E499BD8DC}"/>
              </a:ext>
            </a:extLst>
          </p:cNvPr>
          <p:cNvSpPr>
            <a:spLocks noGrp="1"/>
          </p:cNvSpPr>
          <p:nvPr>
            <p:ph type="body" sz="quarter" idx="10"/>
          </p:nvPr>
        </p:nvSpPr>
        <p:spPr/>
        <p:txBody>
          <a:bodyPr>
            <a:normAutofit/>
          </a:bodyPr>
          <a:lstStyle/>
          <a:p>
            <a:r>
              <a:rPr lang="en-US" sz="4400" dirty="0"/>
              <a:t>There is an expectation of mutual accountability between all of us – in order to “stir one another up to love and good works.”</a:t>
            </a:r>
          </a:p>
        </p:txBody>
      </p:sp>
    </p:spTree>
    <p:extLst>
      <p:ext uri="{BB962C8B-B14F-4D97-AF65-F5344CB8AC3E}">
        <p14:creationId xmlns:p14="http://schemas.microsoft.com/office/powerpoint/2010/main" val="3693995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8F13-DB5E-B4B0-695B-C1FDDF880C80}"/>
              </a:ext>
            </a:extLst>
          </p:cNvPr>
          <p:cNvSpPr>
            <a:spLocks noGrp="1"/>
          </p:cNvSpPr>
          <p:nvPr>
            <p:ph type="title"/>
          </p:nvPr>
        </p:nvSpPr>
        <p:spPr/>
        <p:txBody>
          <a:bodyPr/>
          <a:lstStyle/>
          <a:p>
            <a:r>
              <a:rPr lang="en-US" dirty="0"/>
              <a:t>Class Schedule</a:t>
            </a:r>
          </a:p>
        </p:txBody>
      </p:sp>
      <p:sp>
        <p:nvSpPr>
          <p:cNvPr id="3" name="Content Placeholder 2">
            <a:extLst>
              <a:ext uri="{FF2B5EF4-FFF2-40B4-BE49-F238E27FC236}">
                <a16:creationId xmlns:a16="http://schemas.microsoft.com/office/drawing/2014/main" id="{144A2A10-F35C-D405-014C-C7121DDBE851}"/>
              </a:ext>
            </a:extLst>
          </p:cNvPr>
          <p:cNvSpPr>
            <a:spLocks noGrp="1"/>
          </p:cNvSpPr>
          <p:nvPr>
            <p:ph idx="1"/>
          </p:nvPr>
        </p:nvSpPr>
        <p:spPr>
          <a:xfrm>
            <a:off x="161544" y="1660733"/>
            <a:ext cx="5471160" cy="4832142"/>
          </a:xfrm>
        </p:spPr>
        <p:txBody>
          <a:bodyPr>
            <a:noAutofit/>
          </a:bodyPr>
          <a:lstStyle/>
          <a:p>
            <a:r>
              <a:rPr lang="en-US" sz="2400" dirty="0"/>
              <a:t>May 7th - Introduction and overview</a:t>
            </a:r>
          </a:p>
          <a:p>
            <a:r>
              <a:rPr lang="en-US" sz="2400" dirty="0"/>
              <a:t>May 14th - Emulating Jesus</a:t>
            </a:r>
          </a:p>
          <a:p>
            <a:r>
              <a:rPr lang="en-US" sz="2400" dirty="0"/>
              <a:t>May 21st - Redeeming the time</a:t>
            </a:r>
          </a:p>
          <a:p>
            <a:r>
              <a:rPr lang="en-US" sz="2400" dirty="0"/>
              <a:t>May 28th - Money Matters</a:t>
            </a:r>
          </a:p>
          <a:p>
            <a:r>
              <a:rPr lang="en-US" sz="2400" dirty="0"/>
              <a:t>June 4th - Remembering the Poor</a:t>
            </a:r>
          </a:p>
          <a:p>
            <a:r>
              <a:rPr lang="en-US" sz="2400" dirty="0"/>
              <a:t>June 11th - Finding your Groove </a:t>
            </a:r>
          </a:p>
          <a:p>
            <a:r>
              <a:rPr lang="en-US" sz="2400" dirty="0"/>
              <a:t>June 18th - It’s the little things… </a:t>
            </a:r>
          </a:p>
          <a:p>
            <a:r>
              <a:rPr lang="en-US" sz="2400" dirty="0"/>
              <a:t>June 25th - (Not) To Be Seen of Men</a:t>
            </a:r>
          </a:p>
          <a:p>
            <a:endParaRPr lang="en-US" sz="2400" dirty="0"/>
          </a:p>
        </p:txBody>
      </p:sp>
      <p:sp>
        <p:nvSpPr>
          <p:cNvPr id="4" name="Content Placeholder 3">
            <a:extLst>
              <a:ext uri="{FF2B5EF4-FFF2-40B4-BE49-F238E27FC236}">
                <a16:creationId xmlns:a16="http://schemas.microsoft.com/office/drawing/2014/main" id="{DF10641C-3F11-70BC-36F7-394C40FAC56D}"/>
              </a:ext>
            </a:extLst>
          </p:cNvPr>
          <p:cNvSpPr>
            <a:spLocks noGrp="1"/>
          </p:cNvSpPr>
          <p:nvPr>
            <p:ph sz="half" idx="4294967295"/>
          </p:nvPr>
        </p:nvSpPr>
        <p:spPr>
          <a:xfrm>
            <a:off x="5504688" y="1660733"/>
            <a:ext cx="7936992" cy="4351337"/>
          </a:xfrm>
          <a:prstGeom prst="rect">
            <a:avLst/>
          </a:prstGeom>
        </p:spPr>
        <p:txBody>
          <a:bodyPr>
            <a:noAutofit/>
          </a:bodyPr>
          <a:lstStyle/>
          <a:p>
            <a:r>
              <a:rPr lang="en-US" sz="2400" dirty="0">
                <a:solidFill>
                  <a:schemeClr val="tx1"/>
                </a:solidFill>
              </a:rPr>
              <a:t>July 2nd - Raising Awareness</a:t>
            </a:r>
          </a:p>
          <a:p>
            <a:r>
              <a:rPr lang="en-US" sz="2400" dirty="0">
                <a:solidFill>
                  <a:schemeClr val="tx1"/>
                </a:solidFill>
              </a:rPr>
              <a:t> July 9th - And how does that make you feel? </a:t>
            </a:r>
          </a:p>
          <a:p>
            <a:r>
              <a:rPr lang="en-US" sz="2400" dirty="0">
                <a:solidFill>
                  <a:schemeClr val="tx1"/>
                </a:solidFill>
              </a:rPr>
              <a:t> July 16th - Blessed are the Peace Makers</a:t>
            </a:r>
          </a:p>
          <a:p>
            <a:r>
              <a:rPr lang="en-US" sz="2400" dirty="0">
                <a:solidFill>
                  <a:schemeClr val="tx1"/>
                </a:solidFill>
              </a:rPr>
              <a:t> July 23rd - Stirring the Pot</a:t>
            </a:r>
          </a:p>
          <a:p>
            <a:r>
              <a:rPr lang="en-US" sz="2400" dirty="0">
                <a:solidFill>
                  <a:schemeClr val="tx1"/>
                </a:solidFill>
              </a:rPr>
              <a:t> July 30th - For better or worse</a:t>
            </a:r>
          </a:p>
          <a:p>
            <a:r>
              <a:rPr lang="en-US" sz="2400" dirty="0">
                <a:solidFill>
                  <a:schemeClr val="tx1"/>
                </a:solidFill>
              </a:rPr>
              <a:t> August 6th - Do as I do</a:t>
            </a:r>
          </a:p>
          <a:p>
            <a:r>
              <a:rPr lang="en-US" sz="2400" dirty="0">
                <a:solidFill>
                  <a:schemeClr val="tx1"/>
                </a:solidFill>
              </a:rPr>
              <a:t> August 13th - The Battle: Good vs. Evil </a:t>
            </a:r>
          </a:p>
          <a:p>
            <a:r>
              <a:rPr lang="en-US" sz="2400" dirty="0">
                <a:solidFill>
                  <a:schemeClr val="tx1"/>
                </a:solidFill>
              </a:rPr>
              <a:t>August 20th - No Class – Fall Meeting</a:t>
            </a:r>
          </a:p>
          <a:p>
            <a:r>
              <a:rPr lang="en-US" sz="2400" dirty="0">
                <a:solidFill>
                  <a:schemeClr val="tx1"/>
                </a:solidFill>
              </a:rPr>
              <a:t> August 27th - Wrap Up, Survey Data Review, Conclusions</a:t>
            </a:r>
          </a:p>
          <a:p>
            <a:endParaRPr lang="en-US" sz="2400" dirty="0">
              <a:solidFill>
                <a:schemeClr val="tx1"/>
              </a:solidFill>
            </a:endParaRPr>
          </a:p>
        </p:txBody>
      </p:sp>
    </p:spTree>
    <p:extLst>
      <p:ext uri="{BB962C8B-B14F-4D97-AF65-F5344CB8AC3E}">
        <p14:creationId xmlns:p14="http://schemas.microsoft.com/office/powerpoint/2010/main" val="2976574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9802919-7704-845D-5A72-13A28D1459A9}"/>
              </a:ext>
            </a:extLst>
          </p:cNvPr>
          <p:cNvSpPr/>
          <p:nvPr/>
        </p:nvSpPr>
        <p:spPr>
          <a:xfrm>
            <a:off x="2721864" y="1773936"/>
            <a:ext cx="6748272" cy="37490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5">
                    <a:lumMod val="50000"/>
                  </a:schemeClr>
                </a:solidFill>
                <a:latin typeface="Times New Roman" panose="02020603050405020304" pitchFamily="18" charset="0"/>
                <a:cs typeface="Times New Roman" panose="02020603050405020304" pitchFamily="18" charset="0"/>
              </a:rPr>
              <a:t>Have you ever studied how much the bible speaks to Good Works?</a:t>
            </a:r>
          </a:p>
        </p:txBody>
      </p:sp>
      <p:sp>
        <p:nvSpPr>
          <p:cNvPr id="4" name="Oval 3">
            <a:extLst>
              <a:ext uri="{FF2B5EF4-FFF2-40B4-BE49-F238E27FC236}">
                <a16:creationId xmlns:a16="http://schemas.microsoft.com/office/drawing/2014/main" id="{25E2E60F-0A57-DE95-CB6C-1A562A9B4176}"/>
              </a:ext>
            </a:extLst>
          </p:cNvPr>
          <p:cNvSpPr/>
          <p:nvPr/>
        </p:nvSpPr>
        <p:spPr>
          <a:xfrm>
            <a:off x="5428488" y="1106424"/>
            <a:ext cx="1335024" cy="1335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5">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4281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A495920-34F0-9980-F819-9EF834D92177}"/>
              </a:ext>
            </a:extLst>
          </p:cNvPr>
          <p:cNvPicPr>
            <a:picLocks noChangeAspect="1"/>
          </p:cNvPicPr>
          <p:nvPr/>
        </p:nvPicPr>
        <p:blipFill>
          <a:blip r:embed="rId3"/>
          <a:stretch>
            <a:fillRect/>
          </a:stretch>
        </p:blipFill>
        <p:spPr>
          <a:xfrm>
            <a:off x="3353689" y="803218"/>
            <a:ext cx="5484622" cy="5251564"/>
          </a:xfrm>
          <a:prstGeom prst="rect">
            <a:avLst/>
          </a:prstGeom>
        </p:spPr>
      </p:pic>
      <p:sp>
        <p:nvSpPr>
          <p:cNvPr id="10" name="Rounded Rectangle 9">
            <a:extLst>
              <a:ext uri="{FF2B5EF4-FFF2-40B4-BE49-F238E27FC236}">
                <a16:creationId xmlns:a16="http://schemas.microsoft.com/office/drawing/2014/main" id="{A8C56099-3B1B-0CFA-7BAD-82A65685C190}"/>
              </a:ext>
            </a:extLst>
          </p:cNvPr>
          <p:cNvSpPr/>
          <p:nvPr/>
        </p:nvSpPr>
        <p:spPr>
          <a:xfrm>
            <a:off x="3283141" y="784930"/>
            <a:ext cx="5625719" cy="5269852"/>
          </a:xfrm>
          <a:prstGeom prst="roundRect">
            <a:avLst>
              <a:gd name="adj" fmla="val 4479"/>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908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67A8-4BFB-A05C-765B-1D96B11866F4}"/>
              </a:ext>
            </a:extLst>
          </p:cNvPr>
          <p:cNvSpPr txBox="1"/>
          <p:nvPr/>
        </p:nvSpPr>
        <p:spPr>
          <a:xfrm>
            <a:off x="9654"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For we are his workmanship, created in Christ Jesus for good works, which God prepared beforehand, that we should walk in them.</a:t>
            </a:r>
            <a:endParaRPr lang="en-US" sz="1600" dirty="0">
              <a:solidFill>
                <a:schemeClr val="bg1"/>
              </a:solidFill>
              <a:effectLst/>
            </a:endParaRPr>
          </a:p>
        </p:txBody>
      </p:sp>
      <p:sp>
        <p:nvSpPr>
          <p:cNvPr id="5" name="TextBox 4">
            <a:extLst>
              <a:ext uri="{FF2B5EF4-FFF2-40B4-BE49-F238E27FC236}">
                <a16:creationId xmlns:a16="http://schemas.microsoft.com/office/drawing/2014/main" id="{68D3B66D-7EB7-DA2E-889C-BE203ACE1360}"/>
              </a:ext>
            </a:extLst>
          </p:cNvPr>
          <p:cNvSpPr txBox="1"/>
          <p:nvPr/>
        </p:nvSpPr>
        <p:spPr>
          <a:xfrm>
            <a:off x="6075068" y="3133954"/>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Therefore, if anyone cleanses himself from what is dishonorable, he will be a vessel for honorable use, set apart as holy, useful to the master of the house, ready for every good work.</a:t>
            </a:r>
            <a:endParaRPr lang="en-US" sz="1600" dirty="0">
              <a:solidFill>
                <a:schemeClr val="bg1"/>
              </a:solidFill>
              <a:effectLst/>
            </a:endParaRPr>
          </a:p>
        </p:txBody>
      </p:sp>
      <p:sp>
        <p:nvSpPr>
          <p:cNvPr id="7" name="TextBox 6">
            <a:extLst>
              <a:ext uri="{FF2B5EF4-FFF2-40B4-BE49-F238E27FC236}">
                <a16:creationId xmlns:a16="http://schemas.microsoft.com/office/drawing/2014/main" id="{869FA4CF-3797-56C9-D35F-A02CEE589AEA}"/>
              </a:ext>
            </a:extLst>
          </p:cNvPr>
          <p:cNvSpPr txBox="1"/>
          <p:nvPr/>
        </p:nvSpPr>
        <p:spPr>
          <a:xfrm>
            <a:off x="9084471"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In the same way, let your light shine before others, so that they may see your good works and give glory to your Father who is in heaven.</a:t>
            </a:r>
            <a:endParaRPr lang="en-US" sz="1600" dirty="0">
              <a:solidFill>
                <a:schemeClr val="bg1"/>
              </a:solidFill>
              <a:effectLst/>
            </a:endParaRPr>
          </a:p>
        </p:txBody>
      </p:sp>
      <p:sp>
        <p:nvSpPr>
          <p:cNvPr id="9" name="TextBox 8">
            <a:extLst>
              <a:ext uri="{FF2B5EF4-FFF2-40B4-BE49-F238E27FC236}">
                <a16:creationId xmlns:a16="http://schemas.microsoft.com/office/drawing/2014/main" id="{BAFA580B-BE0A-FFE2-5B72-C66FDA2FE02C}"/>
              </a:ext>
            </a:extLst>
          </p:cNvPr>
          <p:cNvSpPr txBox="1"/>
          <p:nvPr/>
        </p:nvSpPr>
        <p:spPr>
          <a:xfrm>
            <a:off x="3021238" y="5051919"/>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that the man of God may be complete, equipped for every good work.</a:t>
            </a:r>
            <a:endParaRPr lang="en-US" sz="1600" dirty="0">
              <a:solidFill>
                <a:schemeClr val="bg1"/>
              </a:solidFill>
              <a:effectLst/>
            </a:endParaRPr>
          </a:p>
        </p:txBody>
      </p:sp>
      <p:sp>
        <p:nvSpPr>
          <p:cNvPr id="11" name="TextBox 10">
            <a:extLst>
              <a:ext uri="{FF2B5EF4-FFF2-40B4-BE49-F238E27FC236}">
                <a16:creationId xmlns:a16="http://schemas.microsoft.com/office/drawing/2014/main" id="{541AE4C5-BA25-298E-77C6-A3939F8ECB1F}"/>
              </a:ext>
            </a:extLst>
          </p:cNvPr>
          <p:cNvSpPr txBox="1"/>
          <p:nvPr/>
        </p:nvSpPr>
        <p:spPr>
          <a:xfrm>
            <a:off x="3021238" y="2345974"/>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comfort your hearts and establish them in every good work and word.</a:t>
            </a:r>
            <a:endParaRPr lang="en-US" sz="1600" dirty="0">
              <a:solidFill>
                <a:schemeClr val="bg1"/>
              </a:solidFill>
              <a:effectLst/>
            </a:endParaRPr>
          </a:p>
        </p:txBody>
      </p:sp>
      <p:sp>
        <p:nvSpPr>
          <p:cNvPr id="13" name="TextBox 12">
            <a:extLst>
              <a:ext uri="{FF2B5EF4-FFF2-40B4-BE49-F238E27FC236}">
                <a16:creationId xmlns:a16="http://schemas.microsoft.com/office/drawing/2014/main" id="{860EA9E4-DC8F-161B-066D-CE5D6C7FF050}"/>
              </a:ext>
            </a:extLst>
          </p:cNvPr>
          <p:cNvSpPr txBox="1"/>
          <p:nvPr/>
        </p:nvSpPr>
        <p:spPr>
          <a:xfrm>
            <a:off x="9137281" y="5949615"/>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but with what is proper for women who profess godliness—with good works.</a:t>
            </a:r>
            <a:endParaRPr lang="en-US" sz="1600" dirty="0">
              <a:solidFill>
                <a:schemeClr val="bg1"/>
              </a:solidFill>
              <a:effectLst/>
            </a:endParaRPr>
          </a:p>
        </p:txBody>
      </p:sp>
      <p:sp>
        <p:nvSpPr>
          <p:cNvPr id="15" name="TextBox 14">
            <a:extLst>
              <a:ext uri="{FF2B5EF4-FFF2-40B4-BE49-F238E27FC236}">
                <a16:creationId xmlns:a16="http://schemas.microsoft.com/office/drawing/2014/main" id="{72B9F3E8-D497-77F4-25A3-E307DBC27DC4}"/>
              </a:ext>
            </a:extLst>
          </p:cNvPr>
          <p:cNvSpPr txBox="1"/>
          <p:nvPr/>
        </p:nvSpPr>
        <p:spPr>
          <a:xfrm>
            <a:off x="13958" y="4139226"/>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also good works are conspicuous, and even those that are not cannot remain hidden.</a:t>
            </a:r>
            <a:endParaRPr lang="en-US" sz="1600" dirty="0">
              <a:solidFill>
                <a:schemeClr val="bg1"/>
              </a:solidFill>
              <a:effectLst/>
            </a:endParaRPr>
          </a:p>
        </p:txBody>
      </p:sp>
      <p:sp>
        <p:nvSpPr>
          <p:cNvPr id="17" name="TextBox 16">
            <a:extLst>
              <a:ext uri="{FF2B5EF4-FFF2-40B4-BE49-F238E27FC236}">
                <a16:creationId xmlns:a16="http://schemas.microsoft.com/office/drawing/2014/main" id="{FAD540F2-B76B-6A3F-217D-4478ED70A902}"/>
              </a:ext>
            </a:extLst>
          </p:cNvPr>
          <p:cNvSpPr txBox="1"/>
          <p:nvPr/>
        </p:nvSpPr>
        <p:spPr>
          <a:xfrm>
            <a:off x="6075068" y="-25623"/>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us consider how to stir up one another to love and good works</a:t>
            </a:r>
            <a:endParaRPr lang="en-US" sz="1600" dirty="0">
              <a:solidFill>
                <a:schemeClr val="bg1"/>
              </a:solidFill>
              <a:effectLst/>
            </a:endParaRPr>
          </a:p>
        </p:txBody>
      </p:sp>
      <p:sp>
        <p:nvSpPr>
          <p:cNvPr id="19" name="TextBox 18">
            <a:extLst>
              <a:ext uri="{FF2B5EF4-FFF2-40B4-BE49-F238E27FC236}">
                <a16:creationId xmlns:a16="http://schemas.microsoft.com/office/drawing/2014/main" id="{91BB4C8B-4AD6-F441-EBDE-ABB36508581D}"/>
              </a:ext>
            </a:extLst>
          </p:cNvPr>
          <p:cNvSpPr txBox="1"/>
          <p:nvPr/>
        </p:nvSpPr>
        <p:spPr>
          <a:xfrm>
            <a:off x="13958" y="2420083"/>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having a reputation for good works: if she has brought up children, has shown hospitality, has washed the feet of the saints, has cared for the afflicted, and has devoted herself to every good work.</a:t>
            </a:r>
            <a:endParaRPr lang="en-US" sz="1600" dirty="0">
              <a:solidFill>
                <a:schemeClr val="bg1"/>
              </a:solidFill>
              <a:effectLst/>
            </a:endParaRPr>
          </a:p>
        </p:txBody>
      </p:sp>
      <p:sp>
        <p:nvSpPr>
          <p:cNvPr id="21" name="TextBox 20">
            <a:extLst>
              <a:ext uri="{FF2B5EF4-FFF2-40B4-BE49-F238E27FC236}">
                <a16:creationId xmlns:a16="http://schemas.microsoft.com/office/drawing/2014/main" id="{8E59E27E-B9DE-F804-1E1A-8C64853E55D0}"/>
              </a:ext>
            </a:extLst>
          </p:cNvPr>
          <p:cNvSpPr txBox="1"/>
          <p:nvPr/>
        </p:nvSpPr>
        <p:spPr>
          <a:xfrm>
            <a:off x="3021238" y="3099357"/>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are to do good, to be rich in good works, to be generous and ready to share</a:t>
            </a:r>
            <a:endParaRPr lang="en-US" sz="1600" dirty="0">
              <a:solidFill>
                <a:schemeClr val="bg1"/>
              </a:solidFill>
              <a:effectLst/>
            </a:endParaRPr>
          </a:p>
        </p:txBody>
      </p:sp>
      <p:sp>
        <p:nvSpPr>
          <p:cNvPr id="23" name="TextBox 22">
            <a:extLst>
              <a:ext uri="{FF2B5EF4-FFF2-40B4-BE49-F238E27FC236}">
                <a16:creationId xmlns:a16="http://schemas.microsoft.com/office/drawing/2014/main" id="{0A70A735-2DA8-7A4D-D74C-B29BDE19C8F7}"/>
              </a:ext>
            </a:extLst>
          </p:cNvPr>
          <p:cNvSpPr txBox="1"/>
          <p:nvPr/>
        </p:nvSpPr>
        <p:spPr>
          <a:xfrm>
            <a:off x="3021238" y="5762873"/>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Show yourself in all respects to be a model of good works, and in your teaching show integrity, dignity</a:t>
            </a:r>
            <a:endParaRPr lang="en-US" sz="1600" dirty="0">
              <a:solidFill>
                <a:schemeClr val="bg1"/>
              </a:solidFill>
              <a:effectLst/>
            </a:endParaRPr>
          </a:p>
        </p:txBody>
      </p:sp>
      <p:sp>
        <p:nvSpPr>
          <p:cNvPr id="25" name="TextBox 24">
            <a:extLst>
              <a:ext uri="{FF2B5EF4-FFF2-40B4-BE49-F238E27FC236}">
                <a16:creationId xmlns:a16="http://schemas.microsoft.com/office/drawing/2014/main" id="{989CBCB5-62F7-C8D0-CEA2-85787EC1D4A9}"/>
              </a:ext>
            </a:extLst>
          </p:cNvPr>
          <p:cNvSpPr txBox="1"/>
          <p:nvPr/>
        </p:nvSpPr>
        <p:spPr>
          <a:xfrm>
            <a:off x="9080167" y="1228791"/>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Remind them to be submissive to rulers and authorities, to be obedient, to be ready for every good work</a:t>
            </a:r>
            <a:endParaRPr lang="en-US" sz="1600" dirty="0">
              <a:solidFill>
                <a:schemeClr val="bg1"/>
              </a:solidFill>
              <a:effectLst/>
            </a:endParaRPr>
          </a:p>
        </p:txBody>
      </p:sp>
      <p:sp>
        <p:nvSpPr>
          <p:cNvPr id="27" name="TextBox 26">
            <a:extLst>
              <a:ext uri="{FF2B5EF4-FFF2-40B4-BE49-F238E27FC236}">
                <a16:creationId xmlns:a16="http://schemas.microsoft.com/office/drawing/2014/main" id="{CADE9D7A-0891-855C-C4F8-ACAF429C6DAA}"/>
              </a:ext>
            </a:extLst>
          </p:cNvPr>
          <p:cNvSpPr txBox="1"/>
          <p:nvPr/>
        </p:nvSpPr>
        <p:spPr>
          <a:xfrm>
            <a:off x="3021238" y="-28598"/>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I am sure of this, that he who began a good work in you will bring it to completion at the day of Jesus Christ.</a:t>
            </a:r>
            <a:endParaRPr lang="en-US" sz="1600" dirty="0">
              <a:solidFill>
                <a:schemeClr val="bg1"/>
              </a:solidFill>
              <a:effectLst/>
            </a:endParaRPr>
          </a:p>
        </p:txBody>
      </p:sp>
      <p:sp>
        <p:nvSpPr>
          <p:cNvPr id="29" name="TextBox 28">
            <a:extLst>
              <a:ext uri="{FF2B5EF4-FFF2-40B4-BE49-F238E27FC236}">
                <a16:creationId xmlns:a16="http://schemas.microsoft.com/office/drawing/2014/main" id="{3426896B-EA60-C16E-329A-7D9EA16E7342}"/>
              </a:ext>
            </a:extLst>
          </p:cNvPr>
          <p:cNvSpPr txBox="1"/>
          <p:nvPr/>
        </p:nvSpPr>
        <p:spPr>
          <a:xfrm>
            <a:off x="9118243" y="472366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profess to know God, but they deny him by their works. They are detestable, disobedient, unfit for any good work.</a:t>
            </a:r>
            <a:endParaRPr lang="en-US" sz="1600" dirty="0">
              <a:solidFill>
                <a:schemeClr val="bg1"/>
              </a:solidFill>
              <a:effectLst/>
            </a:endParaRPr>
          </a:p>
        </p:txBody>
      </p:sp>
      <p:sp>
        <p:nvSpPr>
          <p:cNvPr id="31" name="TextBox 30">
            <a:extLst>
              <a:ext uri="{FF2B5EF4-FFF2-40B4-BE49-F238E27FC236}">
                <a16:creationId xmlns:a16="http://schemas.microsoft.com/office/drawing/2014/main" id="{5ED6C2CF-D50E-36CB-7F87-1547A4C4399F}"/>
              </a:ext>
            </a:extLst>
          </p:cNvPr>
          <p:cNvSpPr txBox="1"/>
          <p:nvPr/>
        </p:nvSpPr>
        <p:spPr>
          <a:xfrm>
            <a:off x="9080167" y="353592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Jesus answered them, “I have shown you many good works from the Father; for which of them are you going to stone me?”</a:t>
            </a:r>
            <a:endParaRPr lang="en-US" sz="1600" dirty="0">
              <a:solidFill>
                <a:schemeClr val="bg1"/>
              </a:solidFill>
              <a:effectLst/>
            </a:endParaRPr>
          </a:p>
        </p:txBody>
      </p:sp>
      <p:sp>
        <p:nvSpPr>
          <p:cNvPr id="33" name="TextBox 32">
            <a:extLst>
              <a:ext uri="{FF2B5EF4-FFF2-40B4-BE49-F238E27FC236}">
                <a16:creationId xmlns:a16="http://schemas.microsoft.com/office/drawing/2014/main" id="{C2A145E5-A969-00F5-3680-A609CACDFEC7}"/>
              </a:ext>
            </a:extLst>
          </p:cNvPr>
          <p:cNvSpPr txBox="1"/>
          <p:nvPr/>
        </p:nvSpPr>
        <p:spPr>
          <a:xfrm>
            <a:off x="13958" y="1206562"/>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Now there was in Joppa a disciple named Tabitha, which, translated, means Dorcas. She was full of good works and acts of charity.</a:t>
            </a:r>
            <a:endParaRPr lang="en-US" sz="1600" dirty="0">
              <a:solidFill>
                <a:schemeClr val="bg1"/>
              </a:solidFill>
              <a:effectLst/>
            </a:endParaRPr>
          </a:p>
        </p:txBody>
      </p:sp>
      <p:sp>
        <p:nvSpPr>
          <p:cNvPr id="35" name="TextBox 34">
            <a:extLst>
              <a:ext uri="{FF2B5EF4-FFF2-40B4-BE49-F238E27FC236}">
                <a16:creationId xmlns:a16="http://schemas.microsoft.com/office/drawing/2014/main" id="{7E0FF6BD-209E-D172-58FA-B63543975968}"/>
              </a:ext>
            </a:extLst>
          </p:cNvPr>
          <p:cNvSpPr txBox="1"/>
          <p:nvPr/>
        </p:nvSpPr>
        <p:spPr>
          <a:xfrm>
            <a:off x="6075068" y="1911570"/>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as to walk in a manner worthy of the Lord, fully pleasing to him: bearing fruit in every good work and increasing in the knowledge of God</a:t>
            </a:r>
            <a:endParaRPr lang="en-US" sz="1600" dirty="0">
              <a:solidFill>
                <a:schemeClr val="bg1"/>
              </a:solidFill>
              <a:effectLst/>
            </a:endParaRPr>
          </a:p>
        </p:txBody>
      </p:sp>
      <p:sp>
        <p:nvSpPr>
          <p:cNvPr id="37" name="TextBox 36">
            <a:extLst>
              <a:ext uri="{FF2B5EF4-FFF2-40B4-BE49-F238E27FC236}">
                <a16:creationId xmlns:a16="http://schemas.microsoft.com/office/drawing/2014/main" id="{F8A4BCF3-26AA-4956-E7C9-3345A1E23D7A}"/>
              </a:ext>
            </a:extLst>
          </p:cNvPr>
          <p:cNvSpPr txBox="1"/>
          <p:nvPr/>
        </p:nvSpPr>
        <p:spPr>
          <a:xfrm>
            <a:off x="3021238" y="988089"/>
            <a:ext cx="3108960" cy="1569660"/>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who gave himself for us to redeem us from all lawlessness and to purify for himself a people for his own possession who are zealous for good works.</a:t>
            </a:r>
            <a:endParaRPr lang="en-US" sz="1600" dirty="0">
              <a:solidFill>
                <a:schemeClr val="bg1"/>
              </a:solidFill>
              <a:effectLst/>
            </a:endParaRPr>
          </a:p>
        </p:txBody>
      </p:sp>
      <p:sp>
        <p:nvSpPr>
          <p:cNvPr id="39" name="TextBox 38">
            <a:extLst>
              <a:ext uri="{FF2B5EF4-FFF2-40B4-BE49-F238E27FC236}">
                <a16:creationId xmlns:a16="http://schemas.microsoft.com/office/drawing/2014/main" id="{EED87B2B-47BB-2FA6-E5D1-571A6A93C807}"/>
              </a:ext>
            </a:extLst>
          </p:cNvPr>
          <p:cNvSpPr txBox="1"/>
          <p:nvPr/>
        </p:nvSpPr>
        <p:spPr>
          <a:xfrm>
            <a:off x="3021238" y="3842655"/>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our people learn to devote themselves to good works, so as to help cases of urgent need, and not be unfruitful.</a:t>
            </a:r>
            <a:endParaRPr lang="en-US" sz="1600" dirty="0">
              <a:solidFill>
                <a:schemeClr val="bg1"/>
              </a:solidFill>
              <a:effectLst/>
            </a:endParaRPr>
          </a:p>
        </p:txBody>
      </p:sp>
      <p:sp>
        <p:nvSpPr>
          <p:cNvPr id="41" name="TextBox 40">
            <a:extLst>
              <a:ext uri="{FF2B5EF4-FFF2-40B4-BE49-F238E27FC236}">
                <a16:creationId xmlns:a16="http://schemas.microsoft.com/office/drawing/2014/main" id="{1DAF7CD1-8390-E38E-6A2C-4C0DE951DDCD}"/>
              </a:ext>
            </a:extLst>
          </p:cNvPr>
          <p:cNvSpPr txBox="1"/>
          <p:nvPr/>
        </p:nvSpPr>
        <p:spPr>
          <a:xfrm>
            <a:off x="9080167" y="2255287"/>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God is able to make all grace abound to you, so that having all sufficiency in all things at all times, you may abound in every good work.</a:t>
            </a:r>
            <a:endParaRPr lang="en-US" sz="1600" dirty="0">
              <a:solidFill>
                <a:schemeClr val="bg1"/>
              </a:solidFill>
              <a:effectLst/>
            </a:endParaRPr>
          </a:p>
        </p:txBody>
      </p:sp>
      <p:sp>
        <p:nvSpPr>
          <p:cNvPr id="43" name="TextBox 42">
            <a:extLst>
              <a:ext uri="{FF2B5EF4-FFF2-40B4-BE49-F238E27FC236}">
                <a16:creationId xmlns:a16="http://schemas.microsoft.com/office/drawing/2014/main" id="{4212487E-EA4E-BBEE-8E7A-5CB844598022}"/>
              </a:ext>
            </a:extLst>
          </p:cNvPr>
          <p:cNvSpPr txBox="1"/>
          <p:nvPr/>
        </p:nvSpPr>
        <p:spPr>
          <a:xfrm>
            <a:off x="6075068" y="4886209"/>
            <a:ext cx="3108960" cy="2062103"/>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 saying is trustworthy, and I want you to insist on these things, so that those who have believed in God may be careful to devote themselves to good works. These things are excellent and profitable for people.</a:t>
            </a:r>
            <a:endParaRPr lang="en-US" sz="1600" dirty="0">
              <a:solidFill>
                <a:schemeClr val="bg1"/>
              </a:solidFill>
              <a:effectLst/>
            </a:endParaRPr>
          </a:p>
        </p:txBody>
      </p:sp>
      <p:sp>
        <p:nvSpPr>
          <p:cNvPr id="47" name="TextBox 46">
            <a:extLst>
              <a:ext uri="{FF2B5EF4-FFF2-40B4-BE49-F238E27FC236}">
                <a16:creationId xmlns:a16="http://schemas.microsoft.com/office/drawing/2014/main" id="{79DF5400-C7B2-812B-140C-F7B80FE31648}"/>
              </a:ext>
            </a:extLst>
          </p:cNvPr>
          <p:cNvSpPr txBox="1"/>
          <p:nvPr/>
        </p:nvSpPr>
        <p:spPr>
          <a:xfrm>
            <a:off x="23477" y="5137136"/>
            <a:ext cx="3108960" cy="1569660"/>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Keep your conduct among the Gentiles honorable, so that when they speak against you as evildoers, they may see your good deeds and glorify God on the day of visitation.</a:t>
            </a:r>
            <a:endParaRPr lang="en-US" sz="1600" dirty="0">
              <a:solidFill>
                <a:schemeClr val="bg1"/>
              </a:solidFill>
              <a:effectLst/>
            </a:endParaRPr>
          </a:p>
        </p:txBody>
      </p:sp>
      <p:sp>
        <p:nvSpPr>
          <p:cNvPr id="49" name="TextBox 48">
            <a:extLst>
              <a:ext uri="{FF2B5EF4-FFF2-40B4-BE49-F238E27FC236}">
                <a16:creationId xmlns:a16="http://schemas.microsoft.com/office/drawing/2014/main" id="{889C6BE9-4197-223C-8802-FB744374715E}"/>
              </a:ext>
            </a:extLst>
          </p:cNvPr>
          <p:cNvSpPr txBox="1"/>
          <p:nvPr/>
        </p:nvSpPr>
        <p:spPr>
          <a:xfrm>
            <a:off x="6075068" y="69926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then, as we have opportunity, let us do good to everyone, and especially to those who are of the household of faith.</a:t>
            </a:r>
            <a:endParaRPr lang="en-US" sz="1600" dirty="0">
              <a:solidFill>
                <a:schemeClr val="bg1"/>
              </a:solidFill>
              <a:effectLst/>
            </a:endParaRPr>
          </a:p>
        </p:txBody>
      </p:sp>
    </p:spTree>
    <p:extLst>
      <p:ext uri="{BB962C8B-B14F-4D97-AF65-F5344CB8AC3E}">
        <p14:creationId xmlns:p14="http://schemas.microsoft.com/office/powerpoint/2010/main" val="41150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2000"/>
                                        <p:tgtEl>
                                          <p:spTgt spid="37"/>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2000"/>
                                        <p:tgtEl>
                                          <p:spTgt spid="31"/>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dissolve">
                                      <p:cBhvr>
                                        <p:cTn id="15" dur="2000"/>
                                        <p:tgtEl>
                                          <p:spTgt spid="9">
                                            <p:txEl>
                                              <p:pRg st="0" end="0"/>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dissolve">
                                      <p:cBhvr>
                                        <p:cTn id="19" dur="2000"/>
                                        <p:tgtEl>
                                          <p:spTgt spid="7">
                                            <p:txEl>
                                              <p:pRg st="0" end="0"/>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animEffect transition="in" filter="dissolve">
                                      <p:cBhvr>
                                        <p:cTn id="23" dur="2000"/>
                                        <p:tgtEl>
                                          <p:spTgt spid="33">
                                            <p:txEl>
                                              <p:pRg st="0" end="0"/>
                                            </p:txEl>
                                          </p:spTgt>
                                        </p:tgtEl>
                                      </p:cBhvr>
                                    </p:animEffect>
                                  </p:childTnLst>
                                </p:cTn>
                              </p:par>
                            </p:childTnLst>
                          </p:cTn>
                        </p:par>
                        <p:par>
                          <p:cTn id="24" fill="hold">
                            <p:stCondLst>
                              <p:cond delay="10000"/>
                            </p:stCondLst>
                            <p:childTnLst>
                              <p:par>
                                <p:cTn id="25" presetID="9" presetClass="entr" presetSubtype="0" fill="hold"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2000"/>
                                        <p:tgtEl>
                                          <p:spTgt spid="43">
                                            <p:txEl>
                                              <p:pRg st="0" end="0"/>
                                            </p:txEl>
                                          </p:spTgt>
                                        </p:tgtEl>
                                      </p:cBhvr>
                                    </p:animEffect>
                                  </p:childTnLst>
                                </p:cTn>
                              </p:par>
                            </p:childTnLst>
                          </p:cTn>
                        </p:par>
                        <p:par>
                          <p:cTn id="28" fill="hold">
                            <p:stCondLst>
                              <p:cond delay="12000"/>
                            </p:stCondLst>
                            <p:childTnLst>
                              <p:par>
                                <p:cTn id="29" presetID="9"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2000"/>
                                        <p:tgtEl>
                                          <p:spTgt spid="19"/>
                                        </p:tgtEl>
                                      </p:cBhvr>
                                    </p:animEffect>
                                  </p:childTnLst>
                                </p:cTn>
                              </p:par>
                            </p:childTnLst>
                          </p:cTn>
                        </p:par>
                        <p:par>
                          <p:cTn id="32" fill="hold">
                            <p:stCondLst>
                              <p:cond delay="14000"/>
                            </p:stCondLst>
                            <p:childTnLst>
                              <p:par>
                                <p:cTn id="33" presetID="9" presetClass="entr" presetSubtype="0"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2000"/>
                                        <p:tgtEl>
                                          <p:spTgt spid="41"/>
                                        </p:tgtEl>
                                      </p:cBhvr>
                                    </p:animEffect>
                                  </p:childTnLst>
                                </p:cTn>
                              </p:par>
                            </p:childTnLst>
                          </p:cTn>
                        </p:par>
                        <p:par>
                          <p:cTn id="36" fill="hold">
                            <p:stCondLst>
                              <p:cond delay="16000"/>
                            </p:stCondLst>
                            <p:childTnLst>
                              <p:par>
                                <p:cTn id="37" presetID="9"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dissolve">
                                      <p:cBhvr>
                                        <p:cTn id="39" dur="2000"/>
                                        <p:tgtEl>
                                          <p:spTgt spid="47"/>
                                        </p:tgtEl>
                                      </p:cBhvr>
                                    </p:animEffect>
                                  </p:childTnLst>
                                </p:cTn>
                              </p:par>
                            </p:childTnLst>
                          </p:cTn>
                        </p:par>
                        <p:par>
                          <p:cTn id="40" fill="hold">
                            <p:stCondLst>
                              <p:cond delay="18000"/>
                            </p:stCondLst>
                            <p:childTnLst>
                              <p:par>
                                <p:cTn id="41" presetID="9"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2000"/>
                                        <p:tgtEl>
                                          <p:spTgt spid="49"/>
                                        </p:tgtEl>
                                      </p:cBhvr>
                                    </p:animEffect>
                                  </p:childTnLst>
                                </p:cTn>
                              </p:par>
                            </p:childTnLst>
                          </p:cTn>
                        </p:par>
                        <p:par>
                          <p:cTn id="44" fill="hold">
                            <p:stCondLst>
                              <p:cond delay="20000"/>
                            </p:stCondLst>
                            <p:childTnLst>
                              <p:par>
                                <p:cTn id="45" presetID="9" presetClass="entr" presetSubtype="0"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2000"/>
                                        <p:tgtEl>
                                          <p:spTgt spid="25"/>
                                        </p:tgtEl>
                                      </p:cBhvr>
                                    </p:animEffect>
                                  </p:childTnLst>
                                </p:cTn>
                              </p:par>
                            </p:childTnLst>
                          </p:cTn>
                        </p:par>
                        <p:par>
                          <p:cTn id="48" fill="hold">
                            <p:stCondLst>
                              <p:cond delay="22000"/>
                            </p:stCondLst>
                            <p:childTnLst>
                              <p:par>
                                <p:cTn id="49" presetID="9"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dissolve">
                                      <p:cBhvr>
                                        <p:cTn id="51" dur="2000"/>
                                        <p:tgtEl>
                                          <p:spTgt spid="23"/>
                                        </p:tgtEl>
                                      </p:cBhvr>
                                    </p:animEffect>
                                  </p:childTnLst>
                                </p:cTn>
                              </p:par>
                            </p:childTnLst>
                          </p:cTn>
                        </p:par>
                        <p:par>
                          <p:cTn id="52" fill="hold">
                            <p:stCondLst>
                              <p:cond delay="24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2000"/>
                                        <p:tgtEl>
                                          <p:spTgt spid="17"/>
                                        </p:tgtEl>
                                      </p:cBhvr>
                                    </p:animEffect>
                                  </p:childTnLst>
                                </p:cTn>
                              </p:par>
                            </p:childTnLst>
                          </p:cTn>
                        </p:par>
                        <p:par>
                          <p:cTn id="56" fill="hold">
                            <p:stCondLst>
                              <p:cond delay="26000"/>
                            </p:stCondLst>
                            <p:childTnLst>
                              <p:par>
                                <p:cTn id="57" presetID="9" presetClass="entr" presetSubtype="0" fill="hold" grpId="0" nodeType="after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dissolve">
                                      <p:cBhvr>
                                        <p:cTn id="59" dur="2000"/>
                                        <p:tgtEl>
                                          <p:spTgt spid="5"/>
                                        </p:tgtEl>
                                      </p:cBhvr>
                                    </p:animEffect>
                                  </p:childTnLst>
                                </p:cTn>
                              </p:par>
                            </p:childTnLst>
                          </p:cTn>
                        </p:par>
                        <p:par>
                          <p:cTn id="60" fill="hold">
                            <p:stCondLst>
                              <p:cond delay="28000"/>
                            </p:stCondLst>
                            <p:childTnLst>
                              <p:par>
                                <p:cTn id="61" presetID="9"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dissolve">
                                      <p:cBhvr>
                                        <p:cTn id="63" dur="2000"/>
                                        <p:tgtEl>
                                          <p:spTgt spid="13"/>
                                        </p:tgtEl>
                                      </p:cBhvr>
                                    </p:animEffect>
                                  </p:childTnLst>
                                </p:cTn>
                              </p:par>
                            </p:childTnLst>
                          </p:cTn>
                        </p:par>
                        <p:par>
                          <p:cTn id="64" fill="hold">
                            <p:stCondLst>
                              <p:cond delay="30000"/>
                            </p:stCondLst>
                            <p:childTnLst>
                              <p:par>
                                <p:cTn id="65" presetID="9" presetClass="entr" presetSubtype="0"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2000"/>
                                        <p:tgtEl>
                                          <p:spTgt spid="3"/>
                                        </p:tgtEl>
                                      </p:cBhvr>
                                    </p:animEffect>
                                  </p:childTnLst>
                                </p:cTn>
                              </p:par>
                            </p:childTnLst>
                          </p:cTn>
                        </p:par>
                        <p:par>
                          <p:cTn id="68" fill="hold">
                            <p:stCondLst>
                              <p:cond delay="32000"/>
                            </p:stCondLst>
                            <p:childTnLst>
                              <p:par>
                                <p:cTn id="69" presetID="9"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dissolve">
                                      <p:cBhvr>
                                        <p:cTn id="71" dur="2000"/>
                                        <p:tgtEl>
                                          <p:spTgt spid="29"/>
                                        </p:tgtEl>
                                      </p:cBhvr>
                                    </p:animEffect>
                                  </p:childTnLst>
                                </p:cTn>
                              </p:par>
                            </p:childTnLst>
                          </p:cTn>
                        </p:par>
                        <p:par>
                          <p:cTn id="72" fill="hold">
                            <p:stCondLst>
                              <p:cond delay="34000"/>
                            </p:stCondLst>
                            <p:childTnLst>
                              <p:par>
                                <p:cTn id="73" presetID="9"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dissolve">
                                      <p:cBhvr>
                                        <p:cTn id="75" dur="2000"/>
                                        <p:tgtEl>
                                          <p:spTgt spid="21"/>
                                        </p:tgtEl>
                                      </p:cBhvr>
                                    </p:animEffect>
                                  </p:childTnLst>
                                </p:cTn>
                              </p:par>
                            </p:childTnLst>
                          </p:cTn>
                        </p:par>
                        <p:par>
                          <p:cTn id="76" fill="hold">
                            <p:stCondLst>
                              <p:cond delay="36000"/>
                            </p:stCondLst>
                            <p:childTnLst>
                              <p:par>
                                <p:cTn id="77" presetID="9"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dissolve">
                                      <p:cBhvr>
                                        <p:cTn id="79" dur="2000"/>
                                        <p:tgtEl>
                                          <p:spTgt spid="11"/>
                                        </p:tgtEl>
                                      </p:cBhvr>
                                    </p:animEffect>
                                  </p:childTnLst>
                                </p:cTn>
                              </p:par>
                            </p:childTnLst>
                          </p:cTn>
                        </p:par>
                        <p:par>
                          <p:cTn id="80" fill="hold">
                            <p:stCondLst>
                              <p:cond delay="38000"/>
                            </p:stCondLst>
                            <p:childTnLst>
                              <p:par>
                                <p:cTn id="81" presetID="9"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dissolve">
                                      <p:cBhvr>
                                        <p:cTn id="83" dur="2000"/>
                                        <p:tgtEl>
                                          <p:spTgt spid="15"/>
                                        </p:tgtEl>
                                      </p:cBhvr>
                                    </p:animEffect>
                                  </p:childTnLst>
                                </p:cTn>
                              </p:par>
                            </p:childTnLst>
                          </p:cTn>
                        </p:par>
                        <p:par>
                          <p:cTn id="84" fill="hold">
                            <p:stCondLst>
                              <p:cond delay="40000"/>
                            </p:stCondLst>
                            <p:childTnLst>
                              <p:par>
                                <p:cTn id="85" presetID="9" presetClass="entr" presetSubtype="0"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dissolve">
                                      <p:cBhvr>
                                        <p:cTn id="87" dur="2000"/>
                                        <p:tgtEl>
                                          <p:spTgt spid="27"/>
                                        </p:tgtEl>
                                      </p:cBhvr>
                                    </p:animEffect>
                                  </p:childTnLst>
                                </p:cTn>
                              </p:par>
                            </p:childTnLst>
                          </p:cTn>
                        </p:par>
                        <p:par>
                          <p:cTn id="88" fill="hold">
                            <p:stCondLst>
                              <p:cond delay="42000"/>
                            </p:stCondLst>
                            <p:childTnLst>
                              <p:par>
                                <p:cTn id="89" presetID="9" presetClass="entr" presetSubtype="0" fill="hold" grpId="0"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dissolve">
                                      <p:cBhvr>
                                        <p:cTn id="91" dur="2000"/>
                                        <p:tgtEl>
                                          <p:spTgt spid="35"/>
                                        </p:tgtEl>
                                      </p:cBhvr>
                                    </p:animEffect>
                                  </p:childTnLst>
                                </p:cTn>
                              </p:par>
                            </p:childTnLst>
                          </p:cTn>
                        </p:par>
                        <p:par>
                          <p:cTn id="92" fill="hold">
                            <p:stCondLst>
                              <p:cond delay="44000"/>
                            </p:stCondLst>
                            <p:childTnLst>
                              <p:par>
                                <p:cTn id="93" presetID="9" presetClass="entr" presetSubtype="0" fill="hold" grpId="0"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dissolve">
                                      <p:cBhvr>
                                        <p:cTn id="95"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13" grpId="0"/>
      <p:bldP spid="15" grpId="0"/>
      <p:bldP spid="17" grpId="0"/>
      <p:bldP spid="19" grpId="0"/>
      <p:bldP spid="21" grpId="0"/>
      <p:bldP spid="23" grpId="0"/>
      <p:bldP spid="25" grpId="0"/>
      <p:bldP spid="27" grpId="0"/>
      <p:bldP spid="29" grpId="0"/>
      <p:bldP spid="31" grpId="0"/>
      <p:bldP spid="35" grpId="0"/>
      <p:bldP spid="37" grpId="0"/>
      <p:bldP spid="39" grpId="0"/>
      <p:bldP spid="41" grpId="0"/>
      <p:bldP spid="47"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67A8-4BFB-A05C-765B-1D96B11866F4}"/>
              </a:ext>
            </a:extLst>
          </p:cNvPr>
          <p:cNvSpPr txBox="1"/>
          <p:nvPr/>
        </p:nvSpPr>
        <p:spPr>
          <a:xfrm>
            <a:off x="9654"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For we are his workmanship, created in Christ Jesus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which God prepared beforehand, that we should walk in them.</a:t>
            </a:r>
            <a:endParaRPr lang="en-US" sz="1600" dirty="0">
              <a:solidFill>
                <a:schemeClr val="bg1"/>
              </a:solidFill>
              <a:effectLst/>
            </a:endParaRPr>
          </a:p>
        </p:txBody>
      </p:sp>
      <p:sp>
        <p:nvSpPr>
          <p:cNvPr id="5" name="TextBox 4">
            <a:extLst>
              <a:ext uri="{FF2B5EF4-FFF2-40B4-BE49-F238E27FC236}">
                <a16:creationId xmlns:a16="http://schemas.microsoft.com/office/drawing/2014/main" id="{68D3B66D-7EB7-DA2E-889C-BE203ACE1360}"/>
              </a:ext>
            </a:extLst>
          </p:cNvPr>
          <p:cNvSpPr txBox="1"/>
          <p:nvPr/>
        </p:nvSpPr>
        <p:spPr>
          <a:xfrm>
            <a:off x="6075068" y="3133954"/>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Therefore, if anyone cleanses himself from what is dishonorable, he will be a vessel for honorable use, set apart as holy, useful to the master of the house, ready for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7" name="TextBox 6">
            <a:extLst>
              <a:ext uri="{FF2B5EF4-FFF2-40B4-BE49-F238E27FC236}">
                <a16:creationId xmlns:a16="http://schemas.microsoft.com/office/drawing/2014/main" id="{869FA4CF-3797-56C9-D35F-A02CEE589AEA}"/>
              </a:ext>
            </a:extLst>
          </p:cNvPr>
          <p:cNvSpPr txBox="1"/>
          <p:nvPr/>
        </p:nvSpPr>
        <p:spPr>
          <a:xfrm>
            <a:off x="9084471" y="-2562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In the same way, let your light shine before others, so that they may see your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and give glory to your Father who is in heaven.</a:t>
            </a:r>
            <a:endParaRPr lang="en-US" sz="1600" dirty="0">
              <a:solidFill>
                <a:schemeClr val="bg1"/>
              </a:solidFill>
              <a:effectLst/>
            </a:endParaRPr>
          </a:p>
        </p:txBody>
      </p:sp>
      <p:sp>
        <p:nvSpPr>
          <p:cNvPr id="9" name="TextBox 8">
            <a:extLst>
              <a:ext uri="{FF2B5EF4-FFF2-40B4-BE49-F238E27FC236}">
                <a16:creationId xmlns:a16="http://schemas.microsoft.com/office/drawing/2014/main" id="{BAFA580B-BE0A-FFE2-5B72-C66FDA2FE02C}"/>
              </a:ext>
            </a:extLst>
          </p:cNvPr>
          <p:cNvSpPr txBox="1"/>
          <p:nvPr/>
        </p:nvSpPr>
        <p:spPr>
          <a:xfrm>
            <a:off x="3021238" y="5051919"/>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that the man of God may be complete, equipped for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1" name="TextBox 10">
            <a:extLst>
              <a:ext uri="{FF2B5EF4-FFF2-40B4-BE49-F238E27FC236}">
                <a16:creationId xmlns:a16="http://schemas.microsoft.com/office/drawing/2014/main" id="{541AE4C5-BA25-298E-77C6-A3939F8ECB1F}"/>
              </a:ext>
            </a:extLst>
          </p:cNvPr>
          <p:cNvSpPr txBox="1"/>
          <p:nvPr/>
        </p:nvSpPr>
        <p:spPr>
          <a:xfrm>
            <a:off x="3021238" y="2345974"/>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comfort your hearts and establish them in every </a:t>
            </a:r>
            <a:r>
              <a:rPr lang="en-US" sz="1600" dirty="0">
                <a:solidFill>
                  <a:srgbClr val="FFFF00"/>
                </a:solidFill>
                <a:effectLst/>
                <a:latin typeface="Helvetica Neue" panose="02000503000000020004" pitchFamily="2" charset="0"/>
              </a:rPr>
              <a:t>good work </a:t>
            </a:r>
            <a:r>
              <a:rPr lang="en-US" sz="1600" dirty="0">
                <a:solidFill>
                  <a:schemeClr val="bg1"/>
                </a:solidFill>
                <a:effectLst/>
                <a:latin typeface="Helvetica Neue" panose="02000503000000020004" pitchFamily="2" charset="0"/>
              </a:rPr>
              <a:t>and word.</a:t>
            </a:r>
            <a:endParaRPr lang="en-US" sz="1600" dirty="0">
              <a:solidFill>
                <a:schemeClr val="bg1"/>
              </a:solidFill>
              <a:effectLst/>
            </a:endParaRPr>
          </a:p>
        </p:txBody>
      </p:sp>
      <p:sp>
        <p:nvSpPr>
          <p:cNvPr id="13" name="TextBox 12">
            <a:extLst>
              <a:ext uri="{FF2B5EF4-FFF2-40B4-BE49-F238E27FC236}">
                <a16:creationId xmlns:a16="http://schemas.microsoft.com/office/drawing/2014/main" id="{860EA9E4-DC8F-161B-066D-CE5D6C7FF050}"/>
              </a:ext>
            </a:extLst>
          </p:cNvPr>
          <p:cNvSpPr txBox="1"/>
          <p:nvPr/>
        </p:nvSpPr>
        <p:spPr>
          <a:xfrm>
            <a:off x="9137281" y="5949615"/>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but with what is proper for women who profess godliness—with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5" name="TextBox 14">
            <a:extLst>
              <a:ext uri="{FF2B5EF4-FFF2-40B4-BE49-F238E27FC236}">
                <a16:creationId xmlns:a16="http://schemas.microsoft.com/office/drawing/2014/main" id="{72B9F3E8-D497-77F4-25A3-E307DBC27DC4}"/>
              </a:ext>
            </a:extLst>
          </p:cNvPr>
          <p:cNvSpPr txBox="1"/>
          <p:nvPr/>
        </p:nvSpPr>
        <p:spPr>
          <a:xfrm>
            <a:off x="13958" y="4139226"/>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also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are conspicuous, and even those that are not cannot remain hidden.</a:t>
            </a:r>
            <a:endParaRPr lang="en-US" sz="1600" dirty="0">
              <a:solidFill>
                <a:schemeClr val="bg1"/>
              </a:solidFill>
              <a:effectLst/>
            </a:endParaRPr>
          </a:p>
        </p:txBody>
      </p:sp>
      <p:sp>
        <p:nvSpPr>
          <p:cNvPr id="17" name="TextBox 16">
            <a:extLst>
              <a:ext uri="{FF2B5EF4-FFF2-40B4-BE49-F238E27FC236}">
                <a16:creationId xmlns:a16="http://schemas.microsoft.com/office/drawing/2014/main" id="{FAD540F2-B76B-6A3F-217D-4478ED70A902}"/>
              </a:ext>
            </a:extLst>
          </p:cNvPr>
          <p:cNvSpPr txBox="1"/>
          <p:nvPr/>
        </p:nvSpPr>
        <p:spPr>
          <a:xfrm>
            <a:off x="6075068" y="-25623"/>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us consider how to stir up one another to love and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
        <p:nvSpPr>
          <p:cNvPr id="19" name="TextBox 18">
            <a:extLst>
              <a:ext uri="{FF2B5EF4-FFF2-40B4-BE49-F238E27FC236}">
                <a16:creationId xmlns:a16="http://schemas.microsoft.com/office/drawing/2014/main" id="{91BB4C8B-4AD6-F441-EBDE-ABB36508581D}"/>
              </a:ext>
            </a:extLst>
          </p:cNvPr>
          <p:cNvSpPr txBox="1"/>
          <p:nvPr/>
        </p:nvSpPr>
        <p:spPr>
          <a:xfrm>
            <a:off x="13958" y="2420083"/>
            <a:ext cx="3108960" cy="1815882"/>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having a reputation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if she has brought up children, has shown hospitality, has washed the feet of the saints, has cared for the afflicted, and has devoted herself to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21" name="TextBox 20">
            <a:extLst>
              <a:ext uri="{FF2B5EF4-FFF2-40B4-BE49-F238E27FC236}">
                <a16:creationId xmlns:a16="http://schemas.microsoft.com/office/drawing/2014/main" id="{8E59E27E-B9DE-F804-1E1A-8C64853E55D0}"/>
              </a:ext>
            </a:extLst>
          </p:cNvPr>
          <p:cNvSpPr txBox="1"/>
          <p:nvPr/>
        </p:nvSpPr>
        <p:spPr>
          <a:xfrm>
            <a:off x="3021238" y="3099357"/>
            <a:ext cx="3108960" cy="830997"/>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are to </a:t>
            </a:r>
            <a:r>
              <a:rPr lang="en-US" sz="1600" dirty="0">
                <a:solidFill>
                  <a:srgbClr val="FFFF00"/>
                </a:solidFill>
                <a:effectLst/>
                <a:latin typeface="Helvetica Neue" panose="02000503000000020004" pitchFamily="2" charset="0"/>
              </a:rPr>
              <a:t>do good</a:t>
            </a:r>
            <a:r>
              <a:rPr lang="en-US" sz="1600" dirty="0">
                <a:solidFill>
                  <a:schemeClr val="bg1"/>
                </a:solidFill>
                <a:effectLst/>
                <a:latin typeface="Helvetica Neue" panose="02000503000000020004" pitchFamily="2" charset="0"/>
              </a:rPr>
              <a:t>, to be rich in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to be generous and ready to share</a:t>
            </a:r>
            <a:endParaRPr lang="en-US" sz="1600" dirty="0">
              <a:solidFill>
                <a:schemeClr val="bg1"/>
              </a:solidFill>
              <a:effectLst/>
            </a:endParaRPr>
          </a:p>
        </p:txBody>
      </p:sp>
      <p:sp>
        <p:nvSpPr>
          <p:cNvPr id="23" name="TextBox 22">
            <a:extLst>
              <a:ext uri="{FF2B5EF4-FFF2-40B4-BE49-F238E27FC236}">
                <a16:creationId xmlns:a16="http://schemas.microsoft.com/office/drawing/2014/main" id="{0A70A735-2DA8-7A4D-D74C-B29BDE19C8F7}"/>
              </a:ext>
            </a:extLst>
          </p:cNvPr>
          <p:cNvSpPr txBox="1"/>
          <p:nvPr/>
        </p:nvSpPr>
        <p:spPr>
          <a:xfrm>
            <a:off x="3021238" y="5762873"/>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Show yourself in all respects to be a model of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and in your teaching show integrity, dignity</a:t>
            </a:r>
            <a:endParaRPr lang="en-US" sz="1600" dirty="0">
              <a:solidFill>
                <a:schemeClr val="bg1"/>
              </a:solidFill>
              <a:effectLst/>
            </a:endParaRPr>
          </a:p>
        </p:txBody>
      </p:sp>
      <p:sp>
        <p:nvSpPr>
          <p:cNvPr id="25" name="TextBox 24">
            <a:extLst>
              <a:ext uri="{FF2B5EF4-FFF2-40B4-BE49-F238E27FC236}">
                <a16:creationId xmlns:a16="http://schemas.microsoft.com/office/drawing/2014/main" id="{989CBCB5-62F7-C8D0-CEA2-85787EC1D4A9}"/>
              </a:ext>
            </a:extLst>
          </p:cNvPr>
          <p:cNvSpPr txBox="1"/>
          <p:nvPr/>
        </p:nvSpPr>
        <p:spPr>
          <a:xfrm>
            <a:off x="9080167" y="1228791"/>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Remind them to be submissive to rulers and authorities, to be obedient, to be ready for every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27" name="TextBox 26">
            <a:extLst>
              <a:ext uri="{FF2B5EF4-FFF2-40B4-BE49-F238E27FC236}">
                <a16:creationId xmlns:a16="http://schemas.microsoft.com/office/drawing/2014/main" id="{CADE9D7A-0891-855C-C4F8-ACAF429C6DAA}"/>
              </a:ext>
            </a:extLst>
          </p:cNvPr>
          <p:cNvSpPr txBox="1"/>
          <p:nvPr/>
        </p:nvSpPr>
        <p:spPr>
          <a:xfrm>
            <a:off x="3021238" y="-28598"/>
            <a:ext cx="3108960" cy="1077218"/>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I am sure of this, that he who began a </a:t>
            </a:r>
            <a:r>
              <a:rPr lang="en-US" sz="1600" dirty="0">
                <a:solidFill>
                  <a:srgbClr val="FFFF00"/>
                </a:solidFill>
                <a:effectLst/>
                <a:latin typeface="Helvetica Neue" panose="02000503000000020004" pitchFamily="2" charset="0"/>
              </a:rPr>
              <a:t>good work </a:t>
            </a:r>
            <a:r>
              <a:rPr lang="en-US" sz="1600" dirty="0">
                <a:solidFill>
                  <a:schemeClr val="bg1"/>
                </a:solidFill>
                <a:effectLst/>
                <a:latin typeface="Helvetica Neue" panose="02000503000000020004" pitchFamily="2" charset="0"/>
              </a:rPr>
              <a:t>in you will bring it to completion at the day of Jesus Christ.</a:t>
            </a:r>
            <a:endParaRPr lang="en-US" sz="1600" dirty="0">
              <a:solidFill>
                <a:schemeClr val="bg1"/>
              </a:solidFill>
              <a:effectLst/>
            </a:endParaRPr>
          </a:p>
        </p:txBody>
      </p:sp>
      <p:sp>
        <p:nvSpPr>
          <p:cNvPr id="29" name="TextBox 28">
            <a:extLst>
              <a:ext uri="{FF2B5EF4-FFF2-40B4-BE49-F238E27FC236}">
                <a16:creationId xmlns:a16="http://schemas.microsoft.com/office/drawing/2014/main" id="{3426896B-EA60-C16E-329A-7D9EA16E7342}"/>
              </a:ext>
            </a:extLst>
          </p:cNvPr>
          <p:cNvSpPr txBox="1"/>
          <p:nvPr/>
        </p:nvSpPr>
        <p:spPr>
          <a:xfrm>
            <a:off x="9118243" y="4723663"/>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They profess to know God, but they deny him by their works. They are detestable, disobedient, unfit for any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31" name="TextBox 30">
            <a:extLst>
              <a:ext uri="{FF2B5EF4-FFF2-40B4-BE49-F238E27FC236}">
                <a16:creationId xmlns:a16="http://schemas.microsoft.com/office/drawing/2014/main" id="{5ED6C2CF-D50E-36CB-7F87-1547A4C4399F}"/>
              </a:ext>
            </a:extLst>
          </p:cNvPr>
          <p:cNvSpPr txBox="1"/>
          <p:nvPr/>
        </p:nvSpPr>
        <p:spPr>
          <a:xfrm>
            <a:off x="9080167" y="353592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Jesus answered them, “I have shown you many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from the Father; for which of them are you going to stone me?”</a:t>
            </a:r>
            <a:endParaRPr lang="en-US" sz="1600" dirty="0">
              <a:solidFill>
                <a:schemeClr val="bg1"/>
              </a:solidFill>
              <a:effectLst/>
            </a:endParaRPr>
          </a:p>
        </p:txBody>
      </p:sp>
      <p:sp>
        <p:nvSpPr>
          <p:cNvPr id="33" name="TextBox 32">
            <a:extLst>
              <a:ext uri="{FF2B5EF4-FFF2-40B4-BE49-F238E27FC236}">
                <a16:creationId xmlns:a16="http://schemas.microsoft.com/office/drawing/2014/main" id="{C2A145E5-A969-00F5-3680-A609CACDFEC7}"/>
              </a:ext>
            </a:extLst>
          </p:cNvPr>
          <p:cNvSpPr txBox="1"/>
          <p:nvPr/>
        </p:nvSpPr>
        <p:spPr>
          <a:xfrm>
            <a:off x="13958" y="1206562"/>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Now there was in Joppa a disciple named Tabitha, which, translated, means Dorcas. She was full of </a:t>
            </a:r>
            <a:r>
              <a:rPr lang="en-US" sz="1600" dirty="0">
                <a:solidFill>
                  <a:srgbClr val="FFFF00"/>
                </a:solidFill>
                <a:effectLst/>
                <a:latin typeface="Helvetica Neue" panose="02000503000000020004" pitchFamily="2" charset="0"/>
              </a:rPr>
              <a:t>good works </a:t>
            </a:r>
            <a:r>
              <a:rPr lang="en-US" sz="1600" dirty="0">
                <a:solidFill>
                  <a:schemeClr val="bg1"/>
                </a:solidFill>
                <a:effectLst/>
                <a:latin typeface="Helvetica Neue" panose="02000503000000020004" pitchFamily="2" charset="0"/>
              </a:rPr>
              <a:t>and acts of charity.</a:t>
            </a:r>
            <a:endParaRPr lang="en-US" sz="1600" dirty="0">
              <a:solidFill>
                <a:schemeClr val="bg1"/>
              </a:solidFill>
              <a:effectLst/>
            </a:endParaRPr>
          </a:p>
        </p:txBody>
      </p:sp>
      <p:sp>
        <p:nvSpPr>
          <p:cNvPr id="35" name="TextBox 34">
            <a:extLst>
              <a:ext uri="{FF2B5EF4-FFF2-40B4-BE49-F238E27FC236}">
                <a16:creationId xmlns:a16="http://schemas.microsoft.com/office/drawing/2014/main" id="{7E0FF6BD-209E-D172-58FA-B63543975968}"/>
              </a:ext>
            </a:extLst>
          </p:cNvPr>
          <p:cNvSpPr txBox="1"/>
          <p:nvPr/>
        </p:nvSpPr>
        <p:spPr>
          <a:xfrm>
            <a:off x="6075068" y="1911570"/>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as to walk in a manner worthy of the Lord, fully pleasing to him: bearing fruit in every </a:t>
            </a:r>
            <a:r>
              <a:rPr lang="en-US" sz="1600" dirty="0">
                <a:solidFill>
                  <a:srgbClr val="FFFF00"/>
                </a:solidFill>
                <a:effectLst/>
                <a:latin typeface="Helvetica Neue" panose="02000503000000020004" pitchFamily="2" charset="0"/>
              </a:rPr>
              <a:t>good work </a:t>
            </a:r>
            <a:r>
              <a:rPr lang="en-US" sz="1600" dirty="0">
                <a:solidFill>
                  <a:schemeClr val="bg1"/>
                </a:solidFill>
                <a:effectLst/>
                <a:latin typeface="Helvetica Neue" panose="02000503000000020004" pitchFamily="2" charset="0"/>
              </a:rPr>
              <a:t>and increasing in the knowledge of God</a:t>
            </a:r>
            <a:endParaRPr lang="en-US" sz="1600" dirty="0">
              <a:solidFill>
                <a:schemeClr val="bg1"/>
              </a:solidFill>
              <a:effectLst/>
            </a:endParaRPr>
          </a:p>
        </p:txBody>
      </p:sp>
      <p:sp>
        <p:nvSpPr>
          <p:cNvPr id="37" name="TextBox 36">
            <a:extLst>
              <a:ext uri="{FF2B5EF4-FFF2-40B4-BE49-F238E27FC236}">
                <a16:creationId xmlns:a16="http://schemas.microsoft.com/office/drawing/2014/main" id="{F8A4BCF3-26AA-4956-E7C9-3345A1E23D7A}"/>
              </a:ext>
            </a:extLst>
          </p:cNvPr>
          <p:cNvSpPr txBox="1"/>
          <p:nvPr/>
        </p:nvSpPr>
        <p:spPr>
          <a:xfrm>
            <a:off x="3021238" y="98808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who gave himself for us to redeem us from all lawlessness and to purify for himself a people for his own possession who are zealous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39" name="TextBox 38">
            <a:extLst>
              <a:ext uri="{FF2B5EF4-FFF2-40B4-BE49-F238E27FC236}">
                <a16:creationId xmlns:a16="http://schemas.microsoft.com/office/drawing/2014/main" id="{EED87B2B-47BB-2FA6-E5D1-571A6A93C807}"/>
              </a:ext>
            </a:extLst>
          </p:cNvPr>
          <p:cNvSpPr txBox="1"/>
          <p:nvPr/>
        </p:nvSpPr>
        <p:spPr>
          <a:xfrm>
            <a:off x="3021238" y="3842655"/>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let our people learn to devote themselves to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so as to help cases of urgent need, and not be unfruitful.</a:t>
            </a:r>
            <a:endParaRPr lang="en-US" sz="1600" dirty="0">
              <a:solidFill>
                <a:schemeClr val="bg1"/>
              </a:solidFill>
              <a:effectLst/>
            </a:endParaRPr>
          </a:p>
        </p:txBody>
      </p:sp>
      <p:sp>
        <p:nvSpPr>
          <p:cNvPr id="41" name="TextBox 40">
            <a:extLst>
              <a:ext uri="{FF2B5EF4-FFF2-40B4-BE49-F238E27FC236}">
                <a16:creationId xmlns:a16="http://schemas.microsoft.com/office/drawing/2014/main" id="{1DAF7CD1-8390-E38E-6A2C-4C0DE951DDCD}"/>
              </a:ext>
            </a:extLst>
          </p:cNvPr>
          <p:cNvSpPr txBox="1"/>
          <p:nvPr/>
        </p:nvSpPr>
        <p:spPr>
          <a:xfrm>
            <a:off x="9080167" y="2255287"/>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And God is able to make all grace abound to you, so that having all sufficiency in all things at all times, you may abound in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43" name="TextBox 42">
            <a:extLst>
              <a:ext uri="{FF2B5EF4-FFF2-40B4-BE49-F238E27FC236}">
                <a16:creationId xmlns:a16="http://schemas.microsoft.com/office/drawing/2014/main" id="{4212487E-EA4E-BBEE-8E7A-5CB844598022}"/>
              </a:ext>
            </a:extLst>
          </p:cNvPr>
          <p:cNvSpPr txBox="1"/>
          <p:nvPr/>
        </p:nvSpPr>
        <p:spPr>
          <a:xfrm>
            <a:off x="6075068" y="4886209"/>
            <a:ext cx="3108960" cy="2062103"/>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The saying is trustworthy, and I want you to insist on these things, so that those who have believed in God may be careful to devote themselves to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These things are excellent and profitable for people.</a:t>
            </a:r>
            <a:endParaRPr lang="en-US" sz="1600" dirty="0">
              <a:solidFill>
                <a:schemeClr val="bg1"/>
              </a:solidFill>
              <a:effectLst/>
            </a:endParaRPr>
          </a:p>
        </p:txBody>
      </p:sp>
      <p:sp>
        <p:nvSpPr>
          <p:cNvPr id="47" name="TextBox 46">
            <a:extLst>
              <a:ext uri="{FF2B5EF4-FFF2-40B4-BE49-F238E27FC236}">
                <a16:creationId xmlns:a16="http://schemas.microsoft.com/office/drawing/2014/main" id="{79DF5400-C7B2-812B-140C-F7B80FE31648}"/>
              </a:ext>
            </a:extLst>
          </p:cNvPr>
          <p:cNvSpPr txBox="1"/>
          <p:nvPr/>
        </p:nvSpPr>
        <p:spPr>
          <a:xfrm>
            <a:off x="23477" y="5137136"/>
            <a:ext cx="3108960" cy="1569660"/>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Keep your conduct among the Gentiles honorable, so that when they speak against you as evildoers, they may see your </a:t>
            </a:r>
            <a:r>
              <a:rPr lang="en-US" sz="1600" dirty="0">
                <a:solidFill>
                  <a:srgbClr val="FFFF00"/>
                </a:solidFill>
                <a:effectLst/>
                <a:latin typeface="Helvetica Neue" panose="02000503000000020004" pitchFamily="2" charset="0"/>
              </a:rPr>
              <a:t>good deeds </a:t>
            </a:r>
            <a:r>
              <a:rPr lang="en-US" sz="1600" dirty="0">
                <a:solidFill>
                  <a:schemeClr val="bg1"/>
                </a:solidFill>
                <a:effectLst/>
                <a:latin typeface="Helvetica Neue" panose="02000503000000020004" pitchFamily="2" charset="0"/>
              </a:rPr>
              <a:t>and glorify God on the day of visitation.</a:t>
            </a:r>
            <a:endParaRPr lang="en-US" sz="1600" dirty="0">
              <a:solidFill>
                <a:schemeClr val="bg1"/>
              </a:solidFill>
              <a:effectLst/>
            </a:endParaRPr>
          </a:p>
        </p:txBody>
      </p:sp>
      <p:sp>
        <p:nvSpPr>
          <p:cNvPr id="49" name="TextBox 48">
            <a:extLst>
              <a:ext uri="{FF2B5EF4-FFF2-40B4-BE49-F238E27FC236}">
                <a16:creationId xmlns:a16="http://schemas.microsoft.com/office/drawing/2014/main" id="{889C6BE9-4197-223C-8802-FB744374715E}"/>
              </a:ext>
            </a:extLst>
          </p:cNvPr>
          <p:cNvSpPr txBox="1"/>
          <p:nvPr/>
        </p:nvSpPr>
        <p:spPr>
          <a:xfrm>
            <a:off x="6075068" y="699269"/>
            <a:ext cx="3108960" cy="1323439"/>
          </a:xfrm>
          <a:prstGeom prst="rect">
            <a:avLst/>
          </a:prstGeom>
          <a:noFill/>
        </p:spPr>
        <p:txBody>
          <a:bodyPr wrap="square">
            <a:spAutoFit/>
          </a:bodyPr>
          <a:lstStyle/>
          <a:p>
            <a:pPr algn="just"/>
            <a:r>
              <a:rPr lang="en-US" sz="1600" dirty="0">
                <a:solidFill>
                  <a:schemeClr val="bg1"/>
                </a:solidFill>
                <a:effectLst/>
                <a:latin typeface="Helvetica Neue" panose="02000503000000020004" pitchFamily="2" charset="0"/>
              </a:rPr>
              <a:t>So then, as we have opportunity, let us </a:t>
            </a:r>
            <a:r>
              <a:rPr lang="en-US" sz="1600" dirty="0">
                <a:solidFill>
                  <a:srgbClr val="FFFF00"/>
                </a:solidFill>
                <a:effectLst/>
                <a:latin typeface="Helvetica Neue" panose="02000503000000020004" pitchFamily="2" charset="0"/>
              </a:rPr>
              <a:t>do good </a:t>
            </a:r>
            <a:r>
              <a:rPr lang="en-US" sz="1600" dirty="0">
                <a:solidFill>
                  <a:schemeClr val="bg1"/>
                </a:solidFill>
                <a:effectLst/>
                <a:latin typeface="Helvetica Neue" panose="02000503000000020004" pitchFamily="2" charset="0"/>
              </a:rPr>
              <a:t>to everyone, and especially to those who are of the household of faith.</a:t>
            </a:r>
            <a:endParaRPr lang="en-US" sz="1600" dirty="0">
              <a:solidFill>
                <a:schemeClr val="bg1"/>
              </a:solidFill>
              <a:effectLst/>
            </a:endParaRPr>
          </a:p>
        </p:txBody>
      </p:sp>
    </p:spTree>
    <p:extLst>
      <p:ext uri="{BB962C8B-B14F-4D97-AF65-F5344CB8AC3E}">
        <p14:creationId xmlns:p14="http://schemas.microsoft.com/office/powerpoint/2010/main" val="184082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D67A8-4BFB-A05C-765B-1D96B11866F4}"/>
              </a:ext>
            </a:extLst>
          </p:cNvPr>
          <p:cNvSpPr txBox="1"/>
          <p:nvPr/>
        </p:nvSpPr>
        <p:spPr>
          <a:xfrm>
            <a:off x="9654" y="-25623"/>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For we are his workmanship, created in Christ Jesus for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which God prepared beforehand, that we should walk in them.</a:t>
            </a:r>
            <a:endParaRPr lang="en-US" sz="1600" dirty="0">
              <a:effectLst/>
            </a:endParaRPr>
          </a:p>
        </p:txBody>
      </p:sp>
      <p:sp>
        <p:nvSpPr>
          <p:cNvPr id="5" name="TextBox 4">
            <a:extLst>
              <a:ext uri="{FF2B5EF4-FFF2-40B4-BE49-F238E27FC236}">
                <a16:creationId xmlns:a16="http://schemas.microsoft.com/office/drawing/2014/main" id="{68D3B66D-7EB7-DA2E-889C-BE203ACE1360}"/>
              </a:ext>
            </a:extLst>
          </p:cNvPr>
          <p:cNvSpPr txBox="1"/>
          <p:nvPr/>
        </p:nvSpPr>
        <p:spPr>
          <a:xfrm>
            <a:off x="6075068" y="3133954"/>
            <a:ext cx="3108960" cy="1815882"/>
          </a:xfrm>
          <a:prstGeom prst="rect">
            <a:avLst/>
          </a:prstGeom>
          <a:noFill/>
        </p:spPr>
        <p:txBody>
          <a:bodyPr wrap="square">
            <a:spAutoFit/>
          </a:bodyPr>
          <a:lstStyle/>
          <a:p>
            <a:pPr algn="just"/>
            <a:r>
              <a:rPr lang="en-US" sz="1600" dirty="0">
                <a:effectLst/>
                <a:latin typeface="Helvetica Neue" panose="02000503000000020004" pitchFamily="2" charset="0"/>
              </a:rPr>
              <a:t>Therefore, if anyone cleanses himself from what is dishonorable, he will be a vessel for honorable use, set apart as holy, useful to the master of the house, ready for every </a:t>
            </a:r>
            <a:r>
              <a:rPr lang="en-US" sz="1600" dirty="0">
                <a:solidFill>
                  <a:srgbClr val="FFFF00"/>
                </a:solidFill>
                <a:effectLst/>
                <a:latin typeface="Helvetica Neue" panose="02000503000000020004" pitchFamily="2" charset="0"/>
              </a:rPr>
              <a:t>good work</a:t>
            </a:r>
            <a:r>
              <a:rPr lang="en-US" sz="1600" dirty="0">
                <a:effectLst/>
                <a:latin typeface="Helvetica Neue" panose="02000503000000020004" pitchFamily="2" charset="0"/>
              </a:rPr>
              <a:t>.</a:t>
            </a:r>
            <a:endParaRPr lang="en-US" sz="1600" dirty="0">
              <a:effectLst/>
            </a:endParaRPr>
          </a:p>
        </p:txBody>
      </p:sp>
      <p:sp>
        <p:nvSpPr>
          <p:cNvPr id="7" name="TextBox 6">
            <a:extLst>
              <a:ext uri="{FF2B5EF4-FFF2-40B4-BE49-F238E27FC236}">
                <a16:creationId xmlns:a16="http://schemas.microsoft.com/office/drawing/2014/main" id="{869FA4CF-3797-56C9-D35F-A02CEE589AEA}"/>
              </a:ext>
            </a:extLst>
          </p:cNvPr>
          <p:cNvSpPr txBox="1"/>
          <p:nvPr/>
        </p:nvSpPr>
        <p:spPr>
          <a:xfrm>
            <a:off x="9084471" y="-25623"/>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In the same way, let your light shine before others, so that they may see your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and give glory to your Father who is in heaven.</a:t>
            </a:r>
            <a:endParaRPr lang="en-US" sz="1600" dirty="0">
              <a:effectLst/>
            </a:endParaRPr>
          </a:p>
        </p:txBody>
      </p:sp>
      <p:sp>
        <p:nvSpPr>
          <p:cNvPr id="9" name="TextBox 8">
            <a:extLst>
              <a:ext uri="{FF2B5EF4-FFF2-40B4-BE49-F238E27FC236}">
                <a16:creationId xmlns:a16="http://schemas.microsoft.com/office/drawing/2014/main" id="{BAFA580B-BE0A-FFE2-5B72-C66FDA2FE02C}"/>
              </a:ext>
            </a:extLst>
          </p:cNvPr>
          <p:cNvSpPr txBox="1"/>
          <p:nvPr/>
        </p:nvSpPr>
        <p:spPr>
          <a:xfrm>
            <a:off x="3021238" y="5051919"/>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that the man of God may be complete, equipped for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1" name="TextBox 10">
            <a:extLst>
              <a:ext uri="{FF2B5EF4-FFF2-40B4-BE49-F238E27FC236}">
                <a16:creationId xmlns:a16="http://schemas.microsoft.com/office/drawing/2014/main" id="{541AE4C5-BA25-298E-77C6-A3939F8ECB1F}"/>
              </a:ext>
            </a:extLst>
          </p:cNvPr>
          <p:cNvSpPr txBox="1"/>
          <p:nvPr/>
        </p:nvSpPr>
        <p:spPr>
          <a:xfrm>
            <a:off x="3021238" y="2345974"/>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comfort your hearts and establish them in every </a:t>
            </a:r>
            <a:r>
              <a:rPr lang="en-US" sz="1600" dirty="0">
                <a:solidFill>
                  <a:srgbClr val="FFFF00"/>
                </a:solidFill>
                <a:effectLst/>
                <a:latin typeface="Helvetica Neue" panose="02000503000000020004" pitchFamily="2" charset="0"/>
              </a:rPr>
              <a:t>good work </a:t>
            </a:r>
            <a:r>
              <a:rPr lang="en-US" sz="1600" dirty="0">
                <a:effectLst/>
                <a:latin typeface="Helvetica Neue" panose="02000503000000020004" pitchFamily="2" charset="0"/>
              </a:rPr>
              <a:t>and word.</a:t>
            </a:r>
            <a:endParaRPr lang="en-US" sz="1600" dirty="0">
              <a:effectLst/>
            </a:endParaRPr>
          </a:p>
        </p:txBody>
      </p:sp>
      <p:sp>
        <p:nvSpPr>
          <p:cNvPr id="13" name="TextBox 12">
            <a:extLst>
              <a:ext uri="{FF2B5EF4-FFF2-40B4-BE49-F238E27FC236}">
                <a16:creationId xmlns:a16="http://schemas.microsoft.com/office/drawing/2014/main" id="{860EA9E4-DC8F-161B-066D-CE5D6C7FF050}"/>
              </a:ext>
            </a:extLst>
          </p:cNvPr>
          <p:cNvSpPr txBox="1"/>
          <p:nvPr/>
        </p:nvSpPr>
        <p:spPr>
          <a:xfrm>
            <a:off x="9137281" y="5949615"/>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but with what is proper for women who profess godliness—with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15" name="TextBox 14">
            <a:extLst>
              <a:ext uri="{FF2B5EF4-FFF2-40B4-BE49-F238E27FC236}">
                <a16:creationId xmlns:a16="http://schemas.microsoft.com/office/drawing/2014/main" id="{72B9F3E8-D497-77F4-25A3-E307DBC27DC4}"/>
              </a:ext>
            </a:extLst>
          </p:cNvPr>
          <p:cNvSpPr txBox="1"/>
          <p:nvPr/>
        </p:nvSpPr>
        <p:spPr>
          <a:xfrm>
            <a:off x="13958" y="4139226"/>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So also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are conspicuous, and even those that are not cannot remain hidden.</a:t>
            </a:r>
            <a:endParaRPr lang="en-US" sz="1600" dirty="0">
              <a:effectLst/>
            </a:endParaRPr>
          </a:p>
        </p:txBody>
      </p:sp>
      <p:sp>
        <p:nvSpPr>
          <p:cNvPr id="17" name="TextBox 16">
            <a:extLst>
              <a:ext uri="{FF2B5EF4-FFF2-40B4-BE49-F238E27FC236}">
                <a16:creationId xmlns:a16="http://schemas.microsoft.com/office/drawing/2014/main" id="{FAD540F2-B76B-6A3F-217D-4478ED70A902}"/>
              </a:ext>
            </a:extLst>
          </p:cNvPr>
          <p:cNvSpPr txBox="1"/>
          <p:nvPr/>
        </p:nvSpPr>
        <p:spPr>
          <a:xfrm>
            <a:off x="6075068" y="-25623"/>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And let us consider how to stir up one another to love and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
        <p:nvSpPr>
          <p:cNvPr id="19" name="TextBox 18">
            <a:extLst>
              <a:ext uri="{FF2B5EF4-FFF2-40B4-BE49-F238E27FC236}">
                <a16:creationId xmlns:a16="http://schemas.microsoft.com/office/drawing/2014/main" id="{91BB4C8B-4AD6-F441-EBDE-ABB36508581D}"/>
              </a:ext>
            </a:extLst>
          </p:cNvPr>
          <p:cNvSpPr txBox="1"/>
          <p:nvPr/>
        </p:nvSpPr>
        <p:spPr>
          <a:xfrm>
            <a:off x="13958" y="2420083"/>
            <a:ext cx="3108960" cy="1815882"/>
          </a:xfrm>
          <a:prstGeom prst="rect">
            <a:avLst/>
          </a:prstGeom>
          <a:noFill/>
        </p:spPr>
        <p:txBody>
          <a:bodyPr wrap="square">
            <a:spAutoFit/>
          </a:bodyPr>
          <a:lstStyle/>
          <a:p>
            <a:pPr algn="just"/>
            <a:r>
              <a:rPr lang="en-US" sz="1600" dirty="0">
                <a:effectLst/>
                <a:latin typeface="Helvetica Neue" panose="02000503000000020004" pitchFamily="2" charset="0"/>
              </a:rPr>
              <a:t>and having a reputation for </a:t>
            </a:r>
            <a:r>
              <a:rPr lang="en-US" sz="1600" dirty="0">
                <a:solidFill>
                  <a:srgbClr val="FFFF00"/>
                </a:solidFill>
                <a:effectLst/>
                <a:latin typeface="Helvetica Neue" panose="02000503000000020004" pitchFamily="2" charset="0"/>
              </a:rPr>
              <a:t>good works</a:t>
            </a:r>
            <a:r>
              <a:rPr lang="en-US" sz="1600" dirty="0">
                <a:effectLst/>
                <a:latin typeface="Helvetica Neue" panose="02000503000000020004" pitchFamily="2" charset="0"/>
              </a:rPr>
              <a:t>: if she has brought up children, has shown hospitality, has washed the feet of the saints, has cared for the afflicted, and has devoted herself to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21" name="TextBox 20">
            <a:extLst>
              <a:ext uri="{FF2B5EF4-FFF2-40B4-BE49-F238E27FC236}">
                <a16:creationId xmlns:a16="http://schemas.microsoft.com/office/drawing/2014/main" id="{8E59E27E-B9DE-F804-1E1A-8C64853E55D0}"/>
              </a:ext>
            </a:extLst>
          </p:cNvPr>
          <p:cNvSpPr txBox="1"/>
          <p:nvPr/>
        </p:nvSpPr>
        <p:spPr>
          <a:xfrm>
            <a:off x="3021238" y="3099357"/>
            <a:ext cx="3108960" cy="830997"/>
          </a:xfrm>
          <a:prstGeom prst="rect">
            <a:avLst/>
          </a:prstGeom>
          <a:noFill/>
        </p:spPr>
        <p:txBody>
          <a:bodyPr wrap="square">
            <a:spAutoFit/>
          </a:bodyPr>
          <a:lstStyle/>
          <a:p>
            <a:pPr algn="just"/>
            <a:r>
              <a:rPr lang="en-US" sz="1600" dirty="0">
                <a:effectLst/>
                <a:latin typeface="Helvetica Neue" panose="02000503000000020004" pitchFamily="2" charset="0"/>
              </a:rPr>
              <a:t>They are to </a:t>
            </a:r>
            <a:r>
              <a:rPr lang="en-US" sz="1600" dirty="0">
                <a:solidFill>
                  <a:srgbClr val="FFFF00"/>
                </a:solidFill>
                <a:effectLst/>
                <a:latin typeface="Helvetica Neue" panose="02000503000000020004" pitchFamily="2" charset="0"/>
              </a:rPr>
              <a:t>do good</a:t>
            </a:r>
            <a:r>
              <a:rPr lang="en-US" sz="1600" dirty="0">
                <a:effectLst/>
                <a:latin typeface="Helvetica Neue" panose="02000503000000020004" pitchFamily="2" charset="0"/>
              </a:rPr>
              <a:t>, to be rich in </a:t>
            </a:r>
            <a:r>
              <a:rPr lang="en-US" sz="1600" dirty="0">
                <a:solidFill>
                  <a:srgbClr val="FFFF00"/>
                </a:solidFill>
                <a:effectLst/>
                <a:latin typeface="Helvetica Neue" panose="02000503000000020004" pitchFamily="2" charset="0"/>
              </a:rPr>
              <a:t>good works</a:t>
            </a:r>
            <a:r>
              <a:rPr lang="en-US" sz="1600" dirty="0">
                <a:effectLst/>
                <a:latin typeface="Helvetica Neue" panose="02000503000000020004" pitchFamily="2" charset="0"/>
              </a:rPr>
              <a:t>, to be generous and ready to share</a:t>
            </a:r>
            <a:endParaRPr lang="en-US" sz="1600" dirty="0">
              <a:effectLst/>
            </a:endParaRPr>
          </a:p>
        </p:txBody>
      </p:sp>
      <p:sp>
        <p:nvSpPr>
          <p:cNvPr id="23" name="TextBox 22">
            <a:extLst>
              <a:ext uri="{FF2B5EF4-FFF2-40B4-BE49-F238E27FC236}">
                <a16:creationId xmlns:a16="http://schemas.microsoft.com/office/drawing/2014/main" id="{0A70A735-2DA8-7A4D-D74C-B29BDE19C8F7}"/>
              </a:ext>
            </a:extLst>
          </p:cNvPr>
          <p:cNvSpPr txBox="1"/>
          <p:nvPr/>
        </p:nvSpPr>
        <p:spPr>
          <a:xfrm>
            <a:off x="3021238" y="5762873"/>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Show yourself in all respects to be a model of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and in your teaching show integrity, dignity</a:t>
            </a:r>
            <a:endParaRPr lang="en-US" sz="1600" dirty="0">
              <a:effectLst/>
            </a:endParaRPr>
          </a:p>
        </p:txBody>
      </p:sp>
      <p:sp>
        <p:nvSpPr>
          <p:cNvPr id="25" name="TextBox 24">
            <a:extLst>
              <a:ext uri="{FF2B5EF4-FFF2-40B4-BE49-F238E27FC236}">
                <a16:creationId xmlns:a16="http://schemas.microsoft.com/office/drawing/2014/main" id="{989CBCB5-62F7-C8D0-CEA2-85787EC1D4A9}"/>
              </a:ext>
            </a:extLst>
          </p:cNvPr>
          <p:cNvSpPr txBox="1"/>
          <p:nvPr/>
        </p:nvSpPr>
        <p:spPr>
          <a:xfrm>
            <a:off x="9080167" y="1228791"/>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Remind them to be submissive to rulers and authorities, to be obedient, to be ready for every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27" name="TextBox 26">
            <a:extLst>
              <a:ext uri="{FF2B5EF4-FFF2-40B4-BE49-F238E27FC236}">
                <a16:creationId xmlns:a16="http://schemas.microsoft.com/office/drawing/2014/main" id="{CADE9D7A-0891-855C-C4F8-ACAF429C6DAA}"/>
              </a:ext>
            </a:extLst>
          </p:cNvPr>
          <p:cNvSpPr txBox="1"/>
          <p:nvPr/>
        </p:nvSpPr>
        <p:spPr>
          <a:xfrm>
            <a:off x="3021238" y="-28598"/>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And I am sure of this, that he who began a </a:t>
            </a:r>
            <a:r>
              <a:rPr lang="en-US" sz="1600" dirty="0">
                <a:solidFill>
                  <a:srgbClr val="FFFF00"/>
                </a:solidFill>
                <a:effectLst/>
                <a:latin typeface="Helvetica Neue" panose="02000503000000020004" pitchFamily="2" charset="0"/>
              </a:rPr>
              <a:t>good work </a:t>
            </a:r>
            <a:r>
              <a:rPr lang="en-US" sz="1600" dirty="0">
                <a:effectLst/>
                <a:latin typeface="Helvetica Neue" panose="02000503000000020004" pitchFamily="2" charset="0"/>
              </a:rPr>
              <a:t>in you will bring it to completion at the day of Jesus Christ.</a:t>
            </a:r>
            <a:endParaRPr lang="en-US" sz="1600" dirty="0">
              <a:effectLst/>
            </a:endParaRPr>
          </a:p>
        </p:txBody>
      </p:sp>
      <p:sp>
        <p:nvSpPr>
          <p:cNvPr id="29" name="TextBox 28">
            <a:extLst>
              <a:ext uri="{FF2B5EF4-FFF2-40B4-BE49-F238E27FC236}">
                <a16:creationId xmlns:a16="http://schemas.microsoft.com/office/drawing/2014/main" id="{3426896B-EA60-C16E-329A-7D9EA16E7342}"/>
              </a:ext>
            </a:extLst>
          </p:cNvPr>
          <p:cNvSpPr txBox="1"/>
          <p:nvPr/>
        </p:nvSpPr>
        <p:spPr>
          <a:xfrm>
            <a:off x="9118243" y="4723663"/>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They profess to know God, but they deny him by their works. They are detestable, disobedient, unfit for any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
        <p:nvSpPr>
          <p:cNvPr id="31" name="TextBox 30">
            <a:extLst>
              <a:ext uri="{FF2B5EF4-FFF2-40B4-BE49-F238E27FC236}">
                <a16:creationId xmlns:a16="http://schemas.microsoft.com/office/drawing/2014/main" id="{5ED6C2CF-D50E-36CB-7F87-1547A4C4399F}"/>
              </a:ext>
            </a:extLst>
          </p:cNvPr>
          <p:cNvSpPr txBox="1"/>
          <p:nvPr/>
        </p:nvSpPr>
        <p:spPr>
          <a:xfrm>
            <a:off x="9080167" y="3535929"/>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Jesus answered them, “I have shown you many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from the Father; for which of them are you going to stone me?”</a:t>
            </a:r>
            <a:endParaRPr lang="en-US" sz="1600" dirty="0">
              <a:effectLst/>
            </a:endParaRPr>
          </a:p>
        </p:txBody>
      </p:sp>
      <p:sp>
        <p:nvSpPr>
          <p:cNvPr id="33" name="TextBox 32">
            <a:extLst>
              <a:ext uri="{FF2B5EF4-FFF2-40B4-BE49-F238E27FC236}">
                <a16:creationId xmlns:a16="http://schemas.microsoft.com/office/drawing/2014/main" id="{C2A145E5-A969-00F5-3680-A609CACDFEC7}"/>
              </a:ext>
            </a:extLst>
          </p:cNvPr>
          <p:cNvSpPr txBox="1"/>
          <p:nvPr/>
        </p:nvSpPr>
        <p:spPr>
          <a:xfrm>
            <a:off x="13958" y="1206562"/>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Now there was in Joppa a disciple named Tabitha, which, translated, means Dorcas. She was full of </a:t>
            </a:r>
            <a:r>
              <a:rPr lang="en-US" sz="1600" dirty="0">
                <a:solidFill>
                  <a:srgbClr val="FFFF00"/>
                </a:solidFill>
                <a:effectLst/>
                <a:latin typeface="Helvetica Neue" panose="02000503000000020004" pitchFamily="2" charset="0"/>
              </a:rPr>
              <a:t>good works </a:t>
            </a:r>
            <a:r>
              <a:rPr lang="en-US" sz="1600" dirty="0">
                <a:effectLst/>
                <a:latin typeface="Helvetica Neue" panose="02000503000000020004" pitchFamily="2" charset="0"/>
              </a:rPr>
              <a:t>and acts of charity.</a:t>
            </a:r>
            <a:endParaRPr lang="en-US" sz="1600" dirty="0">
              <a:effectLst/>
            </a:endParaRPr>
          </a:p>
        </p:txBody>
      </p:sp>
      <p:sp>
        <p:nvSpPr>
          <p:cNvPr id="35" name="TextBox 34">
            <a:extLst>
              <a:ext uri="{FF2B5EF4-FFF2-40B4-BE49-F238E27FC236}">
                <a16:creationId xmlns:a16="http://schemas.microsoft.com/office/drawing/2014/main" id="{7E0FF6BD-209E-D172-58FA-B63543975968}"/>
              </a:ext>
            </a:extLst>
          </p:cNvPr>
          <p:cNvSpPr txBox="1"/>
          <p:nvPr/>
        </p:nvSpPr>
        <p:spPr>
          <a:xfrm>
            <a:off x="6075068" y="1911570"/>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so as to walk in a manner worthy of the Lord, fully pleasing to him: bearing fruit in every </a:t>
            </a:r>
            <a:r>
              <a:rPr lang="en-US" sz="1600" dirty="0">
                <a:solidFill>
                  <a:srgbClr val="FFFF00"/>
                </a:solidFill>
                <a:effectLst/>
                <a:latin typeface="Helvetica Neue" panose="02000503000000020004" pitchFamily="2" charset="0"/>
              </a:rPr>
              <a:t>good work </a:t>
            </a:r>
            <a:r>
              <a:rPr lang="en-US" sz="1600" dirty="0">
                <a:effectLst/>
                <a:latin typeface="Helvetica Neue" panose="02000503000000020004" pitchFamily="2" charset="0"/>
              </a:rPr>
              <a:t>and increasing in the knowledge of God</a:t>
            </a:r>
            <a:endParaRPr lang="en-US" sz="1600" dirty="0">
              <a:effectLst/>
            </a:endParaRPr>
          </a:p>
        </p:txBody>
      </p:sp>
      <p:sp>
        <p:nvSpPr>
          <p:cNvPr id="39" name="TextBox 38">
            <a:extLst>
              <a:ext uri="{FF2B5EF4-FFF2-40B4-BE49-F238E27FC236}">
                <a16:creationId xmlns:a16="http://schemas.microsoft.com/office/drawing/2014/main" id="{EED87B2B-47BB-2FA6-E5D1-571A6A93C807}"/>
              </a:ext>
            </a:extLst>
          </p:cNvPr>
          <p:cNvSpPr txBox="1"/>
          <p:nvPr/>
        </p:nvSpPr>
        <p:spPr>
          <a:xfrm>
            <a:off x="3021238" y="3842655"/>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And let our people learn to devote themselves to </a:t>
            </a:r>
            <a:r>
              <a:rPr lang="en-US" sz="1600" dirty="0">
                <a:solidFill>
                  <a:srgbClr val="FFFF00"/>
                </a:solidFill>
                <a:effectLst/>
                <a:latin typeface="Helvetica Neue" panose="02000503000000020004" pitchFamily="2" charset="0"/>
              </a:rPr>
              <a:t>good works</a:t>
            </a:r>
            <a:r>
              <a:rPr lang="en-US" sz="1600" dirty="0">
                <a:effectLst/>
                <a:latin typeface="Helvetica Neue" panose="02000503000000020004" pitchFamily="2" charset="0"/>
              </a:rPr>
              <a:t>, so as to help cases of urgent need, and not be unfruitful.</a:t>
            </a:r>
            <a:endParaRPr lang="en-US" sz="1600" dirty="0">
              <a:effectLst/>
            </a:endParaRPr>
          </a:p>
        </p:txBody>
      </p:sp>
      <p:sp>
        <p:nvSpPr>
          <p:cNvPr id="41" name="TextBox 40">
            <a:extLst>
              <a:ext uri="{FF2B5EF4-FFF2-40B4-BE49-F238E27FC236}">
                <a16:creationId xmlns:a16="http://schemas.microsoft.com/office/drawing/2014/main" id="{1DAF7CD1-8390-E38E-6A2C-4C0DE951DDCD}"/>
              </a:ext>
            </a:extLst>
          </p:cNvPr>
          <p:cNvSpPr txBox="1"/>
          <p:nvPr/>
        </p:nvSpPr>
        <p:spPr>
          <a:xfrm>
            <a:off x="9080167" y="2255287"/>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And God is able to make all grace abound to you, so that having all sufficiency in all things at all times, you may abound in every </a:t>
            </a:r>
            <a:r>
              <a:rPr lang="en-US" sz="1600" dirty="0">
                <a:solidFill>
                  <a:srgbClr val="FFFF00"/>
                </a:solidFill>
                <a:effectLst/>
                <a:latin typeface="Helvetica Neue" panose="02000503000000020004" pitchFamily="2" charset="0"/>
              </a:rPr>
              <a:t>good work</a:t>
            </a:r>
            <a:r>
              <a:rPr lang="en-US" sz="1600" dirty="0">
                <a:solidFill>
                  <a:schemeClr val="bg1"/>
                </a:solidFill>
                <a:effectLst/>
                <a:latin typeface="Helvetica Neue" panose="02000503000000020004" pitchFamily="2" charset="0"/>
              </a:rPr>
              <a:t>.</a:t>
            </a:r>
            <a:endParaRPr lang="en-US" sz="1600" dirty="0">
              <a:solidFill>
                <a:schemeClr val="bg1"/>
              </a:solidFill>
              <a:effectLst/>
            </a:endParaRPr>
          </a:p>
        </p:txBody>
      </p:sp>
      <p:sp>
        <p:nvSpPr>
          <p:cNvPr id="43" name="TextBox 42">
            <a:extLst>
              <a:ext uri="{FF2B5EF4-FFF2-40B4-BE49-F238E27FC236}">
                <a16:creationId xmlns:a16="http://schemas.microsoft.com/office/drawing/2014/main" id="{4212487E-EA4E-BBEE-8E7A-5CB844598022}"/>
              </a:ext>
            </a:extLst>
          </p:cNvPr>
          <p:cNvSpPr txBox="1"/>
          <p:nvPr/>
        </p:nvSpPr>
        <p:spPr>
          <a:xfrm>
            <a:off x="6075068" y="4886209"/>
            <a:ext cx="3108960" cy="2062103"/>
          </a:xfrm>
          <a:prstGeom prst="rect">
            <a:avLst/>
          </a:prstGeom>
          <a:noFill/>
        </p:spPr>
        <p:txBody>
          <a:bodyPr wrap="square">
            <a:spAutoFit/>
          </a:bodyPr>
          <a:lstStyle/>
          <a:p>
            <a:pPr algn="just"/>
            <a:r>
              <a:rPr lang="en-US" sz="1600" dirty="0">
                <a:effectLst/>
                <a:latin typeface="Helvetica Neue" panose="02000503000000020004" pitchFamily="2" charset="0"/>
              </a:rPr>
              <a:t>The saying is trustworthy, and I want you to insist on these things, so that those who have believed in God may be careful to devote themselves to </a:t>
            </a:r>
            <a:r>
              <a:rPr lang="en-US" sz="1600" dirty="0">
                <a:solidFill>
                  <a:srgbClr val="FFFF00"/>
                </a:solidFill>
                <a:effectLst/>
                <a:latin typeface="Helvetica Neue" panose="02000503000000020004" pitchFamily="2" charset="0"/>
              </a:rPr>
              <a:t>good works</a:t>
            </a:r>
            <a:r>
              <a:rPr lang="en-US" sz="1600" dirty="0">
                <a:solidFill>
                  <a:schemeClr val="bg1"/>
                </a:solidFill>
                <a:effectLst/>
                <a:latin typeface="Helvetica Neue" panose="02000503000000020004" pitchFamily="2" charset="0"/>
              </a:rPr>
              <a:t>. </a:t>
            </a:r>
            <a:r>
              <a:rPr lang="en-US" sz="1600" dirty="0">
                <a:effectLst/>
                <a:latin typeface="Helvetica Neue" panose="02000503000000020004" pitchFamily="2" charset="0"/>
              </a:rPr>
              <a:t>These things are excellent and profitable for people.</a:t>
            </a:r>
            <a:endParaRPr lang="en-US" sz="1600" dirty="0">
              <a:effectLst/>
            </a:endParaRPr>
          </a:p>
        </p:txBody>
      </p:sp>
      <p:sp>
        <p:nvSpPr>
          <p:cNvPr id="47" name="TextBox 46">
            <a:extLst>
              <a:ext uri="{FF2B5EF4-FFF2-40B4-BE49-F238E27FC236}">
                <a16:creationId xmlns:a16="http://schemas.microsoft.com/office/drawing/2014/main" id="{79DF5400-C7B2-812B-140C-F7B80FE31648}"/>
              </a:ext>
            </a:extLst>
          </p:cNvPr>
          <p:cNvSpPr txBox="1"/>
          <p:nvPr/>
        </p:nvSpPr>
        <p:spPr>
          <a:xfrm>
            <a:off x="23477" y="5137136"/>
            <a:ext cx="3108960" cy="1569660"/>
          </a:xfrm>
          <a:prstGeom prst="rect">
            <a:avLst/>
          </a:prstGeom>
          <a:noFill/>
        </p:spPr>
        <p:txBody>
          <a:bodyPr wrap="square">
            <a:spAutoFit/>
          </a:bodyPr>
          <a:lstStyle/>
          <a:p>
            <a:pPr algn="just"/>
            <a:r>
              <a:rPr lang="en-US" sz="1600" dirty="0">
                <a:effectLst/>
                <a:latin typeface="Helvetica Neue" panose="02000503000000020004" pitchFamily="2" charset="0"/>
              </a:rPr>
              <a:t>Keep your conduct among the Gentiles honorable, so that when they speak against you as evildoers, they may see your </a:t>
            </a:r>
            <a:r>
              <a:rPr lang="en-US" sz="1600" dirty="0">
                <a:solidFill>
                  <a:srgbClr val="FFFF00"/>
                </a:solidFill>
                <a:effectLst/>
                <a:latin typeface="Helvetica Neue" panose="02000503000000020004" pitchFamily="2" charset="0"/>
              </a:rPr>
              <a:t>good deeds </a:t>
            </a:r>
            <a:r>
              <a:rPr lang="en-US" sz="1600" dirty="0">
                <a:effectLst/>
                <a:latin typeface="Helvetica Neue" panose="02000503000000020004" pitchFamily="2" charset="0"/>
              </a:rPr>
              <a:t>and glorify God on the day of visitation.</a:t>
            </a:r>
            <a:endParaRPr lang="en-US" sz="1600" dirty="0">
              <a:effectLst/>
            </a:endParaRPr>
          </a:p>
        </p:txBody>
      </p:sp>
      <p:sp>
        <p:nvSpPr>
          <p:cNvPr id="49" name="TextBox 48">
            <a:extLst>
              <a:ext uri="{FF2B5EF4-FFF2-40B4-BE49-F238E27FC236}">
                <a16:creationId xmlns:a16="http://schemas.microsoft.com/office/drawing/2014/main" id="{889C6BE9-4197-223C-8802-FB744374715E}"/>
              </a:ext>
            </a:extLst>
          </p:cNvPr>
          <p:cNvSpPr txBox="1"/>
          <p:nvPr/>
        </p:nvSpPr>
        <p:spPr>
          <a:xfrm>
            <a:off x="6075068" y="699269"/>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So then, as we have opportunity, let us </a:t>
            </a:r>
            <a:r>
              <a:rPr lang="en-US" sz="1600" dirty="0">
                <a:solidFill>
                  <a:srgbClr val="FFFF00"/>
                </a:solidFill>
                <a:effectLst/>
                <a:latin typeface="Helvetica Neue" panose="02000503000000020004" pitchFamily="2" charset="0"/>
              </a:rPr>
              <a:t>do good </a:t>
            </a:r>
            <a:r>
              <a:rPr lang="en-US" sz="1600" dirty="0">
                <a:effectLst/>
                <a:latin typeface="Helvetica Neue" panose="02000503000000020004" pitchFamily="2" charset="0"/>
              </a:rPr>
              <a:t>to everyone, and especially to those who are of the household of faith.</a:t>
            </a:r>
            <a:endParaRPr lang="en-US" sz="1600" dirty="0">
              <a:effectLst/>
            </a:endParaRPr>
          </a:p>
        </p:txBody>
      </p:sp>
      <p:sp>
        <p:nvSpPr>
          <p:cNvPr id="2" name="TextBox 1">
            <a:extLst>
              <a:ext uri="{FF2B5EF4-FFF2-40B4-BE49-F238E27FC236}">
                <a16:creationId xmlns:a16="http://schemas.microsoft.com/office/drawing/2014/main" id="{A18E6AFA-7C91-ADF0-5A86-19AD43E67CE5}"/>
              </a:ext>
            </a:extLst>
          </p:cNvPr>
          <p:cNvSpPr txBox="1"/>
          <p:nvPr/>
        </p:nvSpPr>
        <p:spPr>
          <a:xfrm>
            <a:off x="3021238" y="988089"/>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who gave himself for us to redeem us from all lawlessness and to purify for himself a people for his own possession who are zealous for </a:t>
            </a:r>
            <a:r>
              <a:rPr lang="en-US" sz="1600" dirty="0">
                <a:solidFill>
                  <a:srgbClr val="FFFF00"/>
                </a:solidFill>
                <a:effectLst/>
                <a:latin typeface="Helvetica Neue" panose="02000503000000020004" pitchFamily="2" charset="0"/>
              </a:rPr>
              <a:t>good works.</a:t>
            </a:r>
            <a:endParaRPr lang="en-US" sz="1600" dirty="0">
              <a:solidFill>
                <a:srgbClr val="FFFF00"/>
              </a:solidFill>
              <a:effectLst/>
            </a:endParaRPr>
          </a:p>
        </p:txBody>
      </p:sp>
    </p:spTree>
    <p:extLst>
      <p:ext uri="{BB962C8B-B14F-4D97-AF65-F5344CB8AC3E}">
        <p14:creationId xmlns:p14="http://schemas.microsoft.com/office/powerpoint/2010/main" val="1023554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5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6F20C5-32CC-4892-0E96-73F7E884191C}"/>
              </a:ext>
            </a:extLst>
          </p:cNvPr>
          <p:cNvSpPr txBox="1"/>
          <p:nvPr/>
        </p:nvSpPr>
        <p:spPr>
          <a:xfrm>
            <a:off x="3304162" y="2902142"/>
            <a:ext cx="3108960" cy="1323439"/>
          </a:xfrm>
          <a:prstGeom prst="rect">
            <a:avLst/>
          </a:prstGeom>
          <a:noFill/>
        </p:spPr>
        <p:txBody>
          <a:bodyPr wrap="square">
            <a:spAutoFit/>
          </a:bodyPr>
          <a:lstStyle/>
          <a:p>
            <a:pPr algn="just"/>
            <a:r>
              <a:rPr lang="en-US" sz="1600" dirty="0">
                <a:effectLst/>
                <a:latin typeface="Helvetica Neue" panose="02000503000000020004" pitchFamily="2" charset="0"/>
              </a:rPr>
              <a:t>So then, as we have opportunity, let us </a:t>
            </a:r>
            <a:r>
              <a:rPr lang="en-US" sz="1600" dirty="0">
                <a:solidFill>
                  <a:srgbClr val="FFFF00"/>
                </a:solidFill>
                <a:effectLst/>
                <a:latin typeface="Helvetica Neue" panose="02000503000000020004" pitchFamily="2" charset="0"/>
              </a:rPr>
              <a:t>do good </a:t>
            </a:r>
            <a:r>
              <a:rPr lang="en-US" sz="1600" dirty="0">
                <a:effectLst/>
                <a:latin typeface="Helvetica Neue" panose="02000503000000020004" pitchFamily="2" charset="0"/>
              </a:rPr>
              <a:t>to everyone, and especially to those who are of the household of faith.</a:t>
            </a:r>
            <a:endParaRPr lang="en-US" sz="1600" dirty="0">
              <a:effectLst/>
            </a:endParaRPr>
          </a:p>
        </p:txBody>
      </p:sp>
      <p:sp>
        <p:nvSpPr>
          <p:cNvPr id="3" name="TextBox 2">
            <a:extLst>
              <a:ext uri="{FF2B5EF4-FFF2-40B4-BE49-F238E27FC236}">
                <a16:creationId xmlns:a16="http://schemas.microsoft.com/office/drawing/2014/main" id="{9726E22E-73BC-FCA3-7747-4AE2C4B04906}"/>
              </a:ext>
            </a:extLst>
          </p:cNvPr>
          <p:cNvSpPr txBox="1"/>
          <p:nvPr/>
        </p:nvSpPr>
        <p:spPr>
          <a:xfrm>
            <a:off x="5489642" y="2418306"/>
            <a:ext cx="3108960" cy="1077218"/>
          </a:xfrm>
          <a:prstGeom prst="rect">
            <a:avLst/>
          </a:prstGeom>
          <a:noFill/>
        </p:spPr>
        <p:txBody>
          <a:bodyPr wrap="square">
            <a:spAutoFit/>
          </a:bodyPr>
          <a:lstStyle/>
          <a:p>
            <a:pPr algn="just"/>
            <a:r>
              <a:rPr lang="en-US" sz="1600" dirty="0">
                <a:effectLst/>
                <a:latin typeface="Helvetica Neue" panose="02000503000000020004" pitchFamily="2" charset="0"/>
              </a:rPr>
              <a:t>Remind them to be submissive to rulers and authorities, to be obedient, to be ready for every </a:t>
            </a:r>
            <a:r>
              <a:rPr lang="en-US" sz="1600" dirty="0">
                <a:solidFill>
                  <a:srgbClr val="FFFF00"/>
                </a:solidFill>
                <a:effectLst/>
                <a:latin typeface="Helvetica Neue" panose="02000503000000020004" pitchFamily="2" charset="0"/>
              </a:rPr>
              <a:t>good work</a:t>
            </a:r>
            <a:endParaRPr lang="en-US" sz="1600" dirty="0">
              <a:solidFill>
                <a:srgbClr val="FFFF00"/>
              </a:solidFill>
              <a:effectLst/>
            </a:endParaRPr>
          </a:p>
        </p:txBody>
      </p:sp>
    </p:spTree>
    <p:extLst>
      <p:ext uri="{BB962C8B-B14F-4D97-AF65-F5344CB8AC3E}">
        <p14:creationId xmlns:p14="http://schemas.microsoft.com/office/powerpoint/2010/main" val="148392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5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B557A7-0825-8795-4611-C828948EBF60}"/>
              </a:ext>
            </a:extLst>
          </p:cNvPr>
          <p:cNvSpPr txBox="1"/>
          <p:nvPr/>
        </p:nvSpPr>
        <p:spPr>
          <a:xfrm>
            <a:off x="-1303506" y="2062264"/>
            <a:ext cx="7716628" cy="3785652"/>
          </a:xfrm>
          <a:prstGeom prst="rect">
            <a:avLst/>
          </a:prstGeom>
          <a:noFill/>
        </p:spPr>
        <p:txBody>
          <a:bodyPr wrap="square">
            <a:spAutoFit/>
          </a:bodyPr>
          <a:lstStyle/>
          <a:p>
            <a:pPr algn="just"/>
            <a:r>
              <a:rPr lang="en-US" sz="4800" dirty="0">
                <a:effectLst/>
                <a:latin typeface="Helvetica Neue" panose="02000503000000020004" pitchFamily="2" charset="0"/>
              </a:rPr>
              <a:t>So then, as we have opportunity, let us </a:t>
            </a:r>
            <a:r>
              <a:rPr lang="en-US" sz="4800" dirty="0">
                <a:solidFill>
                  <a:srgbClr val="FFFF00"/>
                </a:solidFill>
                <a:effectLst/>
                <a:latin typeface="Helvetica Neue" panose="02000503000000020004" pitchFamily="2" charset="0"/>
              </a:rPr>
              <a:t>do good </a:t>
            </a:r>
            <a:r>
              <a:rPr lang="en-US" sz="4800" dirty="0">
                <a:effectLst/>
                <a:latin typeface="Helvetica Neue" panose="02000503000000020004" pitchFamily="2" charset="0"/>
              </a:rPr>
              <a:t>to everyone, and especially to those who are of the household of faith.</a:t>
            </a:r>
            <a:endParaRPr lang="en-US" sz="4800" dirty="0">
              <a:effectLst/>
            </a:endParaRPr>
          </a:p>
        </p:txBody>
      </p:sp>
      <p:sp>
        <p:nvSpPr>
          <p:cNvPr id="3" name="TextBox 2">
            <a:extLst>
              <a:ext uri="{FF2B5EF4-FFF2-40B4-BE49-F238E27FC236}">
                <a16:creationId xmlns:a16="http://schemas.microsoft.com/office/drawing/2014/main" id="{942809F3-9143-ACF0-243E-BC82F333B770}"/>
              </a:ext>
            </a:extLst>
          </p:cNvPr>
          <p:cNvSpPr txBox="1"/>
          <p:nvPr/>
        </p:nvSpPr>
        <p:spPr>
          <a:xfrm>
            <a:off x="4866061" y="-847540"/>
            <a:ext cx="5726699" cy="4524315"/>
          </a:xfrm>
          <a:prstGeom prst="rect">
            <a:avLst/>
          </a:prstGeom>
          <a:noFill/>
        </p:spPr>
        <p:txBody>
          <a:bodyPr wrap="square">
            <a:spAutoFit/>
          </a:bodyPr>
          <a:lstStyle/>
          <a:p>
            <a:pPr algn="just"/>
            <a:r>
              <a:rPr lang="en-US" sz="4800" dirty="0">
                <a:effectLst/>
                <a:latin typeface="Helvetica Neue" panose="02000503000000020004" pitchFamily="2" charset="0"/>
              </a:rPr>
              <a:t>Remind them to be submissive to rulers and authorities, to be obedient, to be ready for every </a:t>
            </a:r>
            <a:r>
              <a:rPr lang="en-US" sz="4800" dirty="0">
                <a:solidFill>
                  <a:srgbClr val="FFFF00"/>
                </a:solidFill>
                <a:effectLst/>
                <a:latin typeface="Helvetica Neue" panose="02000503000000020004" pitchFamily="2" charset="0"/>
              </a:rPr>
              <a:t>good work</a:t>
            </a:r>
            <a:endParaRPr lang="en-US" sz="4800" dirty="0">
              <a:solidFill>
                <a:srgbClr val="FFFF00"/>
              </a:solidFill>
              <a:effectLst/>
            </a:endParaRPr>
          </a:p>
        </p:txBody>
      </p:sp>
    </p:spTree>
    <p:extLst>
      <p:ext uri="{BB962C8B-B14F-4D97-AF65-F5344CB8AC3E}">
        <p14:creationId xmlns:p14="http://schemas.microsoft.com/office/powerpoint/2010/main" val="136287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55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3.3511"/>
  <p:tag name="SLIDO_PRESENTATION_ID" val="00000000-0000-0000-0000-000000000000"/>
  <p:tag name="SLIDO_EVENT_UUID" val="cd9b567a-7ac1-450e-9c4b-ed74fb81b417"/>
  <p:tag name="SLIDO_EVENT_SECTION_UUID" val="4cf84e91-ee53-415f-bfc6-627c1f91635a"/>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DM0MDg2NTB9"/>
  <p:tag name="SLIDO_TYPE" val="SlidoPoll"/>
  <p:tag name="SLIDO_POLL_UUID" val="356e0a5a-a91e-46ca-88ba-4b60336869a1"/>
  <p:tag name="SLIDO_TIMELINE" val="W3sic2NyZWVuIjoiU3VydmV5SW50cm8iLCJzaG93UmVzdWx0cyI6ZmFsc2UsInNob3dDb3JyZWN0QW5zd2VycyI6ZmFsc2UsInZvdGluZ0xvY2tlZCI6ZmFsc2V9LHsicG9sbFF1ZXN0aW9uVXVpZCI6ImEyZTA2OWM3LTdhMWEtNDk2Ny1iYjU0LTQ1OThjMGEzYjY1NyIsInNob3dSZXN1bHRzIjp0cnVlLCJzaG93Q29ycmVjdEFuc3dlcnMiOmZhbHNlLCJ2b3RpbmdMb2NrZWQiOmZhbHNlfSx7InBvbGxRdWVzdGlvblV1aWQiOiI0Mjc3NTUzYS0xYzgyLTQ1MWYtOTUxYy1hYzE2MjBlNmJjNzciLCJzaG93UmVzdWx0cyI6dHJ1ZSwic2hvd0NvcnJlY3RBbnN3ZXJzIjpmYWxzZSwidm90aW5nTG9ja2VkIjpmYWxzZX0seyJwb2xsUXVlc3Rpb25VdWlkIjoiNzE3OTUwZDItNmE1Zi00Y2Q4LWE5YzAtY2FmZDgwMDI4MDliIiwic2hvd1Jlc3VsdHMiOnRydWUsInNob3dDb3JyZWN0QW5zd2VycyI6ZmFsc2UsInZvdGluZ0xvY2tlZCI6ZmFsc2V9XQ=="/>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Survey"/>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7FF63596-1A4A-4A4F-8CD7-45D6670DEAD5}" vid="{99BAF789-E767-1F4E-AC5A-E20B2C5925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{B03C7B2D-60CF-FD4D-A0F8-C4C46F31A7F1}tf16401378</Template>
  <TotalTime>19162</TotalTime>
  <Words>2632</Words>
  <Application>Microsoft Office PowerPoint</Application>
  <PresentationFormat>Widescreen</PresentationFormat>
  <Paragraphs>173</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Crowtig</vt:lpstr>
      <vt:lpstr>Helvetica Neue</vt:lpstr>
      <vt:lpstr>Times New Roman</vt:lpstr>
      <vt:lpstr>Good Works Theme</vt:lpstr>
      <vt:lpstr>PowerPoint Presentation</vt:lpstr>
      <vt:lpstr>Good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Principles:</vt:lpstr>
      <vt:lpstr>PowerPoint Presentation</vt:lpstr>
      <vt:lpstr>PowerPoint Presentation</vt:lpstr>
      <vt:lpstr>Judgment Scene (Matt 25:35-36)</vt:lpstr>
      <vt:lpstr>PowerPoint Presentation</vt:lpstr>
      <vt:lpstr>Why Good Works?</vt:lpstr>
      <vt:lpstr>Okay, what’s a Good Work?</vt:lpstr>
      <vt:lpstr>PowerPoint Presentation</vt:lpstr>
      <vt:lpstr>Not to be seen of men</vt:lpstr>
      <vt:lpstr>PowerPoint Presentation</vt:lpstr>
      <vt:lpstr>PowerPoint Presentation</vt:lpstr>
      <vt:lpstr>PowerPoint Presentation</vt:lpstr>
      <vt:lpstr>We intend to use an in-class, anonymous survey tool you can access from your phone.  These surveys will help us measure progress, give feedback to the teachers, and possibly inspire others to action.</vt:lpstr>
      <vt:lpstr>PowerPoint Presentation</vt:lpstr>
      <vt:lpstr>PowerPoint Presentation</vt:lpstr>
      <vt:lpstr>PowerPoint Presentation</vt:lpstr>
      <vt:lpstr>PowerPoint Presentation</vt:lpstr>
      <vt:lpstr>Class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Works</dc:title>
  <dc:creator>Mark Ogles</dc:creator>
  <cp:lastModifiedBy>AU Church</cp:lastModifiedBy>
  <cp:revision>109</cp:revision>
  <dcterms:created xsi:type="dcterms:W3CDTF">2023-04-11T01:07:51Z</dcterms:created>
  <dcterms:modified xsi:type="dcterms:W3CDTF">2023-05-08T00:10:13Z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1.5.3.3511</vt:lpwstr>
  </property>
</Properties>
</file>