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2" r:id="rId1"/>
  </p:sldMasterIdLst>
  <p:sldIdLst>
    <p:sldId id="256" r:id="rId2"/>
    <p:sldId id="257" r:id="rId3"/>
    <p:sldId id="258" r:id="rId4"/>
    <p:sldId id="261" r:id="rId5"/>
    <p:sldId id="259" r:id="rId6"/>
    <p:sldId id="262" r:id="rId7"/>
    <p:sldId id="263" r:id="rId8"/>
    <p:sldId id="267" r:id="rId9"/>
    <p:sldId id="268" r:id="rId10"/>
    <p:sldId id="269" r:id="rId11"/>
    <p:sldId id="260"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52"/>
    <p:restoredTop sz="95915"/>
  </p:normalViewPr>
  <p:slideViewPr>
    <p:cSldViewPr snapToGrid="0">
      <p:cViewPr varScale="1">
        <p:scale>
          <a:sx n="100" d="100"/>
          <a:sy n="100" d="100"/>
        </p:scale>
        <p:origin x="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1553D6E-04FC-CA4D-A710-9665ECA30357}" type="slidenum">
              <a:rPr lang="en-US" smtClean="0"/>
              <a:t>‹#›</a:t>
            </a:fld>
            <a:endParaRPr lang="en-US"/>
          </a:p>
        </p:txBody>
      </p:sp>
    </p:spTree>
    <p:extLst>
      <p:ext uri="{BB962C8B-B14F-4D97-AF65-F5344CB8AC3E}">
        <p14:creationId xmlns:p14="http://schemas.microsoft.com/office/powerpoint/2010/main" val="332726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3E3E8-39AA-AC4D-8729-88BD9FA38219}"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316782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3754600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4060786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1163043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7E3E3E8-39AA-AC4D-8729-88BD9FA38219}"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821966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7E3E3E8-39AA-AC4D-8729-88BD9FA38219}"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1604204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1838048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255323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258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E3E3E8-39AA-AC4D-8729-88BD9FA38219}" type="datetimeFigureOut">
              <a:rPr lang="en-US" smtClean="0"/>
              <a:t>5/7/2023</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387317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E3E3E8-39AA-AC4D-8729-88BD9FA38219}"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82643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E3E3E8-39AA-AC4D-8729-88BD9FA38219}"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256957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E3E3E8-39AA-AC4D-8729-88BD9FA38219}"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664203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3E3E8-39AA-AC4D-8729-88BD9FA38219}"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275931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3E3E8-39AA-AC4D-8729-88BD9FA38219}"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35300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E3E3E8-39AA-AC4D-8729-88BD9FA38219}"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1553D6E-04FC-CA4D-A710-9665ECA30357}" type="slidenum">
              <a:rPr lang="en-US" smtClean="0"/>
              <a:t>‹#›</a:t>
            </a:fld>
            <a:endParaRPr lang="en-US"/>
          </a:p>
        </p:txBody>
      </p:sp>
    </p:spTree>
    <p:extLst>
      <p:ext uri="{BB962C8B-B14F-4D97-AF65-F5344CB8AC3E}">
        <p14:creationId xmlns:p14="http://schemas.microsoft.com/office/powerpoint/2010/main" val="257162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A7E3E3E8-39AA-AC4D-8729-88BD9FA38219}" type="datetimeFigureOut">
              <a:rPr lang="en-US" smtClean="0"/>
              <a:t>5/7/2023</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1553D6E-04FC-CA4D-A710-9665ECA30357}" type="slidenum">
              <a:rPr lang="en-US" smtClean="0"/>
              <a:t>‹#›</a:t>
            </a:fld>
            <a:endParaRPr lang="en-US"/>
          </a:p>
        </p:txBody>
      </p:sp>
    </p:spTree>
    <p:extLst>
      <p:ext uri="{BB962C8B-B14F-4D97-AF65-F5344CB8AC3E}">
        <p14:creationId xmlns:p14="http://schemas.microsoft.com/office/powerpoint/2010/main" val="1967499620"/>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 id="21474839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C272-3DCD-BFCC-2E68-DC7040BA2E33}"/>
              </a:ext>
            </a:extLst>
          </p:cNvPr>
          <p:cNvSpPr>
            <a:spLocks noGrp="1"/>
          </p:cNvSpPr>
          <p:nvPr>
            <p:ph type="ctrTitle"/>
          </p:nvPr>
        </p:nvSpPr>
        <p:spPr/>
        <p:txBody>
          <a:bodyPr/>
          <a:lstStyle/>
          <a:p>
            <a:r>
              <a:rPr lang="en-US" sz="6000" dirty="0"/>
              <a:t>Salvation</a:t>
            </a:r>
          </a:p>
        </p:txBody>
      </p:sp>
      <p:sp>
        <p:nvSpPr>
          <p:cNvPr id="3" name="Subtitle 2">
            <a:extLst>
              <a:ext uri="{FF2B5EF4-FFF2-40B4-BE49-F238E27FC236}">
                <a16:creationId xmlns:a16="http://schemas.microsoft.com/office/drawing/2014/main" id="{8FAA99D2-747E-AD69-0E79-0FD34533F46A}"/>
              </a:ext>
            </a:extLst>
          </p:cNvPr>
          <p:cNvSpPr>
            <a:spLocks noGrp="1"/>
          </p:cNvSpPr>
          <p:nvPr>
            <p:ph type="subTitle" idx="1"/>
          </p:nvPr>
        </p:nvSpPr>
        <p:spPr/>
        <p:txBody>
          <a:bodyPr>
            <a:normAutofit/>
          </a:bodyPr>
          <a:lstStyle/>
          <a:p>
            <a:r>
              <a:rPr lang="en-US" sz="2400" dirty="0"/>
              <a:t>The problem, the person, and the plan</a:t>
            </a:r>
          </a:p>
        </p:txBody>
      </p:sp>
    </p:spTree>
    <p:extLst>
      <p:ext uri="{BB962C8B-B14F-4D97-AF65-F5344CB8AC3E}">
        <p14:creationId xmlns:p14="http://schemas.microsoft.com/office/powerpoint/2010/main" val="198328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Who can save me from my sins?</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Ephesians 2:8-10</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For by grace you have been saved through faith. And this is not your own doing; it is the gift of God, not a result of works, so that no one may boast. For we are his workmanship, created </a:t>
            </a:r>
            <a:r>
              <a:rPr lang="en-US" sz="2400" b="1" u="sng" dirty="0">
                <a:solidFill>
                  <a:srgbClr val="000000"/>
                </a:solidFill>
                <a:effectLst/>
                <a:latin typeface="Helvetica" pitchFamily="2" charset="0"/>
              </a:rPr>
              <a:t>in</a:t>
            </a:r>
            <a:r>
              <a:rPr lang="en-US" sz="2400" b="1" dirty="0">
                <a:solidFill>
                  <a:srgbClr val="000000"/>
                </a:solidFill>
                <a:effectLst/>
                <a:latin typeface="Helvetica" pitchFamily="2" charset="0"/>
              </a:rPr>
              <a:t> </a:t>
            </a:r>
            <a:r>
              <a:rPr lang="en-US" sz="2400" b="1" u="sng" dirty="0">
                <a:solidFill>
                  <a:srgbClr val="000000"/>
                </a:solidFill>
                <a:effectLst/>
                <a:latin typeface="Helvetica" pitchFamily="2" charset="0"/>
              </a:rPr>
              <a:t>Christ</a:t>
            </a:r>
            <a:r>
              <a:rPr lang="en-US" sz="2400" b="1" dirty="0">
                <a:solidFill>
                  <a:srgbClr val="000000"/>
                </a:solidFill>
                <a:effectLst/>
                <a:latin typeface="Helvetica" pitchFamily="2" charset="0"/>
              </a:rPr>
              <a:t> </a:t>
            </a:r>
            <a:r>
              <a:rPr lang="en-US" sz="2400" b="1" u="sng" dirty="0">
                <a:solidFill>
                  <a:srgbClr val="000000"/>
                </a:solidFill>
                <a:effectLst/>
                <a:latin typeface="Helvetica" pitchFamily="2" charset="0"/>
              </a:rPr>
              <a:t>Jesus</a:t>
            </a:r>
            <a:r>
              <a:rPr lang="en-US" sz="2400" dirty="0">
                <a:solidFill>
                  <a:srgbClr val="000000"/>
                </a:solidFill>
                <a:effectLst/>
                <a:latin typeface="Helvetica" pitchFamily="2" charset="0"/>
              </a:rPr>
              <a:t> for good works, which God prepared beforehand, that we should walk in them.</a:t>
            </a:r>
          </a:p>
        </p:txBody>
      </p:sp>
    </p:spTree>
    <p:extLst>
      <p:ext uri="{BB962C8B-B14F-4D97-AF65-F5344CB8AC3E}">
        <p14:creationId xmlns:p14="http://schemas.microsoft.com/office/powerpoint/2010/main" val="3199970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4571-AB81-ABC7-770B-8D1E7E0E4E76}"/>
              </a:ext>
            </a:extLst>
          </p:cNvPr>
          <p:cNvSpPr>
            <a:spLocks noGrp="1"/>
          </p:cNvSpPr>
          <p:nvPr>
            <p:ph type="title"/>
          </p:nvPr>
        </p:nvSpPr>
        <p:spPr/>
        <p:txBody>
          <a:bodyPr/>
          <a:lstStyle/>
          <a:p>
            <a:r>
              <a:rPr lang="en-US" sz="4400" dirty="0"/>
              <a:t>The Plan</a:t>
            </a:r>
          </a:p>
        </p:txBody>
      </p:sp>
      <p:sp>
        <p:nvSpPr>
          <p:cNvPr id="3" name="Text Placeholder 2">
            <a:extLst>
              <a:ext uri="{FF2B5EF4-FFF2-40B4-BE49-F238E27FC236}">
                <a16:creationId xmlns:a16="http://schemas.microsoft.com/office/drawing/2014/main" id="{0D811A12-EBEE-E3AE-124B-9886DA4F4B5C}"/>
              </a:ext>
            </a:extLst>
          </p:cNvPr>
          <p:cNvSpPr>
            <a:spLocks noGrp="1"/>
          </p:cNvSpPr>
          <p:nvPr>
            <p:ph type="body" idx="1"/>
          </p:nvPr>
        </p:nvSpPr>
        <p:spPr/>
        <p:txBody>
          <a:bodyPr>
            <a:normAutofit/>
          </a:bodyPr>
          <a:lstStyle/>
          <a:p>
            <a:r>
              <a:rPr lang="en-US" sz="2800" dirty="0"/>
              <a:t>What can I do to be saved?</a:t>
            </a:r>
          </a:p>
        </p:txBody>
      </p:sp>
    </p:spTree>
    <p:extLst>
      <p:ext uri="{BB962C8B-B14F-4D97-AF65-F5344CB8AC3E}">
        <p14:creationId xmlns:p14="http://schemas.microsoft.com/office/powerpoint/2010/main" val="577229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What must I do to be saved?</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Romans 3:23-25</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…for all have sinned and fall short of the glory of God, and are justified by his grace as a gift, through the redemption that is in Christ Jesus, whom God put forward as a propitiation by his blood, to be </a:t>
            </a:r>
            <a:r>
              <a:rPr lang="en-US" sz="2400" b="1" u="sng" dirty="0">
                <a:solidFill>
                  <a:srgbClr val="000000"/>
                </a:solidFill>
                <a:effectLst/>
                <a:latin typeface="Helvetica" pitchFamily="2" charset="0"/>
              </a:rPr>
              <a:t>received</a:t>
            </a:r>
            <a:r>
              <a:rPr lang="en-US" sz="2400" dirty="0">
                <a:solidFill>
                  <a:srgbClr val="000000"/>
                </a:solidFill>
                <a:effectLst/>
                <a:latin typeface="Helvetica" pitchFamily="2" charset="0"/>
              </a:rPr>
              <a:t> by </a:t>
            </a:r>
            <a:r>
              <a:rPr lang="en-US" sz="2400" b="1" u="sng" dirty="0">
                <a:solidFill>
                  <a:srgbClr val="000000"/>
                </a:solidFill>
                <a:effectLst/>
                <a:latin typeface="Helvetica" pitchFamily="2" charset="0"/>
              </a:rPr>
              <a:t>faith</a:t>
            </a:r>
            <a:r>
              <a:rPr lang="en-US" sz="2400" dirty="0">
                <a:solidFill>
                  <a:srgbClr val="000000"/>
                </a:solidFill>
                <a:effectLst/>
                <a:latin typeface="Helvetica" pitchFamily="2" charset="0"/>
              </a:rPr>
              <a:t>.</a:t>
            </a:r>
          </a:p>
        </p:txBody>
      </p:sp>
    </p:spTree>
    <p:extLst>
      <p:ext uri="{BB962C8B-B14F-4D97-AF65-F5344CB8AC3E}">
        <p14:creationId xmlns:p14="http://schemas.microsoft.com/office/powerpoint/2010/main" val="3724029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What must I do to be saved?</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Romans 10:8-10 </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But what does it say? “The word is near you, in your mouth and in your heart” (that is, the word of faith that we proclaim); because, if you </a:t>
            </a:r>
            <a:r>
              <a:rPr lang="en-US" sz="2400" b="1" u="sng" dirty="0">
                <a:solidFill>
                  <a:srgbClr val="000000"/>
                </a:solidFill>
                <a:effectLst/>
                <a:latin typeface="Helvetica" pitchFamily="2" charset="0"/>
              </a:rPr>
              <a:t>confess</a:t>
            </a:r>
            <a:r>
              <a:rPr lang="en-US" sz="2400" dirty="0">
                <a:solidFill>
                  <a:srgbClr val="000000"/>
                </a:solidFill>
                <a:effectLst/>
                <a:latin typeface="Helvetica" pitchFamily="2" charset="0"/>
              </a:rPr>
              <a:t> with your mouth that Jesus is Lord and </a:t>
            </a:r>
            <a:r>
              <a:rPr lang="en-US" sz="2400" b="1" u="sng" dirty="0">
                <a:solidFill>
                  <a:srgbClr val="000000"/>
                </a:solidFill>
                <a:effectLst/>
                <a:latin typeface="Helvetica" pitchFamily="2" charset="0"/>
              </a:rPr>
              <a:t>believe</a:t>
            </a:r>
            <a:r>
              <a:rPr lang="en-US" sz="2400" dirty="0">
                <a:solidFill>
                  <a:srgbClr val="000000"/>
                </a:solidFill>
                <a:effectLst/>
                <a:latin typeface="Helvetica" pitchFamily="2" charset="0"/>
              </a:rPr>
              <a:t> in your heart that God raised him from the dead, you will be saved. For with the heart one </a:t>
            </a:r>
            <a:r>
              <a:rPr lang="en-US" sz="2400" b="1" u="sng" dirty="0">
                <a:solidFill>
                  <a:srgbClr val="000000"/>
                </a:solidFill>
                <a:effectLst/>
                <a:latin typeface="Helvetica" pitchFamily="2" charset="0"/>
              </a:rPr>
              <a:t>believes</a:t>
            </a:r>
            <a:r>
              <a:rPr lang="en-US" sz="2400" dirty="0">
                <a:solidFill>
                  <a:srgbClr val="000000"/>
                </a:solidFill>
                <a:effectLst/>
                <a:latin typeface="Helvetica" pitchFamily="2" charset="0"/>
              </a:rPr>
              <a:t> and is justified, and with the mouth one </a:t>
            </a:r>
            <a:r>
              <a:rPr lang="en-US" sz="2400" b="1" u="sng" dirty="0">
                <a:solidFill>
                  <a:srgbClr val="000000"/>
                </a:solidFill>
                <a:effectLst/>
                <a:latin typeface="Helvetica" pitchFamily="2" charset="0"/>
              </a:rPr>
              <a:t>confesses</a:t>
            </a:r>
            <a:r>
              <a:rPr lang="en-US" sz="2400" dirty="0">
                <a:solidFill>
                  <a:srgbClr val="000000"/>
                </a:solidFill>
                <a:effectLst/>
                <a:latin typeface="Helvetica" pitchFamily="2" charset="0"/>
              </a:rPr>
              <a:t> and is saved. </a:t>
            </a:r>
          </a:p>
        </p:txBody>
      </p:sp>
    </p:spTree>
    <p:extLst>
      <p:ext uri="{BB962C8B-B14F-4D97-AF65-F5344CB8AC3E}">
        <p14:creationId xmlns:p14="http://schemas.microsoft.com/office/powerpoint/2010/main" val="36317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What must I do to be saved?</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Romans 6:3-4 </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Do you not know that all of us who have been </a:t>
            </a:r>
            <a:r>
              <a:rPr lang="en-US" sz="2400" b="1" u="sng" dirty="0">
                <a:solidFill>
                  <a:srgbClr val="000000"/>
                </a:solidFill>
                <a:effectLst/>
                <a:latin typeface="Helvetica" pitchFamily="2" charset="0"/>
              </a:rPr>
              <a:t>baptized</a:t>
            </a:r>
            <a:r>
              <a:rPr lang="en-US" sz="2400" dirty="0">
                <a:solidFill>
                  <a:srgbClr val="000000"/>
                </a:solidFill>
                <a:effectLst/>
                <a:latin typeface="Helvetica" pitchFamily="2" charset="0"/>
              </a:rPr>
              <a:t> into </a:t>
            </a:r>
            <a:r>
              <a:rPr lang="en-US" sz="2400" b="1" u="sng" dirty="0">
                <a:solidFill>
                  <a:srgbClr val="000000"/>
                </a:solidFill>
                <a:effectLst/>
                <a:latin typeface="Helvetica" pitchFamily="2" charset="0"/>
              </a:rPr>
              <a:t>Christ</a:t>
            </a:r>
            <a:r>
              <a:rPr lang="en-US" sz="2400" dirty="0">
                <a:solidFill>
                  <a:srgbClr val="000000"/>
                </a:solidFill>
                <a:effectLst/>
                <a:latin typeface="Helvetica" pitchFamily="2" charset="0"/>
              </a:rPr>
              <a:t> </a:t>
            </a:r>
            <a:r>
              <a:rPr lang="en-US" sz="2400" b="1" u="sng" dirty="0">
                <a:solidFill>
                  <a:srgbClr val="000000"/>
                </a:solidFill>
                <a:effectLst/>
                <a:latin typeface="Helvetica" pitchFamily="2" charset="0"/>
              </a:rPr>
              <a:t>Jesus</a:t>
            </a:r>
            <a:r>
              <a:rPr lang="en-US" sz="2400" dirty="0">
                <a:solidFill>
                  <a:srgbClr val="000000"/>
                </a:solidFill>
                <a:effectLst/>
                <a:latin typeface="Helvetica" pitchFamily="2" charset="0"/>
              </a:rPr>
              <a:t> were </a:t>
            </a:r>
            <a:r>
              <a:rPr lang="en-US" sz="2400" b="1" u="sng" dirty="0">
                <a:solidFill>
                  <a:srgbClr val="000000"/>
                </a:solidFill>
                <a:effectLst/>
                <a:latin typeface="Helvetica" pitchFamily="2" charset="0"/>
              </a:rPr>
              <a:t>baptized</a:t>
            </a:r>
            <a:r>
              <a:rPr lang="en-US" sz="2400" dirty="0">
                <a:solidFill>
                  <a:srgbClr val="000000"/>
                </a:solidFill>
                <a:effectLst/>
                <a:latin typeface="Helvetica" pitchFamily="2" charset="0"/>
              </a:rPr>
              <a:t> into his </a:t>
            </a:r>
            <a:r>
              <a:rPr lang="en-US" sz="2400" b="1" u="sng" dirty="0">
                <a:solidFill>
                  <a:srgbClr val="000000"/>
                </a:solidFill>
                <a:effectLst/>
                <a:latin typeface="Helvetica" pitchFamily="2" charset="0"/>
              </a:rPr>
              <a:t>death</a:t>
            </a:r>
            <a:r>
              <a:rPr lang="en-US" sz="2400" dirty="0">
                <a:solidFill>
                  <a:srgbClr val="000000"/>
                </a:solidFill>
                <a:effectLst/>
                <a:latin typeface="Helvetica" pitchFamily="2" charset="0"/>
              </a:rPr>
              <a:t>? We were buried therefore with him by baptism into death, in order that, just as Christ was raised from the dead by the glory of the Father, we too might walk in newness of life.</a:t>
            </a:r>
          </a:p>
        </p:txBody>
      </p:sp>
    </p:spTree>
    <p:extLst>
      <p:ext uri="{BB962C8B-B14F-4D97-AF65-F5344CB8AC3E}">
        <p14:creationId xmlns:p14="http://schemas.microsoft.com/office/powerpoint/2010/main" val="3415084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4571-AB81-ABC7-770B-8D1E7E0E4E76}"/>
              </a:ext>
            </a:extLst>
          </p:cNvPr>
          <p:cNvSpPr>
            <a:spLocks noGrp="1"/>
          </p:cNvSpPr>
          <p:nvPr>
            <p:ph type="title"/>
          </p:nvPr>
        </p:nvSpPr>
        <p:spPr/>
        <p:txBody>
          <a:bodyPr/>
          <a:lstStyle/>
          <a:p>
            <a:r>
              <a:rPr lang="en-US" sz="4400" dirty="0"/>
              <a:t>The Problem</a:t>
            </a:r>
          </a:p>
        </p:txBody>
      </p:sp>
      <p:sp>
        <p:nvSpPr>
          <p:cNvPr id="3" name="Text Placeholder 2">
            <a:extLst>
              <a:ext uri="{FF2B5EF4-FFF2-40B4-BE49-F238E27FC236}">
                <a16:creationId xmlns:a16="http://schemas.microsoft.com/office/drawing/2014/main" id="{0D811A12-EBEE-E3AE-124B-9886DA4F4B5C}"/>
              </a:ext>
            </a:extLst>
          </p:cNvPr>
          <p:cNvSpPr>
            <a:spLocks noGrp="1"/>
          </p:cNvSpPr>
          <p:nvPr>
            <p:ph type="body" idx="1"/>
          </p:nvPr>
        </p:nvSpPr>
        <p:spPr/>
        <p:txBody>
          <a:bodyPr>
            <a:normAutofit/>
          </a:bodyPr>
          <a:lstStyle/>
          <a:p>
            <a:r>
              <a:rPr lang="en-US" sz="2800" dirty="0"/>
              <a:t>Why do I need to be saved?</a:t>
            </a:r>
          </a:p>
        </p:txBody>
      </p:sp>
    </p:spTree>
    <p:extLst>
      <p:ext uri="{BB962C8B-B14F-4D97-AF65-F5344CB8AC3E}">
        <p14:creationId xmlns:p14="http://schemas.microsoft.com/office/powerpoint/2010/main" val="213971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Why do I need to be saved?</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a:xfrm>
            <a:off x="1154954" y="2603500"/>
            <a:ext cx="8825659" cy="3819602"/>
          </a:xfrm>
        </p:spPr>
        <p:txBody>
          <a:bodyPr>
            <a:noAutofit/>
          </a:bodyPr>
          <a:lstStyle/>
          <a:p>
            <a:r>
              <a:rPr lang="en-US" sz="2400" b="1" dirty="0">
                <a:solidFill>
                  <a:srgbClr val="000000"/>
                </a:solidFill>
                <a:effectLst/>
                <a:latin typeface="Helvetica" pitchFamily="2" charset="0"/>
              </a:rPr>
              <a:t>Isaiah 6:3-5</a:t>
            </a:r>
            <a:endParaRPr lang="en-US" sz="2400" dirty="0">
              <a:solidFill>
                <a:srgbClr val="000000"/>
              </a:solidFill>
              <a:effectLst/>
              <a:latin typeface="Helvetica" pitchFamily="2" charset="0"/>
            </a:endParaRPr>
          </a:p>
          <a:p>
            <a:pPr marL="457200" lvl="1" indent="0">
              <a:buNone/>
            </a:pPr>
            <a:r>
              <a:rPr lang="en-US" sz="2400" dirty="0">
                <a:solidFill>
                  <a:srgbClr val="000000"/>
                </a:solidFill>
                <a:effectLst/>
                <a:latin typeface="Helvetica" pitchFamily="2" charset="0"/>
              </a:rPr>
              <a:t>And one called to another and said:</a:t>
            </a:r>
          </a:p>
          <a:p>
            <a:pPr marL="457200" lvl="1" indent="0">
              <a:spcBef>
                <a:spcPts val="0"/>
              </a:spcBef>
              <a:buNone/>
            </a:pPr>
            <a:r>
              <a:rPr lang="en-US" sz="2400" dirty="0">
                <a:solidFill>
                  <a:srgbClr val="000000"/>
                </a:solidFill>
                <a:effectLst/>
                <a:latin typeface="Helvetica" pitchFamily="2" charset="0"/>
              </a:rPr>
              <a:t>	“</a:t>
            </a:r>
            <a:r>
              <a:rPr lang="en-US" sz="2400" b="1" u="sng" dirty="0">
                <a:solidFill>
                  <a:srgbClr val="000000"/>
                </a:solidFill>
                <a:effectLst/>
                <a:latin typeface="Helvetica" pitchFamily="2" charset="0"/>
              </a:rPr>
              <a:t>Holy</a:t>
            </a:r>
            <a:r>
              <a:rPr lang="en-US" sz="2400" dirty="0">
                <a:solidFill>
                  <a:srgbClr val="000000"/>
                </a:solidFill>
                <a:effectLst/>
                <a:latin typeface="Helvetica" pitchFamily="2" charset="0"/>
              </a:rPr>
              <a:t>, </a:t>
            </a:r>
            <a:r>
              <a:rPr lang="en-US" sz="2400" b="1" u="sng" dirty="0">
                <a:solidFill>
                  <a:srgbClr val="000000"/>
                </a:solidFill>
                <a:effectLst/>
                <a:latin typeface="Helvetica" pitchFamily="2" charset="0"/>
              </a:rPr>
              <a:t>holy</a:t>
            </a:r>
            <a:r>
              <a:rPr lang="en-US" sz="2400" dirty="0">
                <a:solidFill>
                  <a:srgbClr val="000000"/>
                </a:solidFill>
                <a:effectLst/>
                <a:latin typeface="Helvetica" pitchFamily="2" charset="0"/>
              </a:rPr>
              <a:t>, </a:t>
            </a:r>
            <a:r>
              <a:rPr lang="en-US" sz="2400" b="1" u="sng" dirty="0">
                <a:solidFill>
                  <a:srgbClr val="000000"/>
                </a:solidFill>
                <a:effectLst/>
                <a:latin typeface="Helvetica" pitchFamily="2" charset="0"/>
              </a:rPr>
              <a:t>holy</a:t>
            </a:r>
            <a:r>
              <a:rPr lang="en-US" sz="2400" dirty="0">
                <a:solidFill>
                  <a:srgbClr val="000000"/>
                </a:solidFill>
                <a:effectLst/>
                <a:latin typeface="Helvetica" pitchFamily="2" charset="0"/>
              </a:rPr>
              <a:t> is the Lord of hosts;</a:t>
            </a:r>
          </a:p>
          <a:p>
            <a:pPr marL="457200" lvl="1" indent="0">
              <a:spcBef>
                <a:spcPts val="0"/>
              </a:spcBef>
              <a:buNone/>
            </a:pPr>
            <a:r>
              <a:rPr lang="en-US" sz="2400" dirty="0">
                <a:solidFill>
                  <a:srgbClr val="000000"/>
                </a:solidFill>
                <a:effectLst/>
                <a:latin typeface="Helvetica" pitchFamily="2" charset="0"/>
              </a:rPr>
              <a:t>	the whole earth is full of his glory!”</a:t>
            </a:r>
          </a:p>
          <a:p>
            <a:pPr marL="457200" lvl="1" indent="0">
              <a:buNone/>
            </a:pPr>
            <a:r>
              <a:rPr lang="en-US" sz="2400" dirty="0">
                <a:solidFill>
                  <a:srgbClr val="000000"/>
                </a:solidFill>
                <a:effectLst/>
                <a:latin typeface="Helvetica" pitchFamily="2" charset="0"/>
              </a:rPr>
              <a:t>And the foundations of the thresholds shook at the voice of him who called, and the house was filled with smoke. And I said: “</a:t>
            </a:r>
            <a:r>
              <a:rPr lang="en-US" sz="2400" b="1" u="sng" dirty="0">
                <a:solidFill>
                  <a:srgbClr val="000000"/>
                </a:solidFill>
                <a:effectLst/>
                <a:latin typeface="Helvetica" pitchFamily="2" charset="0"/>
              </a:rPr>
              <a:t>Woe</a:t>
            </a:r>
            <a:r>
              <a:rPr lang="en-US" sz="2400" dirty="0">
                <a:solidFill>
                  <a:srgbClr val="000000"/>
                </a:solidFill>
                <a:effectLst/>
                <a:latin typeface="Helvetica" pitchFamily="2" charset="0"/>
              </a:rPr>
              <a:t> is </a:t>
            </a:r>
            <a:r>
              <a:rPr lang="en-US" sz="2400" b="1" u="sng" dirty="0">
                <a:solidFill>
                  <a:srgbClr val="000000"/>
                </a:solidFill>
                <a:effectLst/>
                <a:latin typeface="Helvetica" pitchFamily="2" charset="0"/>
              </a:rPr>
              <a:t>me</a:t>
            </a:r>
            <a:r>
              <a:rPr lang="en-US" sz="2400" dirty="0">
                <a:solidFill>
                  <a:srgbClr val="000000"/>
                </a:solidFill>
                <a:effectLst/>
                <a:latin typeface="Helvetica" pitchFamily="2" charset="0"/>
              </a:rPr>
              <a:t>! For I am </a:t>
            </a:r>
            <a:r>
              <a:rPr lang="en-US" sz="2400" b="1" u="sng" dirty="0">
                <a:solidFill>
                  <a:srgbClr val="000000"/>
                </a:solidFill>
                <a:effectLst/>
                <a:latin typeface="Helvetica" pitchFamily="2" charset="0"/>
              </a:rPr>
              <a:t>lost</a:t>
            </a:r>
            <a:r>
              <a:rPr lang="en-US" sz="2400" dirty="0">
                <a:solidFill>
                  <a:srgbClr val="000000"/>
                </a:solidFill>
                <a:effectLst/>
                <a:latin typeface="Helvetica" pitchFamily="2" charset="0"/>
              </a:rPr>
              <a:t>; for I am a man of unclean lips, and I dwell in the midst of a people of unclean lips; for my eyes have seen the King, the Lord of hosts!”</a:t>
            </a:r>
          </a:p>
        </p:txBody>
      </p:sp>
    </p:spTree>
    <p:extLst>
      <p:ext uri="{BB962C8B-B14F-4D97-AF65-F5344CB8AC3E}">
        <p14:creationId xmlns:p14="http://schemas.microsoft.com/office/powerpoint/2010/main" val="406579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Why do I need to be saved?</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Romans 3:23</a:t>
            </a:r>
            <a:endParaRPr lang="en-US" sz="2400" dirty="0">
              <a:solidFill>
                <a:srgbClr val="000000"/>
              </a:solidFill>
              <a:effectLst/>
              <a:latin typeface="Helvetica" pitchFamily="2" charset="0"/>
            </a:endParaRPr>
          </a:p>
          <a:p>
            <a:pPr marL="457200" lvl="1" indent="0">
              <a:buNone/>
            </a:pPr>
            <a:r>
              <a:rPr lang="en-US" sz="2400" dirty="0">
                <a:solidFill>
                  <a:srgbClr val="000000"/>
                </a:solidFill>
                <a:effectLst/>
                <a:latin typeface="Helvetica" pitchFamily="2" charset="0"/>
              </a:rPr>
              <a:t>…for </a:t>
            </a:r>
            <a:r>
              <a:rPr lang="en-US" sz="2400" b="1" u="sng" dirty="0">
                <a:solidFill>
                  <a:srgbClr val="000000"/>
                </a:solidFill>
                <a:effectLst/>
                <a:latin typeface="Helvetica" pitchFamily="2" charset="0"/>
              </a:rPr>
              <a:t>all</a:t>
            </a:r>
            <a:r>
              <a:rPr lang="en-US" sz="2400" dirty="0">
                <a:solidFill>
                  <a:srgbClr val="000000"/>
                </a:solidFill>
                <a:effectLst/>
                <a:latin typeface="Helvetica" pitchFamily="2" charset="0"/>
              </a:rPr>
              <a:t> have </a:t>
            </a:r>
            <a:r>
              <a:rPr lang="en-US" sz="2400" b="1" u="sng" dirty="0">
                <a:solidFill>
                  <a:srgbClr val="000000"/>
                </a:solidFill>
                <a:effectLst/>
                <a:latin typeface="Helvetica" pitchFamily="2" charset="0"/>
              </a:rPr>
              <a:t>sinned</a:t>
            </a:r>
            <a:r>
              <a:rPr lang="en-US" sz="2400" dirty="0">
                <a:solidFill>
                  <a:srgbClr val="000000"/>
                </a:solidFill>
                <a:effectLst/>
                <a:latin typeface="Helvetica" pitchFamily="2" charset="0"/>
              </a:rPr>
              <a:t> and fall short of the glory of God…</a:t>
            </a:r>
          </a:p>
          <a:p>
            <a:pPr marL="0" indent="0">
              <a:spcBef>
                <a:spcPts val="0"/>
              </a:spcBef>
              <a:buNone/>
            </a:pPr>
            <a:br>
              <a:rPr lang="en-US" sz="2400" dirty="0">
                <a:solidFill>
                  <a:srgbClr val="000000"/>
                </a:solidFill>
                <a:effectLst/>
                <a:latin typeface="Helvetica" pitchFamily="2" charset="0"/>
              </a:rPr>
            </a:br>
            <a:endParaRPr lang="en-US" sz="2400" dirty="0">
              <a:solidFill>
                <a:srgbClr val="000000"/>
              </a:solidFill>
              <a:effectLst/>
              <a:latin typeface="Helvetica" pitchFamily="2" charset="0"/>
            </a:endParaRPr>
          </a:p>
          <a:p>
            <a:r>
              <a:rPr lang="en-US" sz="2400" b="1" dirty="0">
                <a:solidFill>
                  <a:srgbClr val="000000"/>
                </a:solidFill>
                <a:effectLst/>
                <a:latin typeface="Helvetica" pitchFamily="2" charset="0"/>
              </a:rPr>
              <a:t>Romans 6:23 </a:t>
            </a:r>
            <a:endParaRPr lang="en-US" sz="2400" dirty="0">
              <a:solidFill>
                <a:srgbClr val="000000"/>
              </a:solidFill>
              <a:effectLst/>
              <a:latin typeface="Helvetica" pitchFamily="2" charset="0"/>
            </a:endParaRPr>
          </a:p>
          <a:p>
            <a:pPr marL="457200" lvl="1" indent="0">
              <a:buNone/>
            </a:pPr>
            <a:r>
              <a:rPr lang="en-US" sz="2400" dirty="0">
                <a:solidFill>
                  <a:srgbClr val="000000"/>
                </a:solidFill>
                <a:effectLst/>
                <a:latin typeface="Helvetica" pitchFamily="2" charset="0"/>
              </a:rPr>
              <a:t>For the wages of sin is </a:t>
            </a:r>
            <a:r>
              <a:rPr lang="en-US" sz="2400" b="1" u="sng" dirty="0">
                <a:solidFill>
                  <a:srgbClr val="000000"/>
                </a:solidFill>
                <a:effectLst/>
                <a:latin typeface="Helvetica" pitchFamily="2" charset="0"/>
              </a:rPr>
              <a:t>death</a:t>
            </a:r>
            <a:r>
              <a:rPr lang="en-US" sz="2400" dirty="0">
                <a:solidFill>
                  <a:srgbClr val="000000"/>
                </a:solidFill>
                <a:effectLst/>
                <a:latin typeface="Helvetica" pitchFamily="2" charset="0"/>
              </a:rPr>
              <a:t>, but the free gift of God is eternal life in Christ Jesus our Lord.</a:t>
            </a:r>
          </a:p>
        </p:txBody>
      </p:sp>
    </p:spTree>
    <p:extLst>
      <p:ext uri="{BB962C8B-B14F-4D97-AF65-F5344CB8AC3E}">
        <p14:creationId xmlns:p14="http://schemas.microsoft.com/office/powerpoint/2010/main" val="304198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54571-AB81-ABC7-770B-8D1E7E0E4E76}"/>
              </a:ext>
            </a:extLst>
          </p:cNvPr>
          <p:cNvSpPr>
            <a:spLocks noGrp="1"/>
          </p:cNvSpPr>
          <p:nvPr>
            <p:ph type="title"/>
          </p:nvPr>
        </p:nvSpPr>
        <p:spPr/>
        <p:txBody>
          <a:bodyPr/>
          <a:lstStyle/>
          <a:p>
            <a:r>
              <a:rPr lang="en-US" sz="4400" dirty="0"/>
              <a:t>The Person</a:t>
            </a:r>
          </a:p>
        </p:txBody>
      </p:sp>
      <p:sp>
        <p:nvSpPr>
          <p:cNvPr id="3" name="Text Placeholder 2">
            <a:extLst>
              <a:ext uri="{FF2B5EF4-FFF2-40B4-BE49-F238E27FC236}">
                <a16:creationId xmlns:a16="http://schemas.microsoft.com/office/drawing/2014/main" id="{0D811A12-EBEE-E3AE-124B-9886DA4F4B5C}"/>
              </a:ext>
            </a:extLst>
          </p:cNvPr>
          <p:cNvSpPr>
            <a:spLocks noGrp="1"/>
          </p:cNvSpPr>
          <p:nvPr>
            <p:ph type="body" idx="1"/>
          </p:nvPr>
        </p:nvSpPr>
        <p:spPr/>
        <p:txBody>
          <a:bodyPr>
            <a:normAutofit/>
          </a:bodyPr>
          <a:lstStyle/>
          <a:p>
            <a:r>
              <a:rPr lang="en-US" sz="2800" dirty="0"/>
              <a:t>Who can save me from my sins?</a:t>
            </a:r>
          </a:p>
        </p:txBody>
      </p:sp>
    </p:spTree>
    <p:extLst>
      <p:ext uri="{BB962C8B-B14F-4D97-AF65-F5344CB8AC3E}">
        <p14:creationId xmlns:p14="http://schemas.microsoft.com/office/powerpoint/2010/main" val="217731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Who can save me from my sins?</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Isaiah 53:4-6</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Surely he has borne </a:t>
            </a:r>
            <a:r>
              <a:rPr lang="en-US" sz="2400" b="1" u="sng" dirty="0">
                <a:solidFill>
                  <a:srgbClr val="000000"/>
                </a:solidFill>
                <a:effectLst/>
                <a:latin typeface="Helvetica" pitchFamily="2" charset="0"/>
              </a:rPr>
              <a:t>our</a:t>
            </a:r>
            <a:r>
              <a:rPr lang="en-US" sz="2400" dirty="0">
                <a:solidFill>
                  <a:srgbClr val="000000"/>
                </a:solidFill>
                <a:effectLst/>
                <a:latin typeface="Helvetica" pitchFamily="2" charset="0"/>
              </a:rPr>
              <a:t> griefs</a:t>
            </a:r>
          </a:p>
          <a:p>
            <a:pPr marL="400050" lvl="1" indent="0">
              <a:buNone/>
            </a:pPr>
            <a:r>
              <a:rPr lang="en-US" sz="2400" dirty="0">
                <a:solidFill>
                  <a:srgbClr val="000000"/>
                </a:solidFill>
                <a:effectLst/>
                <a:latin typeface="Helvetica" pitchFamily="2" charset="0"/>
              </a:rPr>
              <a:t>		and carried </a:t>
            </a:r>
            <a:r>
              <a:rPr lang="en-US" sz="2400" b="1" u="sng" dirty="0">
                <a:solidFill>
                  <a:srgbClr val="000000"/>
                </a:solidFill>
                <a:effectLst/>
                <a:latin typeface="Helvetica" pitchFamily="2" charset="0"/>
              </a:rPr>
              <a:t>our</a:t>
            </a:r>
            <a:r>
              <a:rPr lang="en-US" sz="2400" dirty="0">
                <a:solidFill>
                  <a:srgbClr val="000000"/>
                </a:solidFill>
                <a:effectLst/>
                <a:latin typeface="Helvetica" pitchFamily="2" charset="0"/>
              </a:rPr>
              <a:t> sorrows;</a:t>
            </a:r>
          </a:p>
          <a:p>
            <a:pPr marL="400050" lvl="1" indent="0">
              <a:buNone/>
            </a:pPr>
            <a:r>
              <a:rPr lang="en-US" sz="2400" dirty="0">
                <a:solidFill>
                  <a:srgbClr val="000000"/>
                </a:solidFill>
                <a:effectLst/>
                <a:latin typeface="Helvetica" pitchFamily="2" charset="0"/>
              </a:rPr>
              <a:t>yet we esteemed him stricken,</a:t>
            </a:r>
          </a:p>
          <a:p>
            <a:pPr marL="400050" lvl="1" indent="0">
              <a:buNone/>
            </a:pPr>
            <a:r>
              <a:rPr lang="en-US" sz="2400" dirty="0">
                <a:solidFill>
                  <a:srgbClr val="000000"/>
                </a:solidFill>
                <a:effectLst/>
                <a:latin typeface="Helvetica" pitchFamily="2" charset="0"/>
              </a:rPr>
              <a:t>		smitten by God, and afflicted.</a:t>
            </a:r>
          </a:p>
          <a:p>
            <a:pPr marL="400050" lvl="1" indent="0">
              <a:buNone/>
            </a:pPr>
            <a:r>
              <a:rPr lang="en-US" sz="2400" dirty="0">
                <a:solidFill>
                  <a:srgbClr val="000000"/>
                </a:solidFill>
                <a:effectLst/>
                <a:latin typeface="Helvetica" pitchFamily="2" charset="0"/>
              </a:rPr>
              <a:t>But he was pierced for </a:t>
            </a:r>
            <a:r>
              <a:rPr lang="en-US" sz="2400" b="1" u="sng" dirty="0">
                <a:solidFill>
                  <a:srgbClr val="000000"/>
                </a:solidFill>
                <a:effectLst/>
                <a:latin typeface="Helvetica" pitchFamily="2" charset="0"/>
              </a:rPr>
              <a:t>our</a:t>
            </a:r>
            <a:r>
              <a:rPr lang="en-US" sz="2400" dirty="0">
                <a:solidFill>
                  <a:srgbClr val="000000"/>
                </a:solidFill>
                <a:effectLst/>
                <a:latin typeface="Helvetica" pitchFamily="2" charset="0"/>
              </a:rPr>
              <a:t> transgressions;</a:t>
            </a:r>
          </a:p>
          <a:p>
            <a:pPr marL="400050" lvl="1" indent="0">
              <a:buNone/>
            </a:pPr>
            <a:r>
              <a:rPr lang="en-US" sz="2400" dirty="0">
                <a:solidFill>
                  <a:srgbClr val="000000"/>
                </a:solidFill>
                <a:effectLst/>
                <a:latin typeface="Helvetica" pitchFamily="2" charset="0"/>
              </a:rPr>
              <a:t>		he was crushed for </a:t>
            </a:r>
            <a:r>
              <a:rPr lang="en-US" sz="2400" b="1" u="sng" dirty="0">
                <a:solidFill>
                  <a:srgbClr val="000000"/>
                </a:solidFill>
                <a:effectLst/>
                <a:latin typeface="Helvetica" pitchFamily="2" charset="0"/>
              </a:rPr>
              <a:t>our</a:t>
            </a:r>
            <a:r>
              <a:rPr lang="en-US" sz="2400" dirty="0">
                <a:solidFill>
                  <a:srgbClr val="000000"/>
                </a:solidFill>
                <a:effectLst/>
                <a:latin typeface="Helvetica" pitchFamily="2" charset="0"/>
              </a:rPr>
              <a:t> iniquities;</a:t>
            </a:r>
          </a:p>
          <a:p>
            <a:pPr marL="800100" lvl="2" indent="0">
              <a:buNone/>
            </a:pPr>
            <a:endParaRPr lang="en-US" sz="2000" dirty="0">
              <a:solidFill>
                <a:srgbClr val="000000"/>
              </a:solidFill>
              <a:effectLst/>
              <a:latin typeface="Helvetica" pitchFamily="2" charset="0"/>
            </a:endParaRPr>
          </a:p>
        </p:txBody>
      </p:sp>
    </p:spTree>
    <p:extLst>
      <p:ext uri="{BB962C8B-B14F-4D97-AF65-F5344CB8AC3E}">
        <p14:creationId xmlns:p14="http://schemas.microsoft.com/office/powerpoint/2010/main" val="58485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Who can save me from my sins?</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lnSpcReduction="10000"/>
          </a:bodyPr>
          <a:lstStyle/>
          <a:p>
            <a:r>
              <a:rPr lang="en-US" sz="2400" b="1" dirty="0">
                <a:solidFill>
                  <a:srgbClr val="000000"/>
                </a:solidFill>
                <a:effectLst/>
                <a:latin typeface="Helvetica" pitchFamily="2" charset="0"/>
              </a:rPr>
              <a:t>Isaiah 53:4-6</a:t>
            </a:r>
            <a:endParaRPr lang="en-US" sz="2400" dirty="0">
              <a:solidFill>
                <a:srgbClr val="000000"/>
              </a:solidFill>
              <a:effectLst/>
              <a:latin typeface="Helvetica" pitchFamily="2" charset="0"/>
            </a:endParaRPr>
          </a:p>
          <a:p>
            <a:pPr marL="400050" lvl="1" indent="0">
              <a:buNone/>
            </a:pPr>
            <a:r>
              <a:rPr lang="en-US" sz="2600" dirty="0">
                <a:solidFill>
                  <a:srgbClr val="000000"/>
                </a:solidFill>
                <a:effectLst/>
                <a:latin typeface="Helvetica" pitchFamily="2" charset="0"/>
              </a:rPr>
              <a:t>upon him was the chastisement that brought us peace,</a:t>
            </a:r>
          </a:p>
          <a:p>
            <a:pPr marL="400050" lvl="1" indent="0">
              <a:buNone/>
            </a:pPr>
            <a:r>
              <a:rPr lang="en-US" sz="2600" dirty="0">
                <a:solidFill>
                  <a:srgbClr val="000000"/>
                </a:solidFill>
                <a:effectLst/>
                <a:latin typeface="Helvetica" pitchFamily="2" charset="0"/>
              </a:rPr>
              <a:t>		and with his wounds we are healed.</a:t>
            </a:r>
          </a:p>
          <a:p>
            <a:pPr marL="400050" lvl="1" indent="0">
              <a:buNone/>
            </a:pPr>
            <a:r>
              <a:rPr lang="en-US" sz="2600" dirty="0">
                <a:solidFill>
                  <a:srgbClr val="000000"/>
                </a:solidFill>
                <a:effectLst/>
                <a:latin typeface="Helvetica" pitchFamily="2" charset="0"/>
              </a:rPr>
              <a:t>All we like sheep have gone astray;</a:t>
            </a:r>
          </a:p>
          <a:p>
            <a:pPr marL="400050" lvl="1" indent="0">
              <a:buNone/>
            </a:pPr>
            <a:r>
              <a:rPr lang="en-US" sz="2600" dirty="0">
                <a:solidFill>
                  <a:srgbClr val="000000"/>
                </a:solidFill>
                <a:effectLst/>
                <a:latin typeface="Helvetica" pitchFamily="2" charset="0"/>
              </a:rPr>
              <a:t>		we have turned—every one—to his own way;</a:t>
            </a:r>
          </a:p>
          <a:p>
            <a:pPr marL="400050" lvl="1" indent="0">
              <a:buNone/>
            </a:pPr>
            <a:r>
              <a:rPr lang="en-US" sz="2600" dirty="0">
                <a:solidFill>
                  <a:srgbClr val="000000"/>
                </a:solidFill>
                <a:effectLst/>
                <a:latin typeface="Helvetica" pitchFamily="2" charset="0"/>
              </a:rPr>
              <a:t>and the Lord has laid on him</a:t>
            </a:r>
          </a:p>
          <a:p>
            <a:pPr marL="400050" lvl="1" indent="0">
              <a:buNone/>
            </a:pPr>
            <a:r>
              <a:rPr lang="en-US" sz="2600" dirty="0">
                <a:solidFill>
                  <a:srgbClr val="000000"/>
                </a:solidFill>
                <a:effectLst/>
                <a:latin typeface="Helvetica" pitchFamily="2" charset="0"/>
              </a:rPr>
              <a:t>		the </a:t>
            </a:r>
            <a:r>
              <a:rPr lang="en-US" sz="2600" b="1" u="sng" dirty="0">
                <a:solidFill>
                  <a:srgbClr val="000000"/>
                </a:solidFill>
                <a:effectLst/>
                <a:latin typeface="Helvetica" pitchFamily="2" charset="0"/>
              </a:rPr>
              <a:t>iniquity</a:t>
            </a:r>
            <a:r>
              <a:rPr lang="en-US" sz="2600" dirty="0">
                <a:solidFill>
                  <a:srgbClr val="000000"/>
                </a:solidFill>
                <a:effectLst/>
                <a:latin typeface="Helvetica" pitchFamily="2" charset="0"/>
              </a:rPr>
              <a:t> of us </a:t>
            </a:r>
            <a:r>
              <a:rPr lang="en-US" sz="2600" b="1" u="sng" dirty="0">
                <a:solidFill>
                  <a:srgbClr val="000000"/>
                </a:solidFill>
                <a:effectLst/>
                <a:latin typeface="Helvetica" pitchFamily="2" charset="0"/>
              </a:rPr>
              <a:t>all</a:t>
            </a:r>
            <a:r>
              <a:rPr lang="en-US" sz="2600" dirty="0">
                <a:solidFill>
                  <a:srgbClr val="000000"/>
                </a:solidFill>
                <a:effectLst/>
                <a:latin typeface="Helvetica" pitchFamily="2" charset="0"/>
              </a:rPr>
              <a:t>.</a:t>
            </a:r>
          </a:p>
          <a:p>
            <a:pPr marL="800100" lvl="2" indent="0">
              <a:buNone/>
            </a:pPr>
            <a:endParaRPr lang="en-US" sz="2000" dirty="0">
              <a:solidFill>
                <a:srgbClr val="000000"/>
              </a:solidFill>
              <a:effectLst/>
              <a:latin typeface="Helvetica" pitchFamily="2" charset="0"/>
            </a:endParaRPr>
          </a:p>
        </p:txBody>
      </p:sp>
    </p:spTree>
    <p:extLst>
      <p:ext uri="{BB962C8B-B14F-4D97-AF65-F5344CB8AC3E}">
        <p14:creationId xmlns:p14="http://schemas.microsoft.com/office/powerpoint/2010/main" val="261497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Who can save me from my sins?</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lnSpcReduction="10000"/>
          </a:bodyPr>
          <a:lstStyle/>
          <a:p>
            <a:r>
              <a:rPr lang="en-US" sz="2400" b="1" dirty="0">
                <a:solidFill>
                  <a:srgbClr val="000000"/>
                </a:solidFill>
                <a:effectLst/>
                <a:latin typeface="Helvetica" pitchFamily="2" charset="0"/>
              </a:rPr>
              <a:t>Isaiah 53:4-6</a:t>
            </a:r>
            <a:endParaRPr lang="en-US" sz="2400" dirty="0">
              <a:solidFill>
                <a:srgbClr val="000000"/>
              </a:solidFill>
              <a:effectLst/>
              <a:latin typeface="Helvetica" pitchFamily="2" charset="0"/>
            </a:endParaRPr>
          </a:p>
          <a:p>
            <a:pPr marL="400050" lvl="1" indent="0">
              <a:buNone/>
            </a:pPr>
            <a:r>
              <a:rPr lang="en-US" sz="2600" dirty="0">
                <a:solidFill>
                  <a:srgbClr val="000000"/>
                </a:solidFill>
                <a:effectLst/>
                <a:latin typeface="Helvetica" pitchFamily="2" charset="0"/>
              </a:rPr>
              <a:t>upon him was the chastisement that brought us peace,</a:t>
            </a:r>
          </a:p>
          <a:p>
            <a:pPr marL="400050" lvl="1" indent="0">
              <a:buNone/>
            </a:pPr>
            <a:r>
              <a:rPr lang="en-US" sz="2600" dirty="0">
                <a:solidFill>
                  <a:srgbClr val="000000"/>
                </a:solidFill>
                <a:effectLst/>
                <a:latin typeface="Helvetica" pitchFamily="2" charset="0"/>
              </a:rPr>
              <a:t>		and with his wounds we are healed.</a:t>
            </a:r>
          </a:p>
          <a:p>
            <a:pPr marL="400050" lvl="1" indent="0">
              <a:buNone/>
            </a:pPr>
            <a:r>
              <a:rPr lang="en-US" sz="2600" dirty="0">
                <a:solidFill>
                  <a:srgbClr val="000000"/>
                </a:solidFill>
                <a:effectLst/>
                <a:latin typeface="Helvetica" pitchFamily="2" charset="0"/>
              </a:rPr>
              <a:t>All we like sheep have gone astray;</a:t>
            </a:r>
          </a:p>
          <a:p>
            <a:pPr marL="400050" lvl="1" indent="0">
              <a:buNone/>
            </a:pPr>
            <a:r>
              <a:rPr lang="en-US" sz="2600" dirty="0">
                <a:solidFill>
                  <a:srgbClr val="000000"/>
                </a:solidFill>
                <a:effectLst/>
                <a:latin typeface="Helvetica" pitchFamily="2" charset="0"/>
              </a:rPr>
              <a:t>		we have turned—every one—to his own way;</a:t>
            </a:r>
          </a:p>
          <a:p>
            <a:pPr marL="400050" lvl="1" indent="0">
              <a:buNone/>
            </a:pPr>
            <a:r>
              <a:rPr lang="en-US" sz="2600" dirty="0">
                <a:solidFill>
                  <a:srgbClr val="000000"/>
                </a:solidFill>
                <a:effectLst/>
                <a:latin typeface="Helvetica" pitchFamily="2" charset="0"/>
              </a:rPr>
              <a:t>and the Lord has laid on him</a:t>
            </a:r>
          </a:p>
          <a:p>
            <a:pPr marL="400050" lvl="1" indent="0">
              <a:buNone/>
            </a:pPr>
            <a:r>
              <a:rPr lang="en-US" sz="2600" dirty="0">
                <a:solidFill>
                  <a:srgbClr val="000000"/>
                </a:solidFill>
                <a:effectLst/>
                <a:latin typeface="Helvetica" pitchFamily="2" charset="0"/>
              </a:rPr>
              <a:t>		the </a:t>
            </a:r>
            <a:r>
              <a:rPr lang="en-US" sz="2600" b="1" u="sng" dirty="0">
                <a:solidFill>
                  <a:srgbClr val="000000"/>
                </a:solidFill>
                <a:effectLst/>
                <a:latin typeface="Helvetica" pitchFamily="2" charset="0"/>
              </a:rPr>
              <a:t>iniquity</a:t>
            </a:r>
            <a:r>
              <a:rPr lang="en-US" sz="2600" dirty="0">
                <a:solidFill>
                  <a:srgbClr val="000000"/>
                </a:solidFill>
                <a:effectLst/>
                <a:latin typeface="Helvetica" pitchFamily="2" charset="0"/>
              </a:rPr>
              <a:t> of us </a:t>
            </a:r>
            <a:r>
              <a:rPr lang="en-US" sz="2600" b="1" u="sng" dirty="0">
                <a:solidFill>
                  <a:srgbClr val="000000"/>
                </a:solidFill>
                <a:effectLst/>
                <a:latin typeface="Helvetica" pitchFamily="2" charset="0"/>
              </a:rPr>
              <a:t>all</a:t>
            </a:r>
            <a:r>
              <a:rPr lang="en-US" sz="2600" dirty="0">
                <a:solidFill>
                  <a:srgbClr val="000000"/>
                </a:solidFill>
                <a:effectLst/>
                <a:latin typeface="Helvetica" pitchFamily="2" charset="0"/>
              </a:rPr>
              <a:t>.</a:t>
            </a:r>
          </a:p>
          <a:p>
            <a:pPr marL="800100" lvl="2" indent="0">
              <a:buNone/>
            </a:pPr>
            <a:endParaRPr lang="en-US" sz="2000" dirty="0">
              <a:solidFill>
                <a:srgbClr val="000000"/>
              </a:solidFill>
              <a:effectLst/>
              <a:latin typeface="Helvetica" pitchFamily="2" charset="0"/>
            </a:endParaRPr>
          </a:p>
        </p:txBody>
      </p:sp>
    </p:spTree>
    <p:extLst>
      <p:ext uri="{BB962C8B-B14F-4D97-AF65-F5344CB8AC3E}">
        <p14:creationId xmlns:p14="http://schemas.microsoft.com/office/powerpoint/2010/main" val="179214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BE524-AF81-29CA-1F00-96C87A0C1AFA}"/>
              </a:ext>
            </a:extLst>
          </p:cNvPr>
          <p:cNvSpPr>
            <a:spLocks noGrp="1"/>
          </p:cNvSpPr>
          <p:nvPr>
            <p:ph type="title"/>
          </p:nvPr>
        </p:nvSpPr>
        <p:spPr/>
        <p:txBody>
          <a:bodyPr/>
          <a:lstStyle/>
          <a:p>
            <a:r>
              <a:rPr lang="en-US" dirty="0"/>
              <a:t>Who can save me from my sins?</a:t>
            </a:r>
          </a:p>
        </p:txBody>
      </p:sp>
      <p:sp>
        <p:nvSpPr>
          <p:cNvPr id="3" name="Content Placeholder 2">
            <a:extLst>
              <a:ext uri="{FF2B5EF4-FFF2-40B4-BE49-F238E27FC236}">
                <a16:creationId xmlns:a16="http://schemas.microsoft.com/office/drawing/2014/main" id="{5AC12E8C-6538-A95E-F177-033E214AC0F8}"/>
              </a:ext>
            </a:extLst>
          </p:cNvPr>
          <p:cNvSpPr>
            <a:spLocks noGrp="1"/>
          </p:cNvSpPr>
          <p:nvPr>
            <p:ph idx="1"/>
          </p:nvPr>
        </p:nvSpPr>
        <p:spPr/>
        <p:txBody>
          <a:bodyPr>
            <a:normAutofit/>
          </a:bodyPr>
          <a:lstStyle/>
          <a:p>
            <a:r>
              <a:rPr lang="en-US" sz="2400" b="1" dirty="0">
                <a:solidFill>
                  <a:srgbClr val="000000"/>
                </a:solidFill>
                <a:effectLst/>
                <a:latin typeface="Helvetica" pitchFamily="2" charset="0"/>
              </a:rPr>
              <a:t>Ephesians 2:4-7</a:t>
            </a:r>
            <a:endParaRPr lang="en-US" sz="2400" dirty="0">
              <a:solidFill>
                <a:srgbClr val="000000"/>
              </a:solidFill>
              <a:effectLst/>
              <a:latin typeface="Helvetica" pitchFamily="2" charset="0"/>
            </a:endParaRPr>
          </a:p>
          <a:p>
            <a:pPr marL="400050" lvl="1" indent="0">
              <a:buNone/>
            </a:pPr>
            <a:r>
              <a:rPr lang="en-US" sz="2400" dirty="0">
                <a:solidFill>
                  <a:srgbClr val="000000"/>
                </a:solidFill>
                <a:effectLst/>
                <a:latin typeface="Helvetica" pitchFamily="2" charset="0"/>
              </a:rPr>
              <a:t>But God, being rich in mercy, because of the great love with which he loved us, even when we were dead in our trespasses, made us alive together </a:t>
            </a:r>
            <a:r>
              <a:rPr lang="en-US" sz="2400" b="1" u="sng" dirty="0">
                <a:solidFill>
                  <a:srgbClr val="000000"/>
                </a:solidFill>
                <a:effectLst/>
                <a:latin typeface="Helvetica" pitchFamily="2" charset="0"/>
              </a:rPr>
              <a:t>with</a:t>
            </a:r>
            <a:r>
              <a:rPr lang="en-US" sz="2400" b="1" dirty="0">
                <a:solidFill>
                  <a:srgbClr val="000000"/>
                </a:solidFill>
                <a:effectLst/>
                <a:latin typeface="Helvetica" pitchFamily="2" charset="0"/>
              </a:rPr>
              <a:t> </a:t>
            </a:r>
            <a:r>
              <a:rPr lang="en-US" sz="2400" b="1" u="sng" dirty="0">
                <a:solidFill>
                  <a:srgbClr val="000000"/>
                </a:solidFill>
                <a:effectLst/>
                <a:latin typeface="Helvetica" pitchFamily="2" charset="0"/>
              </a:rPr>
              <a:t>Christ</a:t>
            </a:r>
            <a:r>
              <a:rPr lang="en-US" sz="2400" dirty="0">
                <a:solidFill>
                  <a:srgbClr val="000000"/>
                </a:solidFill>
                <a:effectLst/>
                <a:latin typeface="Helvetica" pitchFamily="2" charset="0"/>
              </a:rPr>
              <a:t>—by grace you have been saved— and raised us up with him and seated us with him in the heavenly places in Christ Jesus, so that in the coming ages he might show the immeasurable riches of his grace in kindness toward us </a:t>
            </a:r>
            <a:r>
              <a:rPr lang="en-US" sz="2400" b="1" u="sng" dirty="0">
                <a:solidFill>
                  <a:srgbClr val="000000"/>
                </a:solidFill>
                <a:effectLst/>
                <a:latin typeface="Helvetica" pitchFamily="2" charset="0"/>
              </a:rPr>
              <a:t>in</a:t>
            </a:r>
            <a:r>
              <a:rPr lang="en-US" sz="2400" b="1" dirty="0">
                <a:solidFill>
                  <a:srgbClr val="000000"/>
                </a:solidFill>
                <a:effectLst/>
                <a:latin typeface="Helvetica" pitchFamily="2" charset="0"/>
              </a:rPr>
              <a:t> </a:t>
            </a:r>
            <a:r>
              <a:rPr lang="en-US" sz="2400" b="1" u="sng" dirty="0">
                <a:solidFill>
                  <a:srgbClr val="000000"/>
                </a:solidFill>
                <a:effectLst/>
                <a:latin typeface="Helvetica" pitchFamily="2" charset="0"/>
              </a:rPr>
              <a:t>Christ</a:t>
            </a:r>
            <a:r>
              <a:rPr lang="en-US" sz="2400" b="1" dirty="0">
                <a:solidFill>
                  <a:srgbClr val="000000"/>
                </a:solidFill>
                <a:effectLst/>
                <a:latin typeface="Helvetica" pitchFamily="2" charset="0"/>
              </a:rPr>
              <a:t> </a:t>
            </a:r>
            <a:r>
              <a:rPr lang="en-US" sz="2400" b="1" u="sng" dirty="0">
                <a:solidFill>
                  <a:srgbClr val="000000"/>
                </a:solidFill>
                <a:effectLst/>
                <a:latin typeface="Helvetica" pitchFamily="2" charset="0"/>
              </a:rPr>
              <a:t>Jesus</a:t>
            </a:r>
            <a:r>
              <a:rPr lang="en-US" sz="2400" dirty="0">
                <a:solidFill>
                  <a:srgbClr val="000000"/>
                </a:solidFill>
                <a:effectLst/>
                <a:latin typeface="Helvetica" pitchFamily="2" charset="0"/>
              </a:rPr>
              <a:t>. </a:t>
            </a:r>
          </a:p>
        </p:txBody>
      </p:sp>
    </p:spTree>
    <p:extLst>
      <p:ext uri="{BB962C8B-B14F-4D97-AF65-F5344CB8AC3E}">
        <p14:creationId xmlns:p14="http://schemas.microsoft.com/office/powerpoint/2010/main" val="3166146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{42FD68F2-1001-A64F-8D82-31FB099BC771}tf10001076</Template>
  <TotalTime>130</TotalTime>
  <Words>783</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Helvetica</vt:lpstr>
      <vt:lpstr>Wingdings 3</vt:lpstr>
      <vt:lpstr>Ion Boardroom</vt:lpstr>
      <vt:lpstr>Salvation</vt:lpstr>
      <vt:lpstr>The Problem</vt:lpstr>
      <vt:lpstr>Why do I need to be saved?</vt:lpstr>
      <vt:lpstr>Why do I need to be saved?</vt:lpstr>
      <vt:lpstr>The Person</vt:lpstr>
      <vt:lpstr>Who can save me from my sins?</vt:lpstr>
      <vt:lpstr>Who can save me from my sins?</vt:lpstr>
      <vt:lpstr>Who can save me from my sins?</vt:lpstr>
      <vt:lpstr>Who can save me from my sins?</vt:lpstr>
      <vt:lpstr>Who can save me from my sins?</vt:lpstr>
      <vt:lpstr>The Plan</vt:lpstr>
      <vt:lpstr>What must I do to be saved?</vt:lpstr>
      <vt:lpstr>What must I do to be saved?</vt:lpstr>
      <vt:lpstr>What must I do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dc:title>
  <dc:creator>David Maxson</dc:creator>
  <cp:lastModifiedBy>AU Church</cp:lastModifiedBy>
  <cp:revision>3</cp:revision>
  <dcterms:created xsi:type="dcterms:W3CDTF">2023-05-06T18:55:26Z</dcterms:created>
  <dcterms:modified xsi:type="dcterms:W3CDTF">2023-05-07T14:06:26Z</dcterms:modified>
</cp:coreProperties>
</file>