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3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7"/>
  </p:notesMasterIdLst>
  <p:sldIdLst>
    <p:sldId id="277" r:id="rId2"/>
    <p:sldId id="305" r:id="rId3"/>
    <p:sldId id="310" r:id="rId4"/>
    <p:sldId id="360" r:id="rId5"/>
    <p:sldId id="278" r:id="rId6"/>
    <p:sldId id="317" r:id="rId7"/>
    <p:sldId id="263" r:id="rId8"/>
    <p:sldId id="333" r:id="rId9"/>
    <p:sldId id="306" r:id="rId10"/>
    <p:sldId id="334" r:id="rId11"/>
    <p:sldId id="364" r:id="rId12"/>
    <p:sldId id="318" r:id="rId13"/>
    <p:sldId id="361" r:id="rId14"/>
    <p:sldId id="362" r:id="rId15"/>
    <p:sldId id="363" r:id="rId16"/>
  </p:sldIdLst>
  <p:sldSz cx="12192000" cy="6858000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CB6BBEF7-9717-4733-A929-535518E6EBF6}">
          <p14:sldIdLst>
            <p14:sldId id="277"/>
            <p14:sldId id="305"/>
            <p14:sldId id="310"/>
            <p14:sldId id="360"/>
          </p14:sldIdLst>
        </p14:section>
        <p14:section name="Author Your Presentation" id="{16378913-E5ED-4281-BAF5-F1F938CB0BED}">
          <p14:sldIdLst>
            <p14:sldId id="278"/>
            <p14:sldId id="317"/>
            <p14:sldId id="263"/>
            <p14:sldId id="333"/>
            <p14:sldId id="306"/>
            <p14:sldId id="334"/>
            <p14:sldId id="364"/>
            <p14:sldId id="318"/>
            <p14:sldId id="361"/>
            <p14:sldId id="362"/>
            <p14:sldId id="363"/>
          </p14:sldIdLst>
        </p14:section>
        <p14:section name="Enrich Your Presentation" id="{E2D565D1-BA5E-44E6-A40E-50A64491224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E379"/>
    <a:srgbClr val="429F1D"/>
    <a:srgbClr val="B0E67A"/>
    <a:srgbClr val="FA7100"/>
    <a:srgbClr val="F9660B"/>
    <a:srgbClr val="FC5910"/>
    <a:srgbClr val="F66B16"/>
    <a:srgbClr val="F66E08"/>
    <a:srgbClr val="0000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5934" autoAdjust="0"/>
  </p:normalViewPr>
  <p:slideViewPr>
    <p:cSldViewPr>
      <p:cViewPr varScale="1">
        <p:scale>
          <a:sx n="41" d="100"/>
          <a:sy n="41" d="100"/>
        </p:scale>
        <p:origin x="224" y="15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830A1-3891-4B82-A120-081866556DA0}" type="datetimeFigureOut">
              <a:rPr lang="en-US" smtClean="0"/>
              <a:pPr/>
              <a:t>7/30/23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C9574-A819-4FE4-99A7-1E27AD09A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724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9368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2533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69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645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7399" y="20549"/>
            <a:ext cx="4664703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671315" y="20548"/>
            <a:ext cx="7499224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7898" y="2818500"/>
            <a:ext cx="10225325" cy="229626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0216161" y="2819400"/>
            <a:ext cx="1948444" cy="2293851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7397" y="5089819"/>
            <a:ext cx="1213104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11673640" y="2469776"/>
            <a:ext cx="4064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7/30/23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775200" y="1295400"/>
            <a:ext cx="6807200" cy="1416269"/>
          </a:xfrm>
        </p:spPr>
        <p:txBody>
          <a:bodyPr anchor="b">
            <a:normAutofit/>
          </a:bodyPr>
          <a:lstStyle>
            <a:lvl1pPr algn="r">
              <a:buNone/>
              <a:defRPr lang="en-US" sz="2933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92" y="4114800"/>
            <a:ext cx="9753600" cy="914400"/>
          </a:xfrm>
        </p:spPr>
        <p:txBody>
          <a:bodyPr anchor="b" anchorCtr="0">
            <a:normAutofit/>
          </a:bodyPr>
          <a:lstStyle>
            <a:lvl1pPr marL="0" indent="0">
              <a:defRPr lang="en-US" sz="48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457189" lvl="0" indent="-457189" algn="l" defTabSz="121917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dia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7/30/23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793684" y="4800600"/>
            <a:ext cx="6498336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08736" y="4800600"/>
            <a:ext cx="6412325" cy="566739"/>
          </a:xfrm>
        </p:spPr>
        <p:txBody>
          <a:bodyPr anchor="b">
            <a:normAutofit/>
          </a:bodyPr>
          <a:lstStyle>
            <a:lvl1pPr algn="ctr">
              <a:defRPr sz="24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782696" y="838201"/>
            <a:ext cx="6498336" cy="381282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media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7702484" y="838202"/>
            <a:ext cx="3759200" cy="4636911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390400" y="4800600"/>
            <a:ext cx="73344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>
            <a:normAutofit/>
          </a:bodyPr>
          <a:lstStyle>
            <a:lvl1pPr algn="ctr">
              <a:defRPr sz="24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562600"/>
            <a:ext cx="7315200" cy="609600"/>
          </a:xfrm>
        </p:spPr>
        <p:txBody>
          <a:bodyPr/>
          <a:lstStyle>
            <a:lvl1pPr marL="0" indent="0" algn="ctr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7/30/23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Vertical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7/30/23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67056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>
              <a:defRPr lang="en-US" sz="3733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    Click to edit Master 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6807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7/30/23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0" y="1992354"/>
            <a:ext cx="7823200" cy="1970047"/>
          </a:xfrm>
        </p:spPr>
        <p:txBody>
          <a:bodyPr anchor="ctr">
            <a:normAutofit/>
          </a:bodyPr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2" y="5105401"/>
            <a:ext cx="10972801" cy="375787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 userDrawn="1"/>
        </p:nvSpPr>
        <p:spPr>
          <a:xfrm>
            <a:off x="1016000" y="1946209"/>
            <a:ext cx="27432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            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11582400" y="5265376"/>
            <a:ext cx="6096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1343104" y="1992355"/>
            <a:ext cx="2111296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      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4707" y="5867401"/>
            <a:ext cx="12192000" cy="10536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573" y="76200"/>
            <a:ext cx="11204027" cy="685800"/>
          </a:xfrm>
        </p:spPr>
        <p:txBody>
          <a:bodyPr anchor="ctr" anchorCtr="0">
            <a:normAutofit/>
          </a:bodyPr>
          <a:lstStyle>
            <a:lvl1pPr algn="l">
              <a:defRPr sz="4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7/30/23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7/30/23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"/>
            <a:ext cx="9424020" cy="838200"/>
          </a:xfrm>
        </p:spPr>
        <p:txBody>
          <a:bodyPr anchor="b">
            <a:normAutofit/>
          </a:bodyPr>
          <a:lstStyle>
            <a:lvl1pPr algn="l">
              <a:defRPr sz="3733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6403"/>
            <a:ext cx="5384800" cy="3971455"/>
          </a:xfrm>
        </p:spPr>
        <p:txBody>
          <a:bodyPr/>
          <a:lstStyle>
            <a:lvl1pPr>
              <a:defRPr sz="3733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667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6401"/>
            <a:ext cx="5384800" cy="3971455"/>
          </a:xfrm>
        </p:spPr>
        <p:txBody>
          <a:bodyPr/>
          <a:lstStyle>
            <a:lvl1pPr>
              <a:defRPr sz="3733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667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7/30/23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7/30/23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3260651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9200" y="2077200"/>
            <a:ext cx="93472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7/30/23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87200" y="3081000"/>
            <a:ext cx="11582400" cy="1095600"/>
          </a:xfrm>
        </p:spPr>
        <p:txBody>
          <a:bodyPr>
            <a:normAutofit/>
          </a:bodyPr>
          <a:lstStyle>
            <a:lvl1pPr algn="ctr">
              <a:defRPr lang="en-US" sz="6133" b="1" kern="1200" spc="-200" baseline="0" dirty="0" smtClean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378603" y="2424752"/>
            <a:ext cx="11592000" cy="639763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3733" kern="1200" dirty="0" smtClean="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Text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7/30/23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100584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53156" y="3200400"/>
            <a:ext cx="9347200" cy="1676400"/>
          </a:xfrm>
        </p:spPr>
        <p:txBody>
          <a:bodyPr>
            <a:normAutofit/>
          </a:bodyPr>
          <a:lstStyle>
            <a:lvl1pPr marL="0" algn="l" defTabSz="1219170" rtl="0" eaLnBrk="1" latinLnBrk="0" hangingPunct="1">
              <a:defRPr lang="en-US" sz="5333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6197600" y="664780"/>
            <a:ext cx="5588000" cy="381000"/>
          </a:xfrm>
        </p:spPr>
        <p:txBody>
          <a:bodyPr>
            <a:normAutofit/>
          </a:bodyPr>
          <a:lstStyle>
            <a:lvl1pPr algn="r">
              <a:buNone/>
              <a:defRPr lang="en-US" sz="2400" b="1" kern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609601"/>
            <a:ext cx="4011084" cy="825500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1533" y="609600"/>
            <a:ext cx="6815667" cy="5334000"/>
          </a:xfrm>
        </p:spPr>
        <p:txBody>
          <a:bodyPr/>
          <a:lstStyle>
            <a:lvl1pPr>
              <a:defRPr sz="3733">
                <a:solidFill>
                  <a:schemeClr val="bg1"/>
                </a:solidFill>
              </a:defRPr>
            </a:lvl1pPr>
            <a:lvl2pPr>
              <a:defRPr sz="3733">
                <a:solidFill>
                  <a:schemeClr val="bg1"/>
                </a:solidFill>
              </a:defRPr>
            </a:lvl2pPr>
            <a:lvl3pPr>
              <a:defRPr sz="3200">
                <a:solidFill>
                  <a:schemeClr val="bg1"/>
                </a:solidFill>
              </a:defRPr>
            </a:lvl3pPr>
            <a:lvl4pPr>
              <a:defRPr sz="2667">
                <a:solidFill>
                  <a:schemeClr val="bg1"/>
                </a:solidFill>
              </a:defRPr>
            </a:lvl4pPr>
            <a:lvl5pPr>
              <a:defRPr sz="2667">
                <a:solidFill>
                  <a:schemeClr val="bg1"/>
                </a:solidFill>
              </a:defRPr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1" y="1435101"/>
            <a:ext cx="4011084" cy="3822699"/>
          </a:xfrm>
        </p:spPr>
        <p:txBody>
          <a:bodyPr/>
          <a:lstStyle>
            <a:lvl1pPr marL="0" indent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7/30/23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print"/>
          <a:srcRect l="2599" r="5874" b="5262"/>
          <a:stretch/>
        </p:blipFill>
        <p:spPr>
          <a:xfrm>
            <a:off x="4707" y="5867401"/>
            <a:ext cx="12192000" cy="105369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7/30/23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52" r:id="rId5"/>
    <p:sldLayoutId id="2147483654" r:id="rId6"/>
    <p:sldLayoutId id="2147483655" r:id="rId7"/>
    <p:sldLayoutId id="2147483660" r:id="rId8"/>
    <p:sldLayoutId id="2147483656" r:id="rId9"/>
    <p:sldLayoutId id="2147483676" r:id="rId10"/>
    <p:sldLayoutId id="2147483657" r:id="rId11"/>
    <p:sldLayoutId id="2147483658" r:id="rId12"/>
    <p:sldLayoutId id="2147483659" r:id="rId13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978400" y="1301531"/>
            <a:ext cx="6604000" cy="1416269"/>
          </a:xfrm>
        </p:spPr>
        <p:txBody>
          <a:bodyPr>
            <a:normAutofit/>
          </a:bodyPr>
          <a:lstStyle/>
          <a:p>
            <a:r>
              <a:rPr lang="en-US" sz="2800" dirty="0"/>
              <a:t>How </a:t>
            </a:r>
            <a:r>
              <a:rPr lang="en-US" sz="2800" b="1" dirty="0">
                <a:solidFill>
                  <a:schemeClr val="tx1"/>
                </a:solidFill>
              </a:rPr>
              <a:t>Evangelism </a:t>
            </a:r>
            <a:r>
              <a:rPr lang="en-US" sz="2800" dirty="0"/>
              <a:t>promotes spiritual growth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3048000"/>
            <a:ext cx="9652000" cy="1828800"/>
          </a:xfrm>
        </p:spPr>
        <p:txBody>
          <a:bodyPr>
            <a:normAutofit/>
          </a:bodyPr>
          <a:lstStyle/>
          <a:p>
            <a:pPr algn="l"/>
            <a:r>
              <a:rPr lang="en-US" sz="3200" b="0" dirty="0">
                <a:solidFill>
                  <a:srgbClr val="7BCF27"/>
                </a:solidFill>
                <a:latin typeface="Calibri" pitchFamily="34" charset="0"/>
              </a:rPr>
              <a:t>an authentic relationship with God</a:t>
            </a:r>
            <a:br>
              <a:rPr lang="en-US" sz="3200" b="0" dirty="0">
                <a:solidFill>
                  <a:srgbClr val="262626"/>
                </a:solidFill>
              </a:rPr>
            </a:br>
            <a:r>
              <a:rPr lang="en-US" sz="6933" b="0" dirty="0">
                <a:solidFill>
                  <a:prstClr val="white"/>
                </a:solidFill>
              </a:rPr>
              <a:t>SPIRITUALITY</a:t>
            </a:r>
            <a:endParaRPr lang="en-US" sz="6933" b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143000" y="2921000"/>
            <a:ext cx="7696200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4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800" b="1" dirty="0">
                <a:solidFill>
                  <a:prstClr val="white"/>
                </a:solidFill>
              </a:rPr>
              <a:t>(This he said to show by what kind of death he was to glorify God.) And after saying this he said to him, “Follow me.” 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800" b="1" dirty="0">
                <a:solidFill>
                  <a:prstClr val="white"/>
                </a:solidFill>
              </a:rPr>
              <a:t>John 21:19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40103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52726" y="3387551"/>
            <a:ext cx="7839074" cy="270049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Everyone has the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duty</a:t>
            </a: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 to evangelize, but not everyone has the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gift</a:t>
            </a: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 of evangelism. </a:t>
            </a:r>
          </a:p>
        </p:txBody>
      </p:sp>
    </p:spTree>
    <p:extLst>
      <p:ext uri="{BB962C8B-B14F-4D97-AF65-F5344CB8AC3E}">
        <p14:creationId xmlns:p14="http://schemas.microsoft.com/office/powerpoint/2010/main" val="389986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431466" y="1676400"/>
            <a:ext cx="5671456" cy="4953000"/>
          </a:xfrm>
        </p:spPr>
        <p:txBody>
          <a:bodyPr>
            <a:normAutofit/>
          </a:bodyPr>
          <a:lstStyle/>
          <a:p>
            <a:r>
              <a:rPr lang="en-US" sz="3000" b="1" dirty="0"/>
              <a:t>Shine your light. </a:t>
            </a:r>
          </a:p>
          <a:p>
            <a:pPr>
              <a:spcBef>
                <a:spcPts val="1368"/>
              </a:spcBef>
            </a:pPr>
            <a:r>
              <a:rPr lang="en-US" sz="3000" b="1" dirty="0"/>
              <a:t>Serve others.</a:t>
            </a:r>
          </a:p>
          <a:p>
            <a:pPr>
              <a:spcBef>
                <a:spcPts val="1368"/>
              </a:spcBef>
            </a:pPr>
            <a:r>
              <a:rPr lang="en-US" sz="3000" b="1" dirty="0"/>
              <a:t>Pray for the lost.</a:t>
            </a:r>
          </a:p>
          <a:p>
            <a:pPr>
              <a:spcBef>
                <a:spcPts val="1368"/>
              </a:spcBef>
            </a:pPr>
            <a:r>
              <a:rPr lang="en-US" sz="3000" b="1" dirty="0"/>
              <a:t>Read Bible in public.</a:t>
            </a:r>
          </a:p>
          <a:p>
            <a:pPr>
              <a:spcBef>
                <a:spcPts val="1368"/>
              </a:spcBef>
            </a:pPr>
            <a:r>
              <a:rPr lang="en-US" sz="3000" b="1" dirty="0"/>
              <a:t>Go to church consistently.</a:t>
            </a:r>
          </a:p>
          <a:p>
            <a:pPr>
              <a:spcBef>
                <a:spcPts val="1368"/>
              </a:spcBef>
            </a:pPr>
            <a:r>
              <a:rPr lang="en-US" sz="3000" b="1" dirty="0"/>
              <a:t>5 minute rule.</a:t>
            </a:r>
          </a:p>
          <a:p>
            <a:pPr>
              <a:spcBef>
                <a:spcPts val="1368"/>
              </a:spcBef>
            </a:pPr>
            <a:r>
              <a:rPr lang="en-US" sz="3000" b="1" dirty="0"/>
              <a:t>Talk about Sunday on Monday.</a:t>
            </a:r>
          </a:p>
        </p:txBody>
      </p:sp>
      <p:sp>
        <p:nvSpPr>
          <p:cNvPr id="8" name="Rectangle 7"/>
          <p:cNvSpPr/>
          <p:nvPr/>
        </p:nvSpPr>
        <p:spPr>
          <a:xfrm>
            <a:off x="4996546" y="447675"/>
            <a:ext cx="5671457" cy="1000127"/>
          </a:xfrm>
          <a:prstGeom prst="rect">
            <a:avLst/>
          </a:prstGeom>
          <a:solidFill>
            <a:schemeClr val="tx1">
              <a:lumMod val="95000"/>
              <a:lumOff val="5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0200" y="533401"/>
            <a:ext cx="4953000" cy="838200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600" b="1" dirty="0">
                <a:solidFill>
                  <a:prstClr val="white"/>
                </a:solidFill>
              </a:rPr>
              <a:t>What can I do?</a:t>
            </a:r>
            <a:endParaRPr lang="en-US" sz="3600" dirty="0">
              <a:solidFill>
                <a:prstClr val="white"/>
              </a:solidFill>
            </a:endParaRPr>
          </a:p>
        </p:txBody>
      </p:sp>
      <p:pic>
        <p:nvPicPr>
          <p:cNvPr id="1026" name="Picture 2" descr="Equipping Evangelism | Articles | Richland Creek Community Church">
            <a:extLst>
              <a:ext uri="{FF2B5EF4-FFF2-40B4-BE49-F238E27FC236}">
                <a16:creationId xmlns:a16="http://schemas.microsoft.com/office/drawing/2014/main" id="{F9BDBA55-B005-B6DF-B315-87A9B04AB0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2" r="23671"/>
          <a:stretch/>
        </p:blipFill>
        <p:spPr bwMode="auto">
          <a:xfrm>
            <a:off x="0" y="-76200"/>
            <a:ext cx="4667400" cy="708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773951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431466" y="1676400"/>
            <a:ext cx="5671456" cy="4953000"/>
          </a:xfrm>
        </p:spPr>
        <p:txBody>
          <a:bodyPr>
            <a:normAutofit/>
          </a:bodyPr>
          <a:lstStyle/>
          <a:p>
            <a:r>
              <a:rPr lang="en-US" sz="3000" b="1" dirty="0"/>
              <a:t>Thank God.</a:t>
            </a:r>
          </a:p>
          <a:p>
            <a:pPr>
              <a:spcBef>
                <a:spcPts val="1368"/>
              </a:spcBef>
            </a:pPr>
            <a:r>
              <a:rPr lang="en-US" sz="3000" b="1" dirty="0"/>
              <a:t>Tell others what God has done.</a:t>
            </a:r>
          </a:p>
          <a:p>
            <a:pPr>
              <a:spcBef>
                <a:spcPts val="1368"/>
              </a:spcBef>
            </a:pPr>
            <a:r>
              <a:rPr lang="en-US" sz="3000" b="1" dirty="0" err="1"/>
              <a:t>Auchurch.com</a:t>
            </a:r>
            <a:r>
              <a:rPr lang="en-US" sz="3000" b="1" dirty="0"/>
              <a:t>.</a:t>
            </a:r>
          </a:p>
          <a:p>
            <a:pPr>
              <a:spcBef>
                <a:spcPts val="1368"/>
              </a:spcBef>
            </a:pPr>
            <a:r>
              <a:rPr lang="en-US" sz="3000" b="1" dirty="0"/>
              <a:t>Social media.</a:t>
            </a:r>
          </a:p>
          <a:p>
            <a:pPr>
              <a:spcBef>
                <a:spcPts val="1368"/>
              </a:spcBef>
            </a:pPr>
            <a:r>
              <a:rPr lang="en-US" sz="3000" b="1" dirty="0"/>
              <a:t>Give a Bible as a gift.</a:t>
            </a:r>
          </a:p>
          <a:p>
            <a:pPr>
              <a:spcBef>
                <a:spcPts val="1368"/>
              </a:spcBef>
            </a:pPr>
            <a:r>
              <a:rPr lang="en-US" sz="3000" b="1" dirty="0"/>
              <a:t>Invite to study or to church.</a:t>
            </a:r>
          </a:p>
          <a:p>
            <a:pPr>
              <a:spcBef>
                <a:spcPts val="1368"/>
              </a:spcBef>
            </a:pPr>
            <a:r>
              <a:rPr lang="en-US" sz="3000" b="1" dirty="0"/>
              <a:t>Invite to gospel meeting.</a:t>
            </a:r>
          </a:p>
        </p:txBody>
      </p:sp>
      <p:sp>
        <p:nvSpPr>
          <p:cNvPr id="8" name="Rectangle 7"/>
          <p:cNvSpPr/>
          <p:nvPr/>
        </p:nvSpPr>
        <p:spPr>
          <a:xfrm>
            <a:off x="4996546" y="447675"/>
            <a:ext cx="5671457" cy="1000127"/>
          </a:xfrm>
          <a:prstGeom prst="rect">
            <a:avLst/>
          </a:prstGeom>
          <a:solidFill>
            <a:schemeClr val="tx1">
              <a:lumMod val="95000"/>
              <a:lumOff val="5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0200" y="533401"/>
            <a:ext cx="4953000" cy="838200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600" b="1" dirty="0">
                <a:solidFill>
                  <a:prstClr val="white"/>
                </a:solidFill>
              </a:rPr>
              <a:t>What can I do?</a:t>
            </a:r>
            <a:endParaRPr lang="en-US" sz="3600" dirty="0">
              <a:solidFill>
                <a:prstClr val="white"/>
              </a:solidFill>
            </a:endParaRPr>
          </a:p>
        </p:txBody>
      </p:sp>
      <p:pic>
        <p:nvPicPr>
          <p:cNvPr id="1026" name="Picture 2" descr="Equipping Evangelism | Articles | Richland Creek Community Church">
            <a:extLst>
              <a:ext uri="{FF2B5EF4-FFF2-40B4-BE49-F238E27FC236}">
                <a16:creationId xmlns:a16="http://schemas.microsoft.com/office/drawing/2014/main" id="{F9BDBA55-B005-B6DF-B315-87A9B04AB0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2" r="23671"/>
          <a:stretch/>
        </p:blipFill>
        <p:spPr bwMode="auto">
          <a:xfrm>
            <a:off x="0" y="-76200"/>
            <a:ext cx="4667400" cy="708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8372092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431466" y="1676400"/>
            <a:ext cx="5671456" cy="4953000"/>
          </a:xfrm>
        </p:spPr>
        <p:txBody>
          <a:bodyPr>
            <a:normAutofit/>
          </a:bodyPr>
          <a:lstStyle/>
          <a:p>
            <a:r>
              <a:rPr lang="en-US" sz="3000" b="1" dirty="0"/>
              <a:t>Minister with scripture.</a:t>
            </a:r>
          </a:p>
          <a:p>
            <a:pPr>
              <a:spcBef>
                <a:spcPts val="1368"/>
              </a:spcBef>
            </a:pPr>
            <a:r>
              <a:rPr lang="en-US" sz="3000" b="1" dirty="0"/>
              <a:t>Invite to reading program.</a:t>
            </a:r>
          </a:p>
          <a:p>
            <a:pPr>
              <a:spcBef>
                <a:spcPts val="1368"/>
              </a:spcBef>
            </a:pPr>
            <a:r>
              <a:rPr lang="en-US" sz="3000" b="1" dirty="0"/>
              <a:t>Recommend Bible books.</a:t>
            </a:r>
          </a:p>
          <a:p>
            <a:pPr>
              <a:spcBef>
                <a:spcPts val="1368"/>
              </a:spcBef>
            </a:pPr>
            <a:r>
              <a:rPr lang="en-US" sz="3000" b="1" dirty="0"/>
              <a:t>Invite to pray or read with you.</a:t>
            </a:r>
          </a:p>
          <a:p>
            <a:pPr>
              <a:spcBef>
                <a:spcPts val="1368"/>
              </a:spcBef>
            </a:pPr>
            <a:r>
              <a:rPr lang="en-US" sz="3000" b="1" dirty="0"/>
              <a:t>Share the gospel.</a:t>
            </a:r>
          </a:p>
        </p:txBody>
      </p:sp>
      <p:sp>
        <p:nvSpPr>
          <p:cNvPr id="8" name="Rectangle 7"/>
          <p:cNvSpPr/>
          <p:nvPr/>
        </p:nvSpPr>
        <p:spPr>
          <a:xfrm>
            <a:off x="4996546" y="447675"/>
            <a:ext cx="5671457" cy="1000127"/>
          </a:xfrm>
          <a:prstGeom prst="rect">
            <a:avLst/>
          </a:prstGeom>
          <a:solidFill>
            <a:schemeClr val="tx1">
              <a:lumMod val="95000"/>
              <a:lumOff val="5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0200" y="533401"/>
            <a:ext cx="4953000" cy="838200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600" b="1" dirty="0">
                <a:solidFill>
                  <a:prstClr val="white"/>
                </a:solidFill>
              </a:rPr>
              <a:t>What can I do?</a:t>
            </a:r>
            <a:endParaRPr lang="en-US" sz="3600" dirty="0">
              <a:solidFill>
                <a:prstClr val="white"/>
              </a:solidFill>
            </a:endParaRPr>
          </a:p>
        </p:txBody>
      </p:sp>
      <p:pic>
        <p:nvPicPr>
          <p:cNvPr id="1026" name="Picture 2" descr="Equipping Evangelism | Articles | Richland Creek Community Church">
            <a:extLst>
              <a:ext uri="{FF2B5EF4-FFF2-40B4-BE49-F238E27FC236}">
                <a16:creationId xmlns:a16="http://schemas.microsoft.com/office/drawing/2014/main" id="{F9BDBA55-B005-B6DF-B315-87A9B04AB0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2" r="23671"/>
          <a:stretch/>
        </p:blipFill>
        <p:spPr bwMode="auto">
          <a:xfrm>
            <a:off x="0" y="-76200"/>
            <a:ext cx="4667400" cy="708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1459920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2235200" y="1346200"/>
            <a:ext cx="7721600" cy="49784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30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3:23</a:t>
            </a:r>
            <a:r>
              <a:rPr lang="en-US" sz="3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en-US" sz="3000" i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– All have sinned </a:t>
            </a:r>
          </a:p>
          <a:p>
            <a:pPr algn="ctr">
              <a:lnSpc>
                <a:spcPct val="150000"/>
              </a:lnSpc>
            </a:pPr>
            <a:r>
              <a:rPr lang="en-US" sz="30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6:23</a:t>
            </a:r>
            <a:r>
              <a:rPr lang="en-US" sz="3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en-US" sz="3000" i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– A debt we can’t pay</a:t>
            </a:r>
          </a:p>
          <a:p>
            <a:pPr algn="ctr">
              <a:lnSpc>
                <a:spcPct val="150000"/>
              </a:lnSpc>
            </a:pPr>
            <a:r>
              <a:rPr lang="en-US" sz="30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5:8</a:t>
            </a:r>
            <a:r>
              <a:rPr lang="en-US" sz="3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en-US" sz="3000" i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– God’s Love </a:t>
            </a:r>
          </a:p>
          <a:p>
            <a:pPr algn="ctr">
              <a:lnSpc>
                <a:spcPct val="150000"/>
              </a:lnSpc>
            </a:pPr>
            <a:r>
              <a:rPr lang="en-US" sz="30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3:25</a:t>
            </a:r>
            <a:r>
              <a:rPr lang="en-US" sz="3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en-US" sz="3000" i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– Received by faith</a:t>
            </a:r>
          </a:p>
          <a:p>
            <a:pPr algn="ctr">
              <a:lnSpc>
                <a:spcPct val="150000"/>
              </a:lnSpc>
            </a:pPr>
            <a:r>
              <a:rPr lang="en-US" sz="30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10:10</a:t>
            </a:r>
            <a:r>
              <a:rPr lang="en-US" sz="3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en-US" sz="3000" i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– Confess with your mouth</a:t>
            </a:r>
          </a:p>
          <a:p>
            <a:pPr algn="ctr">
              <a:lnSpc>
                <a:spcPct val="150000"/>
              </a:lnSpc>
            </a:pPr>
            <a:r>
              <a:rPr lang="en-US" sz="30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6:3</a:t>
            </a:r>
            <a:r>
              <a:rPr lang="en-US" sz="3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en-US" sz="3000" i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– Die with Christ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594548" y="76200"/>
            <a:ext cx="10972800" cy="1143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b="1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The Romans Road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039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2235200" y="1397000"/>
            <a:ext cx="7721600" cy="49784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2667" dirty="0">
                <a:solidFill>
                  <a:prstClr val="black">
                    <a:lumMod val="85000"/>
                    <a:lumOff val="15000"/>
                  </a:prstClr>
                </a:solidFill>
              </a:rPr>
              <a:t>It is a </a:t>
            </a:r>
            <a:r>
              <a:rPr lang="en-US" sz="3467" b="1" dirty="0">
                <a:solidFill>
                  <a:srgbClr val="7BCF27"/>
                </a:solidFill>
              </a:rPr>
              <a:t>relationship</a:t>
            </a:r>
            <a:r>
              <a:rPr lang="en-US" sz="2667" dirty="0">
                <a:solidFill>
                  <a:prstClr val="black">
                    <a:lumMod val="85000"/>
                    <a:lumOff val="15000"/>
                  </a:prstClr>
                </a:solidFill>
              </a:rPr>
              <a:t> with God,</a:t>
            </a:r>
          </a:p>
          <a:p>
            <a:pPr algn="ctr">
              <a:lnSpc>
                <a:spcPct val="150000"/>
              </a:lnSpc>
            </a:pPr>
            <a:r>
              <a:rPr lang="en-US" sz="2667" dirty="0">
                <a:solidFill>
                  <a:prstClr val="black">
                    <a:lumMod val="85000"/>
                    <a:lumOff val="15000"/>
                  </a:prstClr>
                </a:solidFill>
              </a:rPr>
              <a:t>rooted in </a:t>
            </a:r>
            <a:r>
              <a:rPr lang="en-US" sz="3467" b="1" dirty="0">
                <a:solidFill>
                  <a:srgbClr val="7BCF27"/>
                </a:solidFill>
              </a:rPr>
              <a:t>knowledge</a:t>
            </a:r>
            <a:r>
              <a:rPr lang="en-US" sz="2667" dirty="0">
                <a:solidFill>
                  <a:prstClr val="black">
                    <a:lumMod val="85000"/>
                    <a:lumOff val="15000"/>
                  </a:prstClr>
                </a:solidFill>
              </a:rPr>
              <a:t>,</a:t>
            </a:r>
          </a:p>
          <a:p>
            <a:pPr algn="ctr">
              <a:lnSpc>
                <a:spcPct val="150000"/>
              </a:lnSpc>
            </a:pPr>
            <a:r>
              <a:rPr lang="en-US" sz="2667" dirty="0">
                <a:solidFill>
                  <a:prstClr val="black">
                    <a:lumMod val="85000"/>
                    <a:lumOff val="15000"/>
                  </a:prstClr>
                </a:solidFill>
              </a:rPr>
              <a:t>evidenced by </a:t>
            </a:r>
            <a:r>
              <a:rPr lang="en-US" sz="3467" b="1" dirty="0">
                <a:solidFill>
                  <a:srgbClr val="7BCF27"/>
                </a:solidFill>
              </a:rPr>
              <a:t>righteousness</a:t>
            </a:r>
            <a:r>
              <a:rPr lang="en-US" sz="2667" dirty="0">
                <a:solidFill>
                  <a:prstClr val="black">
                    <a:lumMod val="85000"/>
                    <a:lumOff val="15000"/>
                  </a:prstClr>
                </a:solidFill>
              </a:rPr>
              <a:t>,</a:t>
            </a:r>
          </a:p>
          <a:p>
            <a:pPr algn="ctr">
              <a:lnSpc>
                <a:spcPct val="150000"/>
              </a:lnSpc>
            </a:pPr>
            <a:r>
              <a:rPr lang="en-US" sz="2667" dirty="0">
                <a:solidFill>
                  <a:prstClr val="black">
                    <a:lumMod val="85000"/>
                    <a:lumOff val="15000"/>
                  </a:prstClr>
                </a:solidFill>
              </a:rPr>
              <a:t>directed toward the </a:t>
            </a:r>
            <a:r>
              <a:rPr lang="en-US" sz="3467" b="1" dirty="0">
                <a:solidFill>
                  <a:srgbClr val="7BCF27"/>
                </a:solidFill>
              </a:rPr>
              <a:t>Day of Christ</a:t>
            </a:r>
            <a:r>
              <a:rPr lang="en-US" sz="2667" dirty="0">
                <a:solidFill>
                  <a:prstClr val="black">
                    <a:lumMod val="85000"/>
                    <a:lumOff val="15000"/>
                  </a:prstClr>
                </a:solidFill>
              </a:rPr>
              <a:t>,</a:t>
            </a:r>
          </a:p>
          <a:p>
            <a:pPr algn="ctr">
              <a:lnSpc>
                <a:spcPct val="150000"/>
              </a:lnSpc>
            </a:pPr>
            <a:r>
              <a:rPr lang="en-US" sz="2667" dirty="0">
                <a:solidFill>
                  <a:prstClr val="black">
                    <a:lumMod val="85000"/>
                    <a:lumOff val="15000"/>
                  </a:prstClr>
                </a:solidFill>
              </a:rPr>
              <a:t>all to </a:t>
            </a:r>
            <a:r>
              <a:rPr lang="en-US" sz="3467" b="1" dirty="0">
                <a:solidFill>
                  <a:srgbClr val="7BCF27"/>
                </a:solidFill>
              </a:rPr>
              <a:t>God’s</a:t>
            </a:r>
            <a:r>
              <a:rPr lang="en-US" sz="2667" b="1" dirty="0">
                <a:solidFill>
                  <a:srgbClr val="7BCF27"/>
                </a:solidFill>
              </a:rPr>
              <a:t> </a:t>
            </a:r>
            <a:r>
              <a:rPr lang="en-US" sz="2667" dirty="0">
                <a:solidFill>
                  <a:prstClr val="black">
                    <a:lumMod val="85000"/>
                    <a:lumOff val="15000"/>
                  </a:prstClr>
                </a:solidFill>
              </a:rPr>
              <a:t>glory.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594548" y="76200"/>
            <a:ext cx="10972800" cy="1143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b="1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true </a:t>
            </a:r>
            <a:r>
              <a:rPr lang="en-US" dirty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>spirituality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1016000" y="5054600"/>
            <a:ext cx="10160000" cy="19304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It is a spiritual </a:t>
            </a:r>
            <a:r>
              <a:rPr lang="en-US" sz="2800" b="1" dirty="0">
                <a:solidFill>
                  <a:srgbClr val="7BCF27"/>
                </a:solidFill>
              </a:rPr>
              <a:t>vision</a:t>
            </a:r>
            <a:r>
              <a:rPr lang="en-US" sz="2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and </a:t>
            </a:r>
            <a:r>
              <a:rPr lang="en-US" sz="2800" b="1" dirty="0">
                <a:solidFill>
                  <a:srgbClr val="7BCF27"/>
                </a:solidFill>
              </a:rPr>
              <a:t>direction </a:t>
            </a:r>
            <a:r>
              <a:rPr lang="en-US" sz="2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that leads to a spiritual </a:t>
            </a:r>
            <a:r>
              <a:rPr lang="en-US" sz="2800" b="1" dirty="0">
                <a:solidFill>
                  <a:srgbClr val="7BCF27"/>
                </a:solidFill>
              </a:rPr>
              <a:t>devotion</a:t>
            </a:r>
            <a:r>
              <a:rPr lang="en-US" sz="2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.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594548" y="76200"/>
            <a:ext cx="10972800" cy="1143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b="1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true </a:t>
            </a:r>
            <a:r>
              <a:rPr lang="en-US" dirty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>spirituality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016000" y="1600200"/>
            <a:ext cx="2743200" cy="2743200"/>
            <a:chOff x="762000" y="1946209"/>
            <a:chExt cx="2057400" cy="2057400"/>
          </a:xfrm>
        </p:grpSpPr>
        <p:sp>
          <p:nvSpPr>
            <p:cNvPr id="12" name="Oval 11"/>
            <p:cNvSpPr/>
            <p:nvPr/>
          </p:nvSpPr>
          <p:spPr>
            <a:xfrm>
              <a:off x="762000" y="1946209"/>
              <a:ext cx="2057400" cy="2057400"/>
            </a:xfrm>
            <a:prstGeom prst="ellipse">
              <a:avLst/>
            </a:prstGeom>
            <a:gradFill flip="none" rotWithShape="1">
              <a:gsLst>
                <a:gs pos="0">
                  <a:srgbClr val="F39C29"/>
                </a:gs>
                <a:gs pos="50000">
                  <a:srgbClr val="F7931D"/>
                </a:gs>
                <a:gs pos="100000">
                  <a:srgbClr val="FF6600"/>
                </a:gs>
              </a:gsLst>
              <a:path path="circle">
                <a:fillToRect l="50000" t="50000" r="50000" b="50000"/>
              </a:path>
              <a:tileRect/>
            </a:gradFill>
            <a:ln w="8255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             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38200" y="2666898"/>
              <a:ext cx="1931160" cy="683264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4800" b="1" spc="80" dirty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FAITH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1007328" y="1992354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       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724400" y="1600200"/>
            <a:ext cx="2743200" cy="2743200"/>
            <a:chOff x="3543300" y="1946209"/>
            <a:chExt cx="2057400" cy="2057400"/>
          </a:xfrm>
        </p:grpSpPr>
        <p:sp>
          <p:nvSpPr>
            <p:cNvPr id="17" name="Oval 16"/>
            <p:cNvSpPr/>
            <p:nvPr/>
          </p:nvSpPr>
          <p:spPr>
            <a:xfrm>
              <a:off x="3543300" y="1946209"/>
              <a:ext cx="2057400" cy="2057400"/>
            </a:xfrm>
            <a:prstGeom prst="ellipse">
              <a:avLst/>
            </a:prstGeom>
            <a:gradFill>
              <a:gsLst>
                <a:gs pos="0">
                  <a:srgbClr val="00B0F0"/>
                </a:gs>
                <a:gs pos="50000">
                  <a:srgbClr val="399ECB"/>
                </a:gs>
                <a:gs pos="100000">
                  <a:srgbClr val="0077D0"/>
                </a:gs>
              </a:gsLst>
              <a:path path="circle">
                <a:fillToRect l="50000" t="50000" r="50000" b="50000"/>
              </a:path>
            </a:gradFill>
            <a:ln w="82550">
              <a:noFill/>
            </a:ln>
            <a:effectLst>
              <a:outerShdw blurRad="1270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             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601872" y="2701385"/>
              <a:ext cx="1931160" cy="665695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4800" b="1" spc="80" dirty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HOPE</a:t>
              </a:r>
              <a:endParaRPr lang="en-US" sz="4800" b="1" dirty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782124" y="1988634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       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8432800" y="1610112"/>
            <a:ext cx="2743200" cy="2743200"/>
            <a:chOff x="6324600" y="1953643"/>
            <a:chExt cx="2057400" cy="2057400"/>
          </a:xfrm>
        </p:grpSpPr>
        <p:sp>
          <p:nvSpPr>
            <p:cNvPr id="23" name="Oval 22"/>
            <p:cNvSpPr/>
            <p:nvPr/>
          </p:nvSpPr>
          <p:spPr>
            <a:xfrm>
              <a:off x="6324600" y="1953643"/>
              <a:ext cx="2057400" cy="2057400"/>
            </a:xfrm>
            <a:prstGeom prst="ellipse">
              <a:avLst/>
            </a:prstGeom>
            <a:gradFill flip="none" rotWithShape="1">
              <a:gsLst>
                <a:gs pos="5000">
                  <a:srgbClr val="84D830"/>
                </a:gs>
                <a:gs pos="48000">
                  <a:srgbClr val="7BCF27"/>
                </a:gs>
                <a:gs pos="100000">
                  <a:srgbClr val="56901C"/>
                </a:gs>
              </a:gsLst>
              <a:path path="circle">
                <a:fillToRect l="50000" t="50000" r="50000" b="50000"/>
              </a:path>
              <a:tileRect/>
            </a:gradFill>
            <a:ln w="5080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             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411810" y="2674651"/>
              <a:ext cx="1931160" cy="665695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4800" b="1" spc="80" dirty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LOVE</a:t>
              </a:r>
              <a:endParaRPr lang="en-US" sz="4800" b="1" dirty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6569928" y="2005362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    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95111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52726" y="2396954"/>
            <a:ext cx="7229475" cy="346249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r>
              <a:rPr lang="en-US" sz="2800" dirty="0">
                <a:solidFill>
                  <a:prstClr val="black">
                    <a:lumMod val="50000"/>
                    <a:lumOff val="50000"/>
                  </a:prstClr>
                </a:solidFill>
              </a:rPr>
              <a:t>God is providing opportunities for</a:t>
            </a:r>
          </a:p>
        </p:txBody>
      </p:sp>
      <p:sp>
        <p:nvSpPr>
          <p:cNvPr id="4" name="Title 6"/>
          <p:cNvSpPr>
            <a:spLocks noGrp="1"/>
          </p:cNvSpPr>
          <p:nvPr>
            <p:ph type="title"/>
          </p:nvPr>
        </p:nvSpPr>
        <p:spPr>
          <a:xfrm>
            <a:off x="2743200" y="2604955"/>
            <a:ext cx="7543800" cy="900247"/>
          </a:xfrm>
        </p:spPr>
        <p:txBody>
          <a:bodyPr vert="horz" wrap="square" lIns="121920" tIns="0" rIns="121920" bIns="0" rtlCol="0" anchor="t" anchorCtr="0">
            <a:noAutofit/>
          </a:bodyPr>
          <a:lstStyle/>
          <a:p>
            <a:r>
              <a:rPr lang="en-US" sz="56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</a:rPr>
              <a:t>SPIRITUAL GROWTH.</a:t>
            </a:r>
            <a:endParaRPr lang="en-US" sz="5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7125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5333" cap="none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en-US" sz="5333" b="0" cap="none" dirty="0">
                <a:solidFill>
                  <a:prstClr val="black">
                    <a:lumMod val="50000"/>
                    <a:lumOff val="50000"/>
                  </a:prstClr>
                </a:solidFill>
              </a:rPr>
              <a:t>Evangelism &amp; </a:t>
            </a:r>
            <a:r>
              <a:rPr lang="en-US" sz="5333" cap="none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Faith.</a:t>
            </a:r>
            <a:endParaRPr lang="en-US" sz="3733" dirty="0"/>
          </a:p>
        </p:txBody>
      </p:sp>
      <p:sp>
        <p:nvSpPr>
          <p:cNvPr id="6" name="TextBox 5"/>
          <p:cNvSpPr txBox="1"/>
          <p:nvPr/>
        </p:nvSpPr>
        <p:spPr>
          <a:xfrm>
            <a:off x="1495189" y="1557457"/>
            <a:ext cx="1625600" cy="3580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666" b="1" dirty="0">
                <a:solidFill>
                  <a:srgbClr val="F26200">
                    <a:alpha val="40000"/>
                  </a:srgbClr>
                </a:solidFill>
                <a:cs typeface="Arial" pitchFamily="34" charset="0"/>
              </a:rPr>
              <a:t>1</a:t>
            </a:r>
          </a:p>
        </p:txBody>
      </p:sp>
      <p:sp>
        <p:nvSpPr>
          <p:cNvPr id="7" name="Oval 6"/>
          <p:cNvSpPr/>
          <p:nvPr/>
        </p:nvSpPr>
        <p:spPr>
          <a:xfrm>
            <a:off x="1016000" y="1946209"/>
            <a:ext cx="2743200" cy="2057400"/>
          </a:xfrm>
          <a:prstGeom prst="ellipse">
            <a:avLst/>
          </a:prstGeom>
          <a:gradFill>
            <a:gsLst>
              <a:gs pos="0">
                <a:srgbClr val="00B0F0"/>
              </a:gs>
              <a:gs pos="50000">
                <a:srgbClr val="399ECB"/>
              </a:gs>
              <a:gs pos="100000">
                <a:srgbClr val="0077D0"/>
              </a:gs>
            </a:gsLst>
            <a:path path="circle">
              <a:fillToRect l="50000" t="50000" r="50000" b="50000"/>
            </a:path>
          </a:gradFill>
          <a:ln w="82550">
            <a:noFill/>
          </a:ln>
          <a:effectLst>
            <a:outerShdw blurRad="1270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8" name="Oval 7"/>
          <p:cNvSpPr/>
          <p:nvPr/>
        </p:nvSpPr>
        <p:spPr>
          <a:xfrm>
            <a:off x="1343104" y="1992355"/>
            <a:ext cx="2111296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prstClr val="white"/>
                </a:solidFill>
              </a:rPr>
              <a:t>     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46304" y="1531434"/>
            <a:ext cx="1625600" cy="3580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666" b="1" dirty="0">
                <a:solidFill>
                  <a:srgbClr val="2A7A9E">
                    <a:alpha val="40000"/>
                  </a:srgbClr>
                </a:solidFill>
                <a:cs typeface="Arial" pitchFamily="34" charset="0"/>
              </a:rPr>
              <a:t>2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8000" y="1397000"/>
            <a:ext cx="3556000" cy="406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grpSp>
        <p:nvGrpSpPr>
          <p:cNvPr id="16" name="Group 15"/>
          <p:cNvGrpSpPr/>
          <p:nvPr/>
        </p:nvGrpSpPr>
        <p:grpSpPr>
          <a:xfrm>
            <a:off x="914400" y="1138556"/>
            <a:ext cx="2743200" cy="3580338"/>
            <a:chOff x="762000" y="1557456"/>
            <a:chExt cx="2057400" cy="2685254"/>
          </a:xfrm>
        </p:grpSpPr>
        <p:sp>
          <p:nvSpPr>
            <p:cNvPr id="17" name="Oval 16"/>
            <p:cNvSpPr/>
            <p:nvPr/>
          </p:nvSpPr>
          <p:spPr>
            <a:xfrm>
              <a:off x="762000" y="1946209"/>
              <a:ext cx="2057400" cy="2057400"/>
            </a:xfrm>
            <a:prstGeom prst="ellipse">
              <a:avLst/>
            </a:prstGeom>
            <a:gradFill flip="none" rotWithShape="1">
              <a:gsLst>
                <a:gs pos="0">
                  <a:srgbClr val="F39C29"/>
                </a:gs>
                <a:gs pos="50000">
                  <a:srgbClr val="F7931D"/>
                </a:gs>
                <a:gs pos="100000">
                  <a:srgbClr val="FF6600"/>
                </a:gs>
              </a:gsLst>
              <a:path path="circle">
                <a:fillToRect l="50000" t="50000" r="50000" b="50000"/>
              </a:path>
              <a:tileRect/>
            </a:gradFill>
            <a:ln w="8255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             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121392" y="1557456"/>
              <a:ext cx="1219200" cy="26852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666" b="1" dirty="0">
                  <a:solidFill>
                    <a:srgbClr val="F26200">
                      <a:alpha val="40000"/>
                    </a:srgbClr>
                  </a:solidFill>
                  <a:latin typeface="+mj-lt"/>
                  <a:cs typeface="Arial" pitchFamily="34" charset="0"/>
                </a:rPr>
                <a:t>1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1007328" y="1992354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       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921000"/>
            <a:ext cx="7772400" cy="2133600"/>
          </a:xfrm>
        </p:spPr>
        <p:txBody>
          <a:bodyPr>
            <a:normAutofit/>
          </a:bodyPr>
          <a:lstStyle/>
          <a:p>
            <a:r>
              <a:rPr lang="en-US" sz="2800" b="1" dirty="0"/>
              <a:t>“God has shown me that I should not call any person common or unclean.”  </a:t>
            </a:r>
            <a:br>
              <a:rPr lang="en-US" sz="2800" b="1" dirty="0"/>
            </a:br>
            <a:r>
              <a:rPr lang="en-US" sz="2800" b="1" dirty="0"/>
              <a:t>Acts 10:28</a:t>
            </a:r>
          </a:p>
        </p:txBody>
      </p:sp>
    </p:spTree>
    <p:extLst>
      <p:ext uri="{BB962C8B-B14F-4D97-AF65-F5344CB8AC3E}">
        <p14:creationId xmlns:p14="http://schemas.microsoft.com/office/powerpoint/2010/main" val="1414930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16000" y="1946209"/>
            <a:ext cx="2743200" cy="2057400"/>
          </a:xfrm>
          <a:prstGeom prst="ellipse">
            <a:avLst/>
          </a:prstGeom>
          <a:gradFill>
            <a:gsLst>
              <a:gs pos="0">
                <a:srgbClr val="00B0F0"/>
              </a:gs>
              <a:gs pos="50000">
                <a:srgbClr val="399ECB"/>
              </a:gs>
              <a:gs pos="100000">
                <a:srgbClr val="0077D0"/>
              </a:gs>
            </a:gsLst>
            <a:path path="circle">
              <a:fillToRect l="50000" t="50000" r="50000" b="50000"/>
            </a:path>
          </a:gradFill>
          <a:ln w="82550">
            <a:noFill/>
          </a:ln>
          <a:effectLst>
            <a:outerShdw blurRad="1270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8" name="Oval 7"/>
          <p:cNvSpPr/>
          <p:nvPr/>
        </p:nvSpPr>
        <p:spPr>
          <a:xfrm>
            <a:off x="1343104" y="1992355"/>
            <a:ext cx="2111296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prstClr val="white"/>
                </a:solidFill>
              </a:rPr>
              <a:t>     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46304" y="1531434"/>
            <a:ext cx="1625600" cy="3580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666" b="1" dirty="0">
                <a:solidFill>
                  <a:srgbClr val="2A7A9E">
                    <a:alpha val="40000"/>
                  </a:srgbClr>
                </a:solidFill>
                <a:cs typeface="Arial" pitchFamily="34" charset="0"/>
              </a:rPr>
              <a:t>2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5333" b="0" cap="none" dirty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>Evangelism &amp; </a:t>
            </a:r>
            <a:r>
              <a:rPr lang="en-US" sz="5333" cap="none" dirty="0">
                <a:solidFill>
                  <a:prstClr val="black">
                    <a:lumMod val="85000"/>
                    <a:lumOff val="15000"/>
                  </a:prstClr>
                </a:solidFill>
              </a:rPr>
              <a:t>Hope.</a:t>
            </a:r>
            <a:endParaRPr lang="en-US" sz="5333" b="0" cap="none" dirty="0">
              <a:solidFill>
                <a:prstClr val="black">
                  <a:lumMod val="50000"/>
                  <a:lumOff val="50000"/>
                </a:prstClr>
              </a:solidFill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8000" y="1397000"/>
            <a:ext cx="3556000" cy="406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grpSp>
        <p:nvGrpSpPr>
          <p:cNvPr id="15" name="Group 14"/>
          <p:cNvGrpSpPr/>
          <p:nvPr/>
        </p:nvGrpSpPr>
        <p:grpSpPr>
          <a:xfrm>
            <a:off x="914400" y="1193801"/>
            <a:ext cx="2743200" cy="3580338"/>
            <a:chOff x="3543300" y="1591943"/>
            <a:chExt cx="2057400" cy="2685254"/>
          </a:xfrm>
        </p:grpSpPr>
        <p:sp>
          <p:nvSpPr>
            <p:cNvPr id="16" name="Oval 15"/>
            <p:cNvSpPr/>
            <p:nvPr/>
          </p:nvSpPr>
          <p:spPr>
            <a:xfrm>
              <a:off x="3543300" y="1946209"/>
              <a:ext cx="2057400" cy="2057400"/>
            </a:xfrm>
            <a:prstGeom prst="ellipse">
              <a:avLst/>
            </a:prstGeom>
            <a:gradFill>
              <a:gsLst>
                <a:gs pos="0">
                  <a:srgbClr val="00B0F0"/>
                </a:gs>
                <a:gs pos="50000">
                  <a:srgbClr val="399ECB"/>
                </a:gs>
                <a:gs pos="100000">
                  <a:srgbClr val="0077D0"/>
                </a:gs>
              </a:gsLst>
              <a:path path="circle">
                <a:fillToRect l="50000" t="50000" r="50000" b="50000"/>
              </a:path>
            </a:gradFill>
            <a:ln w="82550">
              <a:noFill/>
            </a:ln>
            <a:effectLst>
              <a:outerShdw blurRad="1270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             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933968" y="1591943"/>
              <a:ext cx="1219200" cy="26852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666" b="1" dirty="0">
                  <a:solidFill>
                    <a:srgbClr val="2A7A9E">
                      <a:alpha val="40000"/>
                    </a:srgbClr>
                  </a:solidFill>
                  <a:latin typeface="+mj-lt"/>
                  <a:cs typeface="Arial" pitchFamily="34" charset="0"/>
                </a:rPr>
                <a:t>2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3782124" y="1988634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       </a:t>
              </a: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066800" y="2895600"/>
            <a:ext cx="7772400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4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800" b="1" dirty="0">
                <a:solidFill>
                  <a:prstClr val="white"/>
                </a:solidFill>
              </a:rPr>
              <a:t>“And there is salvation in no one else, for there is no other name under heaven given among men by which we must be saved.” 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800" b="1" dirty="0">
                <a:solidFill>
                  <a:prstClr val="white"/>
                </a:solidFill>
              </a:rPr>
              <a:t>Acts 4:12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40910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16000" y="1946209"/>
            <a:ext cx="2743200" cy="2057400"/>
          </a:xfrm>
          <a:prstGeom prst="ellipse">
            <a:avLst/>
          </a:prstGeom>
          <a:gradFill>
            <a:gsLst>
              <a:gs pos="0">
                <a:srgbClr val="00B0F0"/>
              </a:gs>
              <a:gs pos="50000">
                <a:srgbClr val="399ECB"/>
              </a:gs>
              <a:gs pos="100000">
                <a:srgbClr val="0077D0"/>
              </a:gs>
            </a:gsLst>
            <a:path path="circle">
              <a:fillToRect l="50000" t="50000" r="50000" b="50000"/>
            </a:path>
          </a:gradFill>
          <a:ln w="82550">
            <a:noFill/>
          </a:ln>
          <a:effectLst>
            <a:outerShdw blurRad="1270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8" name="Oval 7"/>
          <p:cNvSpPr/>
          <p:nvPr/>
        </p:nvSpPr>
        <p:spPr>
          <a:xfrm>
            <a:off x="1343104" y="1992355"/>
            <a:ext cx="2111296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prstClr val="white"/>
                </a:solidFill>
              </a:rPr>
              <a:t>     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46304" y="1531434"/>
            <a:ext cx="1625600" cy="3580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666" b="1" dirty="0">
                <a:solidFill>
                  <a:srgbClr val="2A7A9E">
                    <a:alpha val="40000"/>
                  </a:srgbClr>
                </a:solidFill>
                <a:cs typeface="Arial" pitchFamily="34" charset="0"/>
              </a:rPr>
              <a:t>2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5333" b="0" cap="none" dirty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>Evangelism &amp; </a:t>
            </a:r>
            <a:r>
              <a:rPr lang="en-US" sz="5333" cap="none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Love.</a:t>
            </a:r>
            <a:endParaRPr lang="en-US" sz="5333" b="0" cap="none" dirty="0">
              <a:solidFill>
                <a:prstClr val="black">
                  <a:lumMod val="50000"/>
                  <a:lumOff val="50000"/>
                </a:prstClr>
              </a:solidFill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8000" y="1397000"/>
            <a:ext cx="3556000" cy="406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grpSp>
        <p:nvGrpSpPr>
          <p:cNvPr id="16" name="Group 15"/>
          <p:cNvGrpSpPr/>
          <p:nvPr/>
        </p:nvGrpSpPr>
        <p:grpSpPr>
          <a:xfrm>
            <a:off x="914400" y="1193801"/>
            <a:ext cx="2743200" cy="3580338"/>
            <a:chOff x="6324600" y="1587511"/>
            <a:chExt cx="2057400" cy="2685254"/>
          </a:xfrm>
        </p:grpSpPr>
        <p:sp>
          <p:nvSpPr>
            <p:cNvPr id="18" name="Oval 17"/>
            <p:cNvSpPr/>
            <p:nvPr/>
          </p:nvSpPr>
          <p:spPr>
            <a:xfrm>
              <a:off x="6324600" y="1953643"/>
              <a:ext cx="2057400" cy="2057400"/>
            </a:xfrm>
            <a:prstGeom prst="ellipse">
              <a:avLst/>
            </a:prstGeom>
            <a:gradFill flip="none" rotWithShape="1">
              <a:gsLst>
                <a:gs pos="5000">
                  <a:srgbClr val="84D830"/>
                </a:gs>
                <a:gs pos="48000">
                  <a:srgbClr val="7BCF27"/>
                </a:gs>
                <a:gs pos="100000">
                  <a:srgbClr val="56901C"/>
                </a:gs>
              </a:gsLst>
              <a:path path="circle">
                <a:fillToRect l="50000" t="50000" r="50000" b="50000"/>
              </a:path>
              <a:tileRect/>
            </a:gradFill>
            <a:ln w="5080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             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721604" y="1587511"/>
              <a:ext cx="1219200" cy="26852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666" b="1" dirty="0">
                  <a:solidFill>
                    <a:srgbClr val="65B131">
                      <a:alpha val="64000"/>
                    </a:srgbClr>
                  </a:solidFill>
                  <a:latin typeface="+mj-lt"/>
                  <a:cs typeface="Arial" pitchFamily="34" charset="0"/>
                </a:rPr>
                <a:t>3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6569928" y="2005362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    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157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zR10xIjSp9ydXfZCEUpf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zR10xIjSp9ydXfZCEUpf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zR10xIjSp9ydXfZCEUpfr"/>
</p:tagLst>
</file>

<file path=ppt/theme/theme1.xml><?xml version="1.0" encoding="utf-8"?>
<a:theme xmlns:a="http://schemas.openxmlformats.org/drawingml/2006/main" name="IntroducingPowerPoint2010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IntroducingPowerPoint2010</Template>
  <TotalTime>0</TotalTime>
  <Words>359</Words>
  <Application>Microsoft Macintosh PowerPoint</Application>
  <PresentationFormat>Widescreen</PresentationFormat>
  <Paragraphs>91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Georgia</vt:lpstr>
      <vt:lpstr>IntroducingPowerPoint2010</vt:lpstr>
      <vt:lpstr>an authentic relationship with God SPIRITUALITY</vt:lpstr>
      <vt:lpstr>true spirituality</vt:lpstr>
      <vt:lpstr>true spirituality</vt:lpstr>
      <vt:lpstr>SPIRITUAL GROWTH.</vt:lpstr>
      <vt:lpstr> Evangelism &amp; Faith.</vt:lpstr>
      <vt:lpstr>“God has shown me that I should not call any person common or unclean.”   Acts 10:28</vt:lpstr>
      <vt:lpstr>Evangelism &amp; Hope.</vt:lpstr>
      <vt:lpstr>PowerPoint Presentation</vt:lpstr>
      <vt:lpstr>Evangelism &amp; Love.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Romans Road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2023-07-09T18:53:42Z</cp:lastPrinted>
  <dcterms:created xsi:type="dcterms:W3CDTF">2012-09-04T20:42:01Z</dcterms:created>
  <dcterms:modified xsi:type="dcterms:W3CDTF">2023-07-30T13:20:18Z</dcterms:modified>
</cp:coreProperties>
</file>