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75" r:id="rId4"/>
    <p:sldId id="271" r:id="rId5"/>
    <p:sldId id="276" r:id="rId6"/>
    <p:sldId id="272" r:id="rId7"/>
    <p:sldId id="277" r:id="rId8"/>
    <p:sldId id="279" r:id="rId9"/>
    <p:sldId id="273" r:id="rId10"/>
    <p:sldId id="280" r:id="rId11"/>
    <p:sldId id="274" r:id="rId12"/>
    <p:sldId id="281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87" autoAdjust="0"/>
    <p:restoredTop sz="75281" autoAdjust="0"/>
  </p:normalViewPr>
  <p:slideViewPr>
    <p:cSldViewPr snapToGrid="0">
      <p:cViewPr varScale="1">
        <p:scale>
          <a:sx n="80" d="100"/>
          <a:sy n="80" d="100"/>
        </p:scale>
        <p:origin x="12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5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553FE-2F00-49BC-BDD6-1258BC3025C0}" type="datetimeFigureOut">
              <a:rPr lang="en-US" smtClean="0"/>
              <a:t>1/28/2024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962-CC7B-4989-9993-4CF1D683C4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9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41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97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God’s issue with Edom?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75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Possibly retaliation for helping Israel and Judah against Moab (2 Kings 3).</a:t>
            </a:r>
          </a:p>
          <a:p>
            <a:endParaRPr lang="en-US" dirty="0"/>
          </a:p>
          <a:p>
            <a:r>
              <a:rPr lang="en-US" dirty="0"/>
              <a:t>God really doesn’t like people holding grudges.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3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5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Sell the righteous… mis application of the law.  (Leviticus 25:39-46).  The poor could sell themselves.  Those owed money could not sell those I debt.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28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Sell the righteous… mis application of the law.  (Leviticus 25:39-46).  The poor could sell themselves.  Those owed money could not sell those I debt.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44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Sell the righteous… mis application of the law.  (Leviticus 25:39-46).  The poor could sell themselves.  Those owed money could not sell those I debt.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0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32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3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4F91-E208-75A3-1600-E3514958D1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Minor Prophets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99DD7-9E1B-AABF-9D92-058161C988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Amos, hosea, Obadiah and joel</a:t>
            </a:r>
          </a:p>
        </p:txBody>
      </p:sp>
    </p:spTree>
    <p:extLst>
      <p:ext uri="{BB962C8B-B14F-4D97-AF65-F5344CB8AC3E}">
        <p14:creationId xmlns:p14="http://schemas.microsoft.com/office/powerpoint/2010/main" val="107652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Sins of Judah and Israel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737361"/>
            <a:ext cx="10770781" cy="360018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did God do for Israel?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destroyed the Amorite before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Brought them out of Egypt.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Led them in the wilderness.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Raised up Prophets and Nazirites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did Israel respond?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Made the Nazirites drink wine.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Told the Prophets not to prophesy.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Forgot what God had done for them.  (Judges 2:10)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God done for us?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737360"/>
            <a:ext cx="10770781" cy="46528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has God done for us today?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Saved us from Sin.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Provided His Word.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Provided the church.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should we respond?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99046-39C0-0CBC-47A0-903E151D4BF5}"/>
              </a:ext>
            </a:extLst>
          </p:cNvPr>
          <p:cNvSpPr txBox="1"/>
          <p:nvPr/>
        </p:nvSpPr>
        <p:spPr>
          <a:xfrm>
            <a:off x="577033" y="1737360"/>
            <a:ext cx="10786292" cy="42473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r>
              <a:rPr lang="en-US" sz="2400" dirty="0"/>
              <a:t>Romans 5:6-10</a:t>
            </a:r>
          </a:p>
          <a:p>
            <a:endParaRPr lang="en-US" sz="2400" dirty="0"/>
          </a:p>
          <a:p>
            <a:r>
              <a:rPr lang="en-US" sz="2400" b="1" baseline="30000" dirty="0"/>
              <a:t>6 </a:t>
            </a:r>
            <a:r>
              <a:rPr lang="en-US" sz="2400" dirty="0"/>
              <a:t>For while we were still helpless, at the right time Christ died for the ungodly. </a:t>
            </a:r>
            <a:r>
              <a:rPr lang="en-US" sz="2400" b="1" baseline="30000" dirty="0"/>
              <a:t>7 </a:t>
            </a:r>
            <a:r>
              <a:rPr lang="en-US" sz="2400" dirty="0"/>
              <a:t>For one will hardly die for a righteous man; though perhaps for the good man someone would dare even to die. </a:t>
            </a:r>
            <a:r>
              <a:rPr lang="en-US" sz="2400" b="1" baseline="30000" dirty="0"/>
              <a:t>8 </a:t>
            </a:r>
            <a:r>
              <a:rPr lang="en-US" sz="2400" dirty="0"/>
              <a:t>But God demonstrates His own love toward us, in that while we were yet sinners, Christ died for us. </a:t>
            </a:r>
            <a:r>
              <a:rPr lang="en-US" sz="2400" b="1" baseline="30000" dirty="0"/>
              <a:t>9 </a:t>
            </a:r>
            <a:r>
              <a:rPr lang="en-US" sz="2400" dirty="0"/>
              <a:t>Much more then, having now been justified by His blood, we shall be saved from the wrath </a:t>
            </a:r>
            <a:r>
              <a:rPr lang="en-US" sz="2400" i="1" dirty="0"/>
              <a:t>of God</a:t>
            </a:r>
            <a:r>
              <a:rPr lang="en-US" sz="2400" dirty="0"/>
              <a:t> through Him. </a:t>
            </a:r>
            <a:r>
              <a:rPr lang="en-US" sz="2400" b="1" baseline="30000" dirty="0"/>
              <a:t>10 </a:t>
            </a:r>
            <a:r>
              <a:rPr lang="en-US" sz="2400" dirty="0"/>
              <a:t>For if while we were enemies we were reconciled to God through the death of His Son, much more, having been reconciled, we shall be saved by His life. </a:t>
            </a:r>
            <a:r>
              <a:rPr lang="en-US" sz="2400" b="1" baseline="30000" dirty="0"/>
              <a:t>11 </a:t>
            </a:r>
            <a:r>
              <a:rPr lang="en-US" sz="2400" dirty="0"/>
              <a:t>And not only this, but we also exult in God through our Lord Jesus Christ, through whom we have now received the reconciliation.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3A2570-0888-DEF7-A849-D7DABCE4CB8B}"/>
              </a:ext>
            </a:extLst>
          </p:cNvPr>
          <p:cNvSpPr txBox="1"/>
          <p:nvPr/>
        </p:nvSpPr>
        <p:spPr>
          <a:xfrm>
            <a:off x="590544" y="1737360"/>
            <a:ext cx="10786292" cy="20313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r>
              <a:rPr lang="en-US" sz="2400" dirty="0"/>
              <a:t>2 Timothy 3:16-17</a:t>
            </a:r>
          </a:p>
          <a:p>
            <a:endParaRPr lang="en-US" sz="2400" dirty="0"/>
          </a:p>
          <a:p>
            <a:r>
              <a:rPr lang="en-US" sz="2400" b="1" baseline="30000" dirty="0"/>
              <a:t>16 </a:t>
            </a:r>
            <a:r>
              <a:rPr lang="en-US" sz="2400" dirty="0"/>
              <a:t>All Scripture is inspired by God and profitable for teaching, for reproof, for correction, for training in righteousness; </a:t>
            </a:r>
            <a:r>
              <a:rPr lang="en-US" sz="2400" b="1" baseline="30000" dirty="0"/>
              <a:t>17 </a:t>
            </a:r>
            <a:r>
              <a:rPr lang="en-US" sz="2400" dirty="0"/>
              <a:t>so that the man of God may be adequate, equipped for every good work.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198DC2-1F78-F61D-F194-708AAF59F009}"/>
              </a:ext>
            </a:extLst>
          </p:cNvPr>
          <p:cNvSpPr txBox="1"/>
          <p:nvPr/>
        </p:nvSpPr>
        <p:spPr>
          <a:xfrm>
            <a:off x="582789" y="1737360"/>
            <a:ext cx="10786292" cy="27699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r>
              <a:rPr lang="en-US" sz="2400" dirty="0"/>
              <a:t>Ephesians 4:11-13</a:t>
            </a:r>
          </a:p>
          <a:p>
            <a:endParaRPr lang="en-US" sz="2400" dirty="0"/>
          </a:p>
          <a:p>
            <a:r>
              <a:rPr lang="en-US" sz="2400" b="1" baseline="30000" dirty="0"/>
              <a:t>11 </a:t>
            </a:r>
            <a:r>
              <a:rPr lang="en-US" sz="2400" dirty="0"/>
              <a:t>And He gave some </a:t>
            </a:r>
            <a:r>
              <a:rPr lang="en-US" sz="2400" i="1" dirty="0"/>
              <a:t>as</a:t>
            </a:r>
            <a:r>
              <a:rPr lang="en-US" sz="2400" dirty="0"/>
              <a:t> apostles, and some </a:t>
            </a:r>
            <a:r>
              <a:rPr lang="en-US" sz="2400" i="1" dirty="0"/>
              <a:t>as</a:t>
            </a:r>
            <a:r>
              <a:rPr lang="en-US" sz="2400" dirty="0"/>
              <a:t> prophets, and some </a:t>
            </a:r>
            <a:r>
              <a:rPr lang="en-US" sz="2400" i="1" dirty="0"/>
              <a:t>as</a:t>
            </a:r>
            <a:r>
              <a:rPr lang="en-US" sz="2400" dirty="0"/>
              <a:t> evangelists, and some </a:t>
            </a:r>
            <a:r>
              <a:rPr lang="en-US" sz="2400" i="1" dirty="0"/>
              <a:t>as</a:t>
            </a:r>
            <a:r>
              <a:rPr lang="en-US" sz="2400" dirty="0"/>
              <a:t> pastors and teachers, </a:t>
            </a:r>
            <a:r>
              <a:rPr lang="en-US" sz="2400" b="1" baseline="30000" dirty="0"/>
              <a:t>12 </a:t>
            </a:r>
            <a:r>
              <a:rPr lang="en-US" sz="2400" dirty="0"/>
              <a:t>for the equipping of the saints for the work of service, to the building up of the body of Christ; </a:t>
            </a:r>
            <a:r>
              <a:rPr lang="en-US" sz="2400" b="1" baseline="30000" dirty="0"/>
              <a:t>13 </a:t>
            </a:r>
            <a:r>
              <a:rPr lang="en-US" sz="2400" dirty="0"/>
              <a:t>until we all attain to the unity of the faith, and of the knowledge of the Son of God, to a mature man, to the measure of the stature which belongs to the fullness of Christ.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F09D2-F21F-0207-C8D9-17640C6D10E7}"/>
              </a:ext>
            </a:extLst>
          </p:cNvPr>
          <p:cNvSpPr txBox="1"/>
          <p:nvPr/>
        </p:nvSpPr>
        <p:spPr>
          <a:xfrm>
            <a:off x="575034" y="1737360"/>
            <a:ext cx="10786292" cy="3508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r>
              <a:rPr lang="en-US" sz="2400" dirty="0"/>
              <a:t>Romans 12:4-8</a:t>
            </a:r>
          </a:p>
          <a:p>
            <a:endParaRPr lang="en-US" sz="2400" dirty="0"/>
          </a:p>
          <a:p>
            <a:r>
              <a:rPr lang="en-US" sz="2400" b="1" baseline="30000" dirty="0"/>
              <a:t>4 </a:t>
            </a:r>
            <a:r>
              <a:rPr lang="en-US" sz="2400" dirty="0"/>
              <a:t>For just as we have many members in one body and all the members do not have the same function, </a:t>
            </a:r>
            <a:r>
              <a:rPr lang="en-US" sz="2400" b="1" baseline="30000" dirty="0"/>
              <a:t>5 </a:t>
            </a:r>
            <a:r>
              <a:rPr lang="en-US" sz="2400" dirty="0"/>
              <a:t>so we, who are many, are one body in Christ, and individually members one of another. </a:t>
            </a:r>
            <a:r>
              <a:rPr lang="en-US" sz="2400" b="1" baseline="30000" dirty="0"/>
              <a:t>6 </a:t>
            </a:r>
            <a:r>
              <a:rPr lang="en-US" sz="2400" dirty="0"/>
              <a:t>Since we have gifts that differ according to the grace given to us, </a:t>
            </a:r>
            <a:r>
              <a:rPr lang="en-US" sz="2400" i="1" dirty="0"/>
              <a:t>each of us is to exercise them accordingly</a:t>
            </a:r>
            <a:r>
              <a:rPr lang="en-US" sz="2400" dirty="0"/>
              <a:t>: if prophecy, according to the proportion of his faith; </a:t>
            </a:r>
            <a:r>
              <a:rPr lang="en-US" sz="2400" b="1" baseline="30000" dirty="0"/>
              <a:t>7 </a:t>
            </a:r>
            <a:r>
              <a:rPr lang="en-US" sz="2400" dirty="0"/>
              <a:t>if service, in his serving; or he who teaches, in his teaching; </a:t>
            </a:r>
            <a:r>
              <a:rPr lang="en-US" sz="2400" b="1" baseline="30000" dirty="0"/>
              <a:t>8 </a:t>
            </a:r>
            <a:r>
              <a:rPr lang="en-US" sz="2400" dirty="0"/>
              <a:t>or he who exhorts, in his exhortation; he who gives, with liberality; he who leads, with diligence; he who shows mercy, with cheerfulness.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57C85-D7AF-8990-9463-4A55E876A827}"/>
              </a:ext>
            </a:extLst>
          </p:cNvPr>
          <p:cNvSpPr txBox="1"/>
          <p:nvPr/>
        </p:nvSpPr>
        <p:spPr>
          <a:xfrm>
            <a:off x="575034" y="1737360"/>
            <a:ext cx="10786292" cy="166199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r>
              <a:rPr lang="en-US" sz="2400" dirty="0"/>
              <a:t>John 3:16</a:t>
            </a:r>
          </a:p>
          <a:p>
            <a:endParaRPr lang="en-US" sz="2400" dirty="0"/>
          </a:p>
          <a:p>
            <a:r>
              <a:rPr lang="en-US" sz="2400" b="1" baseline="30000" dirty="0"/>
              <a:t>16 </a:t>
            </a:r>
            <a:r>
              <a:rPr lang="en-US" sz="2400" dirty="0"/>
              <a:t>“For God so loved the world, that He gave His only begotten Son, that whoever believes in Him shall not perish,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246746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Burden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4316788"/>
            <a:ext cx="10770781" cy="196705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did the sin of His people affect God?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about today? Ephesians 4:30-32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the consequences for Israel?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mighty lose their strength.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Because their strength comes from God.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1FF3EA-E736-C800-7650-4CF0C81F111F}"/>
              </a:ext>
            </a:extLst>
          </p:cNvPr>
          <p:cNvSpPr txBox="1"/>
          <p:nvPr/>
        </p:nvSpPr>
        <p:spPr>
          <a:xfrm>
            <a:off x="223284" y="1788273"/>
            <a:ext cx="11717079" cy="2477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2:13-16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“Behold, I am weighted down beneath you As a wagon is weighted down when filled with sheaves.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“Flight will perish from the swift, And the stalwart will not strengthen his power,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Nor the mighty man save his life.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“He who grasps the bow will not stand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his ground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swift of foot will not escape, Nor will he who rides the horse save his life.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“Even the bravest among the warriors will flee naked in that day,”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384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Pronouncing Judgement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1CDD-E762-96FB-9AF0-DE24F72CD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568794" cy="605678"/>
          </a:xfrm>
        </p:spPr>
        <p:txBody>
          <a:bodyPr>
            <a:noAutofit/>
          </a:bodyPr>
          <a:lstStyle/>
          <a:p>
            <a:r>
              <a:rPr lang="en-US" sz="1800" dirty="0"/>
              <a:t>Why do you think the prophecies begin with the nations surrounding Judah and Israel?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E885293-14A4-D26A-8C4F-E92C6885AD0B}"/>
              </a:ext>
            </a:extLst>
          </p:cNvPr>
          <p:cNvSpPr txBox="1">
            <a:spLocks/>
          </p:cNvSpPr>
          <p:nvPr/>
        </p:nvSpPr>
        <p:spPr>
          <a:xfrm>
            <a:off x="1097280" y="2398241"/>
            <a:ext cx="10058400" cy="10657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God sees and judges all nations.</a:t>
            </a:r>
          </a:p>
          <a:p>
            <a:pPr lvl="1"/>
            <a:r>
              <a:rPr lang="en-US" dirty="0"/>
              <a:t>He is in control and is sovereign over all nations.</a:t>
            </a:r>
          </a:p>
          <a:p>
            <a:pPr lvl="1"/>
            <a:r>
              <a:rPr lang="en-US" dirty="0"/>
              <a:t>He is not just picking on His people.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F8857A-49D4-7C19-8BFF-D5514200329E}"/>
              </a:ext>
            </a:extLst>
          </p:cNvPr>
          <p:cNvSpPr txBox="1">
            <a:spLocks/>
          </p:cNvSpPr>
          <p:nvPr/>
        </p:nvSpPr>
        <p:spPr>
          <a:xfrm>
            <a:off x="1097280" y="3464040"/>
            <a:ext cx="10058400" cy="3779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six other nations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CCBE09E-0374-244F-E6B9-2FA1FA851CF9}"/>
              </a:ext>
            </a:extLst>
          </p:cNvPr>
          <p:cNvSpPr txBox="1">
            <a:spLocks/>
          </p:cNvSpPr>
          <p:nvPr/>
        </p:nvSpPr>
        <p:spPr>
          <a:xfrm>
            <a:off x="1097280" y="3846425"/>
            <a:ext cx="10058400" cy="203338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Damascus</a:t>
            </a:r>
          </a:p>
          <a:p>
            <a:pPr lvl="1"/>
            <a:r>
              <a:rPr lang="en-US" dirty="0"/>
              <a:t>Gaza (Philistines)</a:t>
            </a:r>
          </a:p>
          <a:p>
            <a:pPr lvl="1"/>
            <a:r>
              <a:rPr lang="en-US" dirty="0" err="1"/>
              <a:t>Tyre</a:t>
            </a:r>
            <a:endParaRPr lang="en-US" dirty="0"/>
          </a:p>
          <a:p>
            <a:pPr lvl="1"/>
            <a:r>
              <a:rPr lang="en-US" dirty="0"/>
              <a:t>Edom</a:t>
            </a:r>
          </a:p>
          <a:p>
            <a:pPr lvl="1"/>
            <a:r>
              <a:rPr lang="en-US" dirty="0"/>
              <a:t>Ammon</a:t>
            </a:r>
          </a:p>
          <a:p>
            <a:pPr lvl="1"/>
            <a:r>
              <a:rPr lang="en-US" dirty="0"/>
              <a:t>Moab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2616279-C9E5-0C43-80E0-770647C88F25}"/>
              </a:ext>
            </a:extLst>
          </p:cNvPr>
          <p:cNvSpPr/>
          <p:nvPr/>
        </p:nvSpPr>
        <p:spPr>
          <a:xfrm>
            <a:off x="2126512" y="4907760"/>
            <a:ext cx="542260" cy="84445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F20EBE-AE6E-A081-17D4-6E1CCEAED75F}"/>
              </a:ext>
            </a:extLst>
          </p:cNvPr>
          <p:cNvSpPr txBox="1"/>
          <p:nvPr/>
        </p:nvSpPr>
        <p:spPr>
          <a:xfrm>
            <a:off x="2743196" y="5006822"/>
            <a:ext cx="1323191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Related to Israelites</a:t>
            </a:r>
          </a:p>
        </p:txBody>
      </p:sp>
      <p:pic>
        <p:nvPicPr>
          <p:cNvPr id="9" name="Content Placeholder 9" descr="A map of the bible&#10;&#10;Description automatically generated">
            <a:extLst>
              <a:ext uri="{FF2B5EF4-FFF2-40B4-BE49-F238E27FC236}">
                <a16:creationId xmlns:a16="http://schemas.microsoft.com/office/drawing/2014/main" id="{ABCA054F-C76A-DC2A-A39B-95C08CAC1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2444" y="3608"/>
            <a:ext cx="4059556" cy="630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7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Pronouncing Judgement on Edom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4316787"/>
            <a:ext cx="10770781" cy="2009593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He pursued his brother (Israel) with the sword.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He showed no compassion and was constantly angry.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Why do you think this is, since Jacob and Esau seem to have made up in Genesis 33?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Edom was defeated by Babylon and later conquered by the Nabataeans.  They fled south to Judea.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4E619B-4FBE-F726-8285-F3D66B3C691F}"/>
              </a:ext>
            </a:extLst>
          </p:cNvPr>
          <p:cNvSpPr txBox="1"/>
          <p:nvPr/>
        </p:nvSpPr>
        <p:spPr>
          <a:xfrm>
            <a:off x="223284" y="1788273"/>
            <a:ext cx="11748976" cy="2477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1:11-12</a:t>
            </a:r>
          </a:p>
          <a:p>
            <a:r>
              <a:rPr lang="en-US" sz="2400" b="1" baseline="30000" dirty="0"/>
              <a:t>11 </a:t>
            </a:r>
            <a:r>
              <a:rPr lang="en-US" sz="2400" dirty="0"/>
              <a:t>Thus says the </a:t>
            </a:r>
            <a:r>
              <a:rPr lang="en-US" sz="2400" cap="small" dirty="0"/>
              <a:t>Lord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“For three transgressions of Edom and for four I will not revoke its </a:t>
            </a:r>
            <a:r>
              <a:rPr lang="en-US" sz="2400" i="1" dirty="0"/>
              <a:t>punishment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Because he pursued his brother with the sword, While he stifled his compassion;</a:t>
            </a:r>
            <a:br>
              <a:rPr lang="en-US" sz="2400" dirty="0"/>
            </a:br>
            <a:r>
              <a:rPr lang="en-US" sz="2400" dirty="0"/>
              <a:t>His anger also tore continually, And he maintained his fury forever.</a:t>
            </a:r>
            <a:br>
              <a:rPr lang="en-US" sz="2400" dirty="0"/>
            </a:br>
            <a:r>
              <a:rPr lang="en-US" sz="2400" b="1" baseline="30000" dirty="0"/>
              <a:t>12 </a:t>
            </a:r>
            <a:r>
              <a:rPr lang="en-US" sz="2400" dirty="0"/>
              <a:t>“So I will send fire upon </a:t>
            </a:r>
            <a:r>
              <a:rPr lang="en-US" sz="2400" dirty="0" err="1"/>
              <a:t>Teman</a:t>
            </a:r>
            <a:r>
              <a:rPr lang="en-US" sz="2400" dirty="0"/>
              <a:t> And it will consume the citadels of </a:t>
            </a:r>
            <a:r>
              <a:rPr lang="en-US" sz="2400" dirty="0" err="1"/>
              <a:t>Bozrah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893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Pronouncing Judgement on Ammon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1097280" y="4916257"/>
            <a:ext cx="10770781" cy="13356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They committed terrible acts of cruelty in order to expand their borders.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Conquered by the Babylonians and eventually just absorbed into Arab society.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F9DA43-B18E-C733-BC26-9BF5168C87F7}"/>
              </a:ext>
            </a:extLst>
          </p:cNvPr>
          <p:cNvSpPr txBox="1"/>
          <p:nvPr/>
        </p:nvSpPr>
        <p:spPr>
          <a:xfrm>
            <a:off x="223284" y="1788273"/>
            <a:ext cx="11717079" cy="28469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1:13-15</a:t>
            </a:r>
          </a:p>
          <a:p>
            <a:r>
              <a:rPr lang="en-US" sz="2400" b="1" baseline="30000" dirty="0"/>
              <a:t>13 </a:t>
            </a:r>
            <a:r>
              <a:rPr lang="en-US" sz="2400" dirty="0"/>
              <a:t>Thus says the </a:t>
            </a:r>
            <a:r>
              <a:rPr lang="en-US" sz="2400" cap="small" dirty="0"/>
              <a:t>Lord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“For three transgressions of the sons of Ammon and for four I will not revoke its </a:t>
            </a:r>
            <a:r>
              <a:rPr lang="en-US" sz="2400" i="1" dirty="0"/>
              <a:t>punishment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Because they ripped open the pregnant women of Gilead In order to enlarge their borders.</a:t>
            </a:r>
            <a:br>
              <a:rPr lang="en-US" sz="2400" dirty="0"/>
            </a:br>
            <a:r>
              <a:rPr lang="en-US" sz="2400" b="1" baseline="30000" dirty="0"/>
              <a:t>14 </a:t>
            </a:r>
            <a:r>
              <a:rPr lang="en-US" sz="2400" dirty="0"/>
              <a:t>“So I will kindle a fire on the wall of Rabbah And it will consume her citadels</a:t>
            </a:r>
            <a:br>
              <a:rPr lang="en-US" sz="2400" dirty="0"/>
            </a:br>
            <a:r>
              <a:rPr lang="en-US" sz="2400" dirty="0"/>
              <a:t>Amid war cries on the day of battle, And a storm on the day of tempest.</a:t>
            </a:r>
            <a:br>
              <a:rPr lang="en-US" sz="2400" dirty="0"/>
            </a:br>
            <a:r>
              <a:rPr lang="en-US" sz="2400" b="1" baseline="30000" dirty="0"/>
              <a:t>15 </a:t>
            </a:r>
            <a:r>
              <a:rPr lang="en-US" sz="2400" dirty="0"/>
              <a:t>“Their king will go into exile, He and his princes together,” says the </a:t>
            </a:r>
            <a:r>
              <a:rPr lang="en-US" sz="2400" cap="small" dirty="0"/>
              <a:t>Lord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692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Pronouncing Judgement on Moab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1097280" y="4391245"/>
            <a:ext cx="10770781" cy="179690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Burned the bones of the king of Edom into lime.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This may have been their practice to turn the bones of their enemies to lime and use them to build buildings.  Most likely done out of spite.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They suffered the same fate as the Ammonites.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E46392-FFC4-B55F-AF90-DEFF34ECC649}"/>
              </a:ext>
            </a:extLst>
          </p:cNvPr>
          <p:cNvSpPr txBox="1"/>
          <p:nvPr/>
        </p:nvSpPr>
        <p:spPr>
          <a:xfrm>
            <a:off x="223284" y="1788273"/>
            <a:ext cx="11717079" cy="2477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2:1-3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“For three transgressions of Moab and for four I will not revoke its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punishment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Because he burned the bones of the king of Edom to lime.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“So I will send fire upon Moab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it will consume the citadels of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Kerioth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; And Moab will die amid tumult,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With war cries and the sound of a trumpet.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 will also cut off the judge from her midst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slay all her princes with him,” says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773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Sins of Judah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4486940"/>
            <a:ext cx="10770781" cy="17224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They Rejected the law of the Lord.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Lies, that their fathers walked after have led them astray?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Idolatry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Mixed idolatry and worshiping God.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1FF3EA-E736-C800-7650-4CF0C81F111F}"/>
              </a:ext>
            </a:extLst>
          </p:cNvPr>
          <p:cNvSpPr txBox="1"/>
          <p:nvPr/>
        </p:nvSpPr>
        <p:spPr>
          <a:xfrm>
            <a:off x="223284" y="1788273"/>
            <a:ext cx="11717079" cy="2477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2:4-5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Thus says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“For three transgressions of Judah and for four I will not revoke its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punishment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Because they rejected the law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have not kept His statutes;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Their lies also have led them astray, Those after which their fathers walked.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“So I will send fire upon Judah And it will consume the citadels of Jerusalem.”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0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Sins of Israel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227D5-6B58-2D4B-2170-7891F4E3485F}"/>
              </a:ext>
            </a:extLst>
          </p:cNvPr>
          <p:cNvSpPr txBox="1"/>
          <p:nvPr/>
        </p:nvSpPr>
        <p:spPr>
          <a:xfrm>
            <a:off x="223284" y="1788273"/>
            <a:ext cx="11717079" cy="43242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2:6-8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Thus says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“For three transgressions of Israel and for four I will not revoke its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punishment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Because they sell the righteous for money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the needy for a pair of sandals.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“These who pant after the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very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dust of the earth on the head of the helpless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Also turn aside the way of the humble;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a man and his father resort to the same girl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In order to profane My holy name.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“On garments taken as pledges they stretch out beside every altar,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in the house of their God they drink the wine of those who have been fined.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572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Sins of Israel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903228"/>
            <a:ext cx="10770781" cy="430618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Sell the righteous for money and the need for a pair of sandals. (Lev. 25:39-46)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Mistreated the poor and the humble.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Father and son go to the same temple prostitute.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Garments taken in pledge are not returned at night (Deut. 24:12-13)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Abuse of power/authority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BAD7F-996D-74EE-3675-8BBF8B76844F}"/>
              </a:ext>
            </a:extLst>
          </p:cNvPr>
          <p:cNvSpPr txBox="1"/>
          <p:nvPr/>
        </p:nvSpPr>
        <p:spPr>
          <a:xfrm>
            <a:off x="516116" y="1897326"/>
            <a:ext cx="10786292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Leviticus 25:39-43</a:t>
            </a:r>
          </a:p>
          <a:p>
            <a:r>
              <a:rPr lang="en-US" sz="2400" b="1" baseline="30000" dirty="0"/>
              <a:t>39 </a:t>
            </a:r>
            <a:r>
              <a:rPr lang="en-US" sz="2400" dirty="0"/>
              <a:t>‘If a countryman of yours becomes so poor with regard to you that he sells himself to you, you shall not subject him to a slave’s service. </a:t>
            </a:r>
            <a:r>
              <a:rPr lang="en-US" sz="2400" b="1" baseline="30000" dirty="0"/>
              <a:t>40 </a:t>
            </a:r>
            <a:r>
              <a:rPr lang="en-US" sz="2400" dirty="0"/>
              <a:t>He shall be with you as a hired man, as if he were a sojourner; he shall serve with you until the year of jubilee. </a:t>
            </a:r>
            <a:r>
              <a:rPr lang="en-US" sz="2400" b="1" baseline="30000" dirty="0"/>
              <a:t>41 </a:t>
            </a:r>
            <a:r>
              <a:rPr lang="en-US" sz="2400" dirty="0"/>
              <a:t>He shall then go out from you, he and his sons with him, and shall go back to his family, that he may return to the property of his forefathers. </a:t>
            </a:r>
            <a:r>
              <a:rPr lang="en-US" sz="2400" b="1" baseline="30000" dirty="0"/>
              <a:t>42 </a:t>
            </a:r>
            <a:r>
              <a:rPr lang="en-US" sz="2400" dirty="0"/>
              <a:t>For they are My servants whom I brought out from the land of Egypt; they are not to be sold </a:t>
            </a:r>
            <a:r>
              <a:rPr lang="en-US" sz="2400" i="1" dirty="0"/>
              <a:t>in</a:t>
            </a:r>
            <a:r>
              <a:rPr lang="en-US" sz="2400" dirty="0"/>
              <a:t> a slave sale. </a:t>
            </a:r>
            <a:r>
              <a:rPr lang="en-US" sz="2400" b="1" baseline="30000" dirty="0"/>
              <a:t>43 </a:t>
            </a:r>
            <a:r>
              <a:rPr lang="en-US" sz="2400" dirty="0"/>
              <a:t>You shall not rule over him with severity, but are to revere your God.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30DBFB-B397-95B8-B2E2-F4D152DB4DC3}"/>
              </a:ext>
            </a:extLst>
          </p:cNvPr>
          <p:cNvSpPr txBox="1"/>
          <p:nvPr/>
        </p:nvSpPr>
        <p:spPr>
          <a:xfrm>
            <a:off x="516116" y="4555466"/>
            <a:ext cx="10786292" cy="17389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Deuteronomy 24:12-13</a:t>
            </a:r>
            <a:endParaRPr lang="en-US" sz="2400" dirty="0"/>
          </a:p>
          <a:p>
            <a:r>
              <a:rPr lang="en-US" sz="2400" b="1" baseline="30000" dirty="0"/>
              <a:t>12 </a:t>
            </a:r>
            <a:r>
              <a:rPr lang="en-US" sz="2400" dirty="0"/>
              <a:t>If he is a poor man, you shall not sleep with his pledge. </a:t>
            </a:r>
            <a:r>
              <a:rPr lang="en-US" sz="2400" b="1" baseline="30000" dirty="0"/>
              <a:t>13 </a:t>
            </a:r>
            <a:r>
              <a:rPr lang="en-US" sz="2400" dirty="0"/>
              <a:t>When the sun goes down you shall surely return the pledge to him, that he may sleep in his cloak and bless you; and it will be righteousness for you before the </a:t>
            </a:r>
            <a:r>
              <a:rPr lang="en-US" sz="2400" cap="small" dirty="0"/>
              <a:t>Lord</a:t>
            </a:r>
            <a:r>
              <a:rPr lang="en-US" sz="2400" dirty="0"/>
              <a:t> your God.</a:t>
            </a:r>
          </a:p>
        </p:txBody>
      </p:sp>
    </p:spTree>
    <p:extLst>
      <p:ext uri="{BB962C8B-B14F-4D97-AF65-F5344CB8AC3E}">
        <p14:creationId xmlns:p14="http://schemas.microsoft.com/office/powerpoint/2010/main" val="249590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  <p:bldP spid="3" grpId="1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Sins of Judah and Israel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737360"/>
            <a:ext cx="10770781" cy="12610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Were the sins of the other nations different than the sins of Judah and Israel?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sins of the other nations were sins against humanity.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sins of Judah and Israel were sins against God.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90B938-2B90-0D28-97D0-B3E0D9BD4C6F}"/>
              </a:ext>
            </a:extLst>
          </p:cNvPr>
          <p:cNvSpPr txBox="1"/>
          <p:nvPr/>
        </p:nvSpPr>
        <p:spPr>
          <a:xfrm>
            <a:off x="237460" y="2998381"/>
            <a:ext cx="11717079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2:9-12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“Yet it was I who destroyed the Amorite before them, Though his height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was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like the height of cedars And he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was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strong as the oaks; I even destroyed his fruit above and his root below.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“It was I who brought you up from the land of Egypt, And I led you in the wilderness forty years That you might take possession of the land of the Amorite.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“Then I raised up some of your sons to be prophets And some of your young men to be Nazirites.  Is this not so, O sons of Israel?”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“But you made the Nazirites drink wine, And you commanded the prophets saying, ‘You shall not prophesy!’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261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4295</TotalTime>
  <Words>1982</Words>
  <Application>Microsoft Office PowerPoint</Application>
  <PresentationFormat>Widescreen</PresentationFormat>
  <Paragraphs>116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system-ui</vt:lpstr>
      <vt:lpstr>Retrospect</vt:lpstr>
      <vt:lpstr>Minor Prophets</vt:lpstr>
      <vt:lpstr>Pronouncing Judgement</vt:lpstr>
      <vt:lpstr>Pronouncing Judgement on Edom</vt:lpstr>
      <vt:lpstr>Pronouncing Judgement on Ammon</vt:lpstr>
      <vt:lpstr>Pronouncing Judgement on Moab</vt:lpstr>
      <vt:lpstr>The Sins of Judah</vt:lpstr>
      <vt:lpstr>The Sins of Israel</vt:lpstr>
      <vt:lpstr>The Sins of Israel</vt:lpstr>
      <vt:lpstr>The Sins of Judah and Israel</vt:lpstr>
      <vt:lpstr>The Sins of Judah and Israel</vt:lpstr>
      <vt:lpstr>What has God done for us?</vt:lpstr>
      <vt:lpstr>God’s Burden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Prophets</dc:title>
  <dc:creator>Hahn, Andrew C</dc:creator>
  <cp:lastModifiedBy>AU Church</cp:lastModifiedBy>
  <cp:revision>41</cp:revision>
  <cp:lastPrinted>2024-01-07T04:45:50Z</cp:lastPrinted>
  <dcterms:created xsi:type="dcterms:W3CDTF">2024-01-06T11:47:52Z</dcterms:created>
  <dcterms:modified xsi:type="dcterms:W3CDTF">2024-01-28T15:04:14Z</dcterms:modified>
</cp:coreProperties>
</file>