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3FA68-FF3D-DCF5-0D00-5DC790C760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3072C-1067-948F-DE5C-0D71761600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7CC0AC-7A4C-0814-3442-58AE34BA9E67}"/>
              </a:ext>
            </a:extLst>
          </p:cNvPr>
          <p:cNvSpPr>
            <a:spLocks noGrp="1"/>
          </p:cNvSpPr>
          <p:nvPr>
            <p:ph type="dt" sz="half" idx="10"/>
          </p:nvPr>
        </p:nvSpPr>
        <p:spPr/>
        <p:txBody>
          <a:bodyPr/>
          <a:lstStyle/>
          <a:p>
            <a:fld id="{47991671-C301-479A-A2AA-9E0396AF0FEF}" type="datetimeFigureOut">
              <a:rPr lang="en-US" smtClean="0"/>
              <a:t>2/7/2024</a:t>
            </a:fld>
            <a:endParaRPr lang="en-US"/>
          </a:p>
        </p:txBody>
      </p:sp>
      <p:sp>
        <p:nvSpPr>
          <p:cNvPr id="5" name="Footer Placeholder 4">
            <a:extLst>
              <a:ext uri="{FF2B5EF4-FFF2-40B4-BE49-F238E27FC236}">
                <a16:creationId xmlns:a16="http://schemas.microsoft.com/office/drawing/2014/main" id="{D3817395-EF6B-6E39-36C7-E56C722672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7762C-AE2F-F950-5160-79EC2755C5B3}"/>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329900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98277-504C-4100-9C7C-4C81FCC4A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39899D-ACC8-8D0C-12EB-7A3DDF324D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197E2-EA96-B345-090A-78C7BCF28A3B}"/>
              </a:ext>
            </a:extLst>
          </p:cNvPr>
          <p:cNvSpPr>
            <a:spLocks noGrp="1"/>
          </p:cNvSpPr>
          <p:nvPr>
            <p:ph type="dt" sz="half" idx="10"/>
          </p:nvPr>
        </p:nvSpPr>
        <p:spPr/>
        <p:txBody>
          <a:bodyPr/>
          <a:lstStyle/>
          <a:p>
            <a:fld id="{47991671-C301-479A-A2AA-9E0396AF0FEF}" type="datetimeFigureOut">
              <a:rPr lang="en-US" smtClean="0"/>
              <a:t>2/7/2024</a:t>
            </a:fld>
            <a:endParaRPr lang="en-US"/>
          </a:p>
        </p:txBody>
      </p:sp>
      <p:sp>
        <p:nvSpPr>
          <p:cNvPr id="5" name="Footer Placeholder 4">
            <a:extLst>
              <a:ext uri="{FF2B5EF4-FFF2-40B4-BE49-F238E27FC236}">
                <a16:creationId xmlns:a16="http://schemas.microsoft.com/office/drawing/2014/main" id="{238715ED-E949-6EB5-A663-14768AC497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7CCD8-FFC8-93A6-4890-D256D245203B}"/>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3423252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03E335-E150-2072-4C5B-BE3C3E0E6C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F7523F-9BC5-891D-63E2-D65022E5FE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CCE151-0893-AA03-8F8D-FF3665623B8D}"/>
              </a:ext>
            </a:extLst>
          </p:cNvPr>
          <p:cNvSpPr>
            <a:spLocks noGrp="1"/>
          </p:cNvSpPr>
          <p:nvPr>
            <p:ph type="dt" sz="half" idx="10"/>
          </p:nvPr>
        </p:nvSpPr>
        <p:spPr/>
        <p:txBody>
          <a:bodyPr/>
          <a:lstStyle/>
          <a:p>
            <a:fld id="{47991671-C301-479A-A2AA-9E0396AF0FEF}" type="datetimeFigureOut">
              <a:rPr lang="en-US" smtClean="0"/>
              <a:t>2/7/2024</a:t>
            </a:fld>
            <a:endParaRPr lang="en-US"/>
          </a:p>
        </p:txBody>
      </p:sp>
      <p:sp>
        <p:nvSpPr>
          <p:cNvPr id="5" name="Footer Placeholder 4">
            <a:extLst>
              <a:ext uri="{FF2B5EF4-FFF2-40B4-BE49-F238E27FC236}">
                <a16:creationId xmlns:a16="http://schemas.microsoft.com/office/drawing/2014/main" id="{D60A3E30-FEDF-9B60-85FA-C2B253FA95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954D34-CF33-CBAB-6EA2-D6FF2C3651F2}"/>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354859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0435-5491-1D7E-E9B6-7A230FD987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29BD1E-3113-D62C-0EA8-B74C101218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ED0B54-E202-C559-D66D-282BE5959C66}"/>
              </a:ext>
            </a:extLst>
          </p:cNvPr>
          <p:cNvSpPr>
            <a:spLocks noGrp="1"/>
          </p:cNvSpPr>
          <p:nvPr>
            <p:ph type="dt" sz="half" idx="10"/>
          </p:nvPr>
        </p:nvSpPr>
        <p:spPr/>
        <p:txBody>
          <a:bodyPr/>
          <a:lstStyle/>
          <a:p>
            <a:fld id="{47991671-C301-479A-A2AA-9E0396AF0FEF}" type="datetimeFigureOut">
              <a:rPr lang="en-US" smtClean="0"/>
              <a:t>2/7/2024</a:t>
            </a:fld>
            <a:endParaRPr lang="en-US"/>
          </a:p>
        </p:txBody>
      </p:sp>
      <p:sp>
        <p:nvSpPr>
          <p:cNvPr id="5" name="Footer Placeholder 4">
            <a:extLst>
              <a:ext uri="{FF2B5EF4-FFF2-40B4-BE49-F238E27FC236}">
                <a16:creationId xmlns:a16="http://schemas.microsoft.com/office/drawing/2014/main" id="{CE33E627-3F3D-8CB7-CA3A-6FDC1F9FAE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7297F-757C-2F81-EBE6-3E10D69EE5FD}"/>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1552132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C0E7-F87C-C8BA-22A4-5BD7744601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950BAF-1D25-2D0B-D80B-2C54170CE5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42277D-4466-0257-ACCD-C0259F27373A}"/>
              </a:ext>
            </a:extLst>
          </p:cNvPr>
          <p:cNvSpPr>
            <a:spLocks noGrp="1"/>
          </p:cNvSpPr>
          <p:nvPr>
            <p:ph type="dt" sz="half" idx="10"/>
          </p:nvPr>
        </p:nvSpPr>
        <p:spPr/>
        <p:txBody>
          <a:bodyPr/>
          <a:lstStyle/>
          <a:p>
            <a:fld id="{47991671-C301-479A-A2AA-9E0396AF0FEF}" type="datetimeFigureOut">
              <a:rPr lang="en-US" smtClean="0"/>
              <a:t>2/7/2024</a:t>
            </a:fld>
            <a:endParaRPr lang="en-US"/>
          </a:p>
        </p:txBody>
      </p:sp>
      <p:sp>
        <p:nvSpPr>
          <p:cNvPr id="5" name="Footer Placeholder 4">
            <a:extLst>
              <a:ext uri="{FF2B5EF4-FFF2-40B4-BE49-F238E27FC236}">
                <a16:creationId xmlns:a16="http://schemas.microsoft.com/office/drawing/2014/main" id="{F71E4EB7-6E2E-B1DA-22AC-3D487475E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ED5124-FF01-03D6-CA94-46E682AB01A3}"/>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146737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43F5F-9E27-B3D3-8B95-04CF8FB2CA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FAE420-DA2F-53CA-A514-ABC2C49DE3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3BF4F3-2365-102C-D7C5-8C8F7F51FF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64BD2F-B26F-51D2-CFA8-EFDBF49E3AA4}"/>
              </a:ext>
            </a:extLst>
          </p:cNvPr>
          <p:cNvSpPr>
            <a:spLocks noGrp="1"/>
          </p:cNvSpPr>
          <p:nvPr>
            <p:ph type="dt" sz="half" idx="10"/>
          </p:nvPr>
        </p:nvSpPr>
        <p:spPr/>
        <p:txBody>
          <a:bodyPr/>
          <a:lstStyle/>
          <a:p>
            <a:fld id="{47991671-C301-479A-A2AA-9E0396AF0FEF}" type="datetimeFigureOut">
              <a:rPr lang="en-US" smtClean="0"/>
              <a:t>2/7/2024</a:t>
            </a:fld>
            <a:endParaRPr lang="en-US"/>
          </a:p>
        </p:txBody>
      </p:sp>
      <p:sp>
        <p:nvSpPr>
          <p:cNvPr id="6" name="Footer Placeholder 5">
            <a:extLst>
              <a:ext uri="{FF2B5EF4-FFF2-40B4-BE49-F238E27FC236}">
                <a16:creationId xmlns:a16="http://schemas.microsoft.com/office/drawing/2014/main" id="{AA56A2A4-0456-023C-D542-729B2B72E1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D4A7B8-5DB0-D8A0-F5A0-1D4B259F3DA8}"/>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247851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34D52-E383-5A60-713E-D23A8CDCA3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2E1788-7468-2473-F585-1BE8C23D2E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EE5E97-7DC6-137E-38FB-84BFC9AADD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48DA0F-0BC7-0D0F-B8C6-F32B6414D3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EBEC49-DBA6-35EB-0BDC-7C77BD76D1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770ACD-19F1-9A21-BB8D-B6F33FFAFEEF}"/>
              </a:ext>
            </a:extLst>
          </p:cNvPr>
          <p:cNvSpPr>
            <a:spLocks noGrp="1"/>
          </p:cNvSpPr>
          <p:nvPr>
            <p:ph type="dt" sz="half" idx="10"/>
          </p:nvPr>
        </p:nvSpPr>
        <p:spPr/>
        <p:txBody>
          <a:bodyPr/>
          <a:lstStyle/>
          <a:p>
            <a:fld id="{47991671-C301-479A-A2AA-9E0396AF0FEF}" type="datetimeFigureOut">
              <a:rPr lang="en-US" smtClean="0"/>
              <a:t>2/7/2024</a:t>
            </a:fld>
            <a:endParaRPr lang="en-US"/>
          </a:p>
        </p:txBody>
      </p:sp>
      <p:sp>
        <p:nvSpPr>
          <p:cNvPr id="8" name="Footer Placeholder 7">
            <a:extLst>
              <a:ext uri="{FF2B5EF4-FFF2-40B4-BE49-F238E27FC236}">
                <a16:creationId xmlns:a16="http://schemas.microsoft.com/office/drawing/2014/main" id="{158960EB-658E-214B-8A7D-A47768A0A1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D988E9-73EE-C302-9F86-50B4ACC7B25F}"/>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184057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B729C-B23F-55C2-8E10-E5658082C7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E01977-50B9-599B-9227-E4005F37C48B}"/>
              </a:ext>
            </a:extLst>
          </p:cNvPr>
          <p:cNvSpPr>
            <a:spLocks noGrp="1"/>
          </p:cNvSpPr>
          <p:nvPr>
            <p:ph type="dt" sz="half" idx="10"/>
          </p:nvPr>
        </p:nvSpPr>
        <p:spPr/>
        <p:txBody>
          <a:bodyPr/>
          <a:lstStyle/>
          <a:p>
            <a:fld id="{47991671-C301-479A-A2AA-9E0396AF0FEF}" type="datetimeFigureOut">
              <a:rPr lang="en-US" smtClean="0"/>
              <a:t>2/7/2024</a:t>
            </a:fld>
            <a:endParaRPr lang="en-US"/>
          </a:p>
        </p:txBody>
      </p:sp>
      <p:sp>
        <p:nvSpPr>
          <p:cNvPr id="4" name="Footer Placeholder 3">
            <a:extLst>
              <a:ext uri="{FF2B5EF4-FFF2-40B4-BE49-F238E27FC236}">
                <a16:creationId xmlns:a16="http://schemas.microsoft.com/office/drawing/2014/main" id="{39CEABCA-8395-2A6A-1020-3A2E4F6124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C40544-F66E-46E4-A83B-6887BE8D221B}"/>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559092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14DE1F-2C3D-E9F4-87EF-87998D7AC038}"/>
              </a:ext>
            </a:extLst>
          </p:cNvPr>
          <p:cNvSpPr>
            <a:spLocks noGrp="1"/>
          </p:cNvSpPr>
          <p:nvPr>
            <p:ph type="dt" sz="half" idx="10"/>
          </p:nvPr>
        </p:nvSpPr>
        <p:spPr/>
        <p:txBody>
          <a:bodyPr/>
          <a:lstStyle/>
          <a:p>
            <a:fld id="{47991671-C301-479A-A2AA-9E0396AF0FEF}" type="datetimeFigureOut">
              <a:rPr lang="en-US" smtClean="0"/>
              <a:t>2/7/2024</a:t>
            </a:fld>
            <a:endParaRPr lang="en-US"/>
          </a:p>
        </p:txBody>
      </p:sp>
      <p:sp>
        <p:nvSpPr>
          <p:cNvPr id="3" name="Footer Placeholder 2">
            <a:extLst>
              <a:ext uri="{FF2B5EF4-FFF2-40B4-BE49-F238E27FC236}">
                <a16:creationId xmlns:a16="http://schemas.microsoft.com/office/drawing/2014/main" id="{B8DDC3A7-C84A-283E-5E57-778633DAD6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DAEC63-E7E0-FCB3-3FC7-F36109D4756E}"/>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197881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91AAB-7AE7-F865-8893-ACB7C11423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A7FB0-B067-37ED-7A51-28A442E88B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61992D-D340-7C65-7EC2-84B1FAACE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D3A623-5BDB-AB38-7E97-4DFEDDFF8013}"/>
              </a:ext>
            </a:extLst>
          </p:cNvPr>
          <p:cNvSpPr>
            <a:spLocks noGrp="1"/>
          </p:cNvSpPr>
          <p:nvPr>
            <p:ph type="dt" sz="half" idx="10"/>
          </p:nvPr>
        </p:nvSpPr>
        <p:spPr/>
        <p:txBody>
          <a:bodyPr/>
          <a:lstStyle/>
          <a:p>
            <a:fld id="{47991671-C301-479A-A2AA-9E0396AF0FEF}" type="datetimeFigureOut">
              <a:rPr lang="en-US" smtClean="0"/>
              <a:t>2/7/2024</a:t>
            </a:fld>
            <a:endParaRPr lang="en-US"/>
          </a:p>
        </p:txBody>
      </p:sp>
      <p:sp>
        <p:nvSpPr>
          <p:cNvPr id="6" name="Footer Placeholder 5">
            <a:extLst>
              <a:ext uri="{FF2B5EF4-FFF2-40B4-BE49-F238E27FC236}">
                <a16:creationId xmlns:a16="http://schemas.microsoft.com/office/drawing/2014/main" id="{74529AB1-A6B6-415C-66AA-2CCE1684E6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3D06C4-90A5-DE20-B2DA-785D2F6206E6}"/>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226502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2E3A-B08B-4154-9874-A7A23AA20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04ECD6-8F4B-BBE3-A726-95CD766481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53E575-B320-8A63-D848-3A9E96307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F97ABD-AF19-A338-6F9B-8F81B8F25C33}"/>
              </a:ext>
            </a:extLst>
          </p:cNvPr>
          <p:cNvSpPr>
            <a:spLocks noGrp="1"/>
          </p:cNvSpPr>
          <p:nvPr>
            <p:ph type="dt" sz="half" idx="10"/>
          </p:nvPr>
        </p:nvSpPr>
        <p:spPr/>
        <p:txBody>
          <a:bodyPr/>
          <a:lstStyle/>
          <a:p>
            <a:fld id="{47991671-C301-479A-A2AA-9E0396AF0FEF}" type="datetimeFigureOut">
              <a:rPr lang="en-US" smtClean="0"/>
              <a:t>2/7/2024</a:t>
            </a:fld>
            <a:endParaRPr lang="en-US"/>
          </a:p>
        </p:txBody>
      </p:sp>
      <p:sp>
        <p:nvSpPr>
          <p:cNvPr id="6" name="Footer Placeholder 5">
            <a:extLst>
              <a:ext uri="{FF2B5EF4-FFF2-40B4-BE49-F238E27FC236}">
                <a16:creationId xmlns:a16="http://schemas.microsoft.com/office/drawing/2014/main" id="{DFB850B8-456A-A19A-A51C-B351D64B4C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0BD5FE-C55E-68F1-FC48-916F2ED3F0C6}"/>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394270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16093C-718F-8414-546C-FE5F493B8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B847E4-B04D-DD05-E617-A108C22456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31FC16-E69D-1629-1D2F-A643CBAA3F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91671-C301-479A-A2AA-9E0396AF0FEF}" type="datetimeFigureOut">
              <a:rPr lang="en-US" smtClean="0"/>
              <a:t>2/7/2024</a:t>
            </a:fld>
            <a:endParaRPr lang="en-US"/>
          </a:p>
        </p:txBody>
      </p:sp>
      <p:sp>
        <p:nvSpPr>
          <p:cNvPr id="5" name="Footer Placeholder 4">
            <a:extLst>
              <a:ext uri="{FF2B5EF4-FFF2-40B4-BE49-F238E27FC236}">
                <a16:creationId xmlns:a16="http://schemas.microsoft.com/office/drawing/2014/main" id="{E3CD7C28-D2CA-00FA-BBDC-4680A34DF6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B2061A-6FAC-842E-76BC-1891B2A19D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1277FE-FEC1-4671-85B8-F93A90A4CF98}" type="slidenum">
              <a:rPr lang="en-US" smtClean="0"/>
              <a:t>‹#›</a:t>
            </a:fld>
            <a:endParaRPr lang="en-US"/>
          </a:p>
        </p:txBody>
      </p:sp>
    </p:spTree>
    <p:extLst>
      <p:ext uri="{BB962C8B-B14F-4D97-AF65-F5344CB8AC3E}">
        <p14:creationId xmlns:p14="http://schemas.microsoft.com/office/powerpoint/2010/main" val="2659823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B08CE-37E9-557C-4697-7FF89766E659}"/>
              </a:ext>
            </a:extLst>
          </p:cNvPr>
          <p:cNvSpPr>
            <a:spLocks noGrp="1"/>
          </p:cNvSpPr>
          <p:nvPr>
            <p:ph type="ctrTitle"/>
          </p:nvPr>
        </p:nvSpPr>
        <p:spPr/>
        <p:txBody>
          <a:bodyPr/>
          <a:lstStyle/>
          <a:p>
            <a:r>
              <a:rPr lang="en-US" dirty="0"/>
              <a:t>Romans</a:t>
            </a:r>
          </a:p>
        </p:txBody>
      </p:sp>
      <p:sp>
        <p:nvSpPr>
          <p:cNvPr id="3" name="Subtitle 2">
            <a:extLst>
              <a:ext uri="{FF2B5EF4-FFF2-40B4-BE49-F238E27FC236}">
                <a16:creationId xmlns:a16="http://schemas.microsoft.com/office/drawing/2014/main" id="{E389F5B6-D2ED-6F69-3393-A8C7A812DEF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9987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6A82C-023C-3E12-FC00-B4A63A6D39B5}"/>
              </a:ext>
            </a:extLst>
          </p:cNvPr>
          <p:cNvSpPr>
            <a:spLocks noGrp="1"/>
          </p:cNvSpPr>
          <p:nvPr>
            <p:ph type="title"/>
          </p:nvPr>
        </p:nvSpPr>
        <p:spPr>
          <a:xfrm>
            <a:off x="838200" y="365126"/>
            <a:ext cx="10515600" cy="641742"/>
          </a:xfrm>
        </p:spPr>
        <p:txBody>
          <a:bodyPr>
            <a:normAutofit/>
          </a:bodyPr>
          <a:lstStyle/>
          <a:p>
            <a:pPr algn="ctr"/>
            <a:r>
              <a:rPr lang="en-US" sz="3200" dirty="0"/>
              <a:t>Romans 3</a:t>
            </a:r>
          </a:p>
        </p:txBody>
      </p:sp>
      <p:sp>
        <p:nvSpPr>
          <p:cNvPr id="3" name="Content Placeholder 2">
            <a:extLst>
              <a:ext uri="{FF2B5EF4-FFF2-40B4-BE49-F238E27FC236}">
                <a16:creationId xmlns:a16="http://schemas.microsoft.com/office/drawing/2014/main" id="{DDBFF13D-BC9D-18D1-EE4B-10EA4B0A2FD1}"/>
              </a:ext>
            </a:extLst>
          </p:cNvPr>
          <p:cNvSpPr>
            <a:spLocks noGrp="1"/>
          </p:cNvSpPr>
          <p:nvPr>
            <p:ph idx="1"/>
          </p:nvPr>
        </p:nvSpPr>
        <p:spPr>
          <a:xfrm>
            <a:off x="626725" y="1160980"/>
            <a:ext cx="10952250" cy="5015984"/>
          </a:xfrm>
        </p:spPr>
        <p:txBody>
          <a:bodyPr/>
          <a:lstStyle/>
          <a:p>
            <a:pPr marL="0" indent="0">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(5)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Question</a:t>
            </a:r>
            <a:r>
              <a:rPr lang="en-US" dirty="0">
                <a:effectLst/>
                <a:latin typeface="Calibri" panose="020F0502020204030204" pitchFamily="34" charset="0"/>
                <a:ea typeface="Times New Roman" panose="02020603050405020304" pitchFamily="18" charset="0"/>
                <a:cs typeface="Times New Roman" panose="02020603050405020304" pitchFamily="18" charset="0"/>
              </a:rPr>
              <a:t>:  If our (the Jews’) unrighteousness (i.e., unbelief) demonstrates God’s righteousness by providing the occasion for Him to condemn our unbelief (Romans 2:5), then why are we being punished for giving God a chance to demonstrate His righteousness? Is God unrighteous for condemning our unbelief?</a:t>
            </a:r>
          </a:p>
          <a:p>
            <a:pPr marL="0" indent="0">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(6)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Answer</a:t>
            </a:r>
            <a:r>
              <a:rPr lang="en-US" dirty="0">
                <a:effectLst/>
                <a:latin typeface="Calibri" panose="020F0502020204030204" pitchFamily="34" charset="0"/>
                <a:ea typeface="Times New Roman" panose="02020603050405020304" pitchFamily="18" charset="0"/>
                <a:cs typeface="Times New Roman" panose="02020603050405020304" pitchFamily="18" charset="0"/>
              </a:rPr>
              <a:t>:  No.  How can God judge all men </a:t>
            </a:r>
            <a:r>
              <a:rPr lang="en-US" dirty="0">
                <a:latin typeface="Calibri" panose="020F0502020204030204" pitchFamily="34" charset="0"/>
                <a:ea typeface="Times New Roman" panose="02020603050405020304" pitchFamily="18" charset="0"/>
                <a:cs typeface="Times New Roman" panose="02020603050405020304" pitchFamily="18" charset="0"/>
              </a:rPr>
              <a:t>(the world) </a:t>
            </a:r>
            <a:r>
              <a:rPr lang="en-US" dirty="0">
                <a:effectLst/>
                <a:latin typeface="Calibri" panose="020F0502020204030204" pitchFamily="34" charset="0"/>
                <a:ea typeface="Times New Roman" panose="02020603050405020304" pitchFamily="18" charset="0"/>
                <a:cs typeface="Times New Roman" panose="02020603050405020304" pitchFamily="18" charset="0"/>
              </a:rPr>
              <a:t>if He does not punish all evildoers, even when that includes unbelieving Israel?  He must be consistent in order to be just.</a:t>
            </a:r>
          </a:p>
          <a:p>
            <a:pPr marL="0" indent="0">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69915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D1EF-A60E-0FD3-092F-9B77ADBF2830}"/>
              </a:ext>
            </a:extLst>
          </p:cNvPr>
          <p:cNvSpPr>
            <a:spLocks noGrp="1"/>
          </p:cNvSpPr>
          <p:nvPr>
            <p:ph type="title"/>
          </p:nvPr>
        </p:nvSpPr>
        <p:spPr>
          <a:xfrm>
            <a:off x="838200" y="365125"/>
            <a:ext cx="10515600" cy="693113"/>
          </a:xfrm>
        </p:spPr>
        <p:txBody>
          <a:bodyPr>
            <a:normAutofit/>
          </a:bodyPr>
          <a:lstStyle/>
          <a:p>
            <a:pPr algn="ctr"/>
            <a:r>
              <a:rPr lang="en-US" sz="2800" dirty="0"/>
              <a:t>Romans 3</a:t>
            </a:r>
          </a:p>
        </p:txBody>
      </p:sp>
      <p:sp>
        <p:nvSpPr>
          <p:cNvPr id="3" name="Content Placeholder 2">
            <a:extLst>
              <a:ext uri="{FF2B5EF4-FFF2-40B4-BE49-F238E27FC236}">
                <a16:creationId xmlns:a16="http://schemas.microsoft.com/office/drawing/2014/main" id="{F41CC338-0C8D-810A-2207-9A2979FA2F55}"/>
              </a:ext>
            </a:extLst>
          </p:cNvPr>
          <p:cNvSpPr>
            <a:spLocks noGrp="1"/>
          </p:cNvSpPr>
          <p:nvPr>
            <p:ph idx="1"/>
          </p:nvPr>
        </p:nvSpPr>
        <p:spPr>
          <a:xfrm>
            <a:off x="595901" y="1058238"/>
            <a:ext cx="11013897" cy="5434637"/>
          </a:xfrm>
        </p:spPr>
        <p:txBody>
          <a:bodyPr/>
          <a:lstStyle/>
          <a:p>
            <a:pPr marL="0" marR="0" indent="0">
              <a:spcBef>
                <a:spcPts val="0"/>
              </a:spcBef>
              <a:spcAft>
                <a:spcPts val="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spcBef>
                <a:spcPts val="0"/>
              </a:spcBef>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(7)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Question</a:t>
            </a:r>
            <a:r>
              <a:rPr lang="en-US" dirty="0">
                <a:effectLst/>
                <a:latin typeface="Calibri" panose="020F0502020204030204" pitchFamily="34" charset="0"/>
                <a:ea typeface="Times New Roman" panose="02020603050405020304" pitchFamily="18" charset="0"/>
                <a:cs typeface="Times New Roman" panose="02020603050405020304" pitchFamily="18" charset="0"/>
              </a:rPr>
              <a:t>:  This is similar to the question in v. 5, only in altered form.  But, if our lie (our false life of unbelief) gives God an occasion to demonstrate His truth and brings Him glory, then why are we condemned?</a:t>
            </a:r>
          </a:p>
          <a:p>
            <a:pPr marL="0" marR="0" indent="0">
              <a:spcBef>
                <a:spcPts val="0"/>
              </a:spcBef>
              <a:spcAft>
                <a:spcPts val="0"/>
              </a:spcAft>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(8)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Answer</a:t>
            </a:r>
            <a:r>
              <a:rPr lang="en-US" dirty="0">
                <a:effectLst/>
                <a:latin typeface="Calibri" panose="020F0502020204030204" pitchFamily="34" charset="0"/>
                <a:ea typeface="Times New Roman" panose="02020603050405020304" pitchFamily="18" charset="0"/>
                <a:cs typeface="Times New Roman" panose="02020603050405020304" pitchFamily="18" charset="0"/>
              </a:rPr>
              <a:t>:  Paul views this question as absurd and answers sarcastically: Why don’t you assume the attitude of which we have been accused, namely, “Let us do evil that good may come”?  There is no excuse for the unbelief of the Jews and their condemnation is just.</a:t>
            </a:r>
          </a:p>
          <a:p>
            <a:pPr marL="0" marR="0" indent="0">
              <a:spcBef>
                <a:spcPts val="0"/>
              </a:spcBef>
              <a:spcAft>
                <a:spcPts val="0"/>
              </a:spcAft>
              <a:buNone/>
            </a:pP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The question in Romans 3:7 is similar to the absurd question presented in Romans 6:1 – Are we to continue in sin that grace might increase? May it never be! How shall we who died to sin still live in it? (Romans 6:2)</a:t>
            </a:r>
          </a:p>
          <a:p>
            <a:pPr marL="0" indent="0">
              <a:buNone/>
            </a:pPr>
            <a:endParaRPr lang="en-US" dirty="0"/>
          </a:p>
        </p:txBody>
      </p:sp>
    </p:spTree>
    <p:extLst>
      <p:ext uri="{BB962C8B-B14F-4D97-AF65-F5344CB8AC3E}">
        <p14:creationId xmlns:p14="http://schemas.microsoft.com/office/powerpoint/2010/main" val="223236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E6497-77C3-9D8E-934A-98ED1D72F5B8}"/>
              </a:ext>
            </a:extLst>
          </p:cNvPr>
          <p:cNvSpPr>
            <a:spLocks noGrp="1"/>
          </p:cNvSpPr>
          <p:nvPr>
            <p:ph type="title"/>
          </p:nvPr>
        </p:nvSpPr>
        <p:spPr>
          <a:xfrm>
            <a:off x="838200" y="365126"/>
            <a:ext cx="10515600" cy="600646"/>
          </a:xfrm>
        </p:spPr>
        <p:txBody>
          <a:bodyPr>
            <a:normAutofit/>
          </a:bodyPr>
          <a:lstStyle/>
          <a:p>
            <a:pPr algn="ctr"/>
            <a:r>
              <a:rPr lang="en-US" sz="2800" dirty="0"/>
              <a:t>Romans 3</a:t>
            </a:r>
          </a:p>
        </p:txBody>
      </p:sp>
      <p:sp>
        <p:nvSpPr>
          <p:cNvPr id="3" name="Content Placeholder 2">
            <a:extLst>
              <a:ext uri="{FF2B5EF4-FFF2-40B4-BE49-F238E27FC236}">
                <a16:creationId xmlns:a16="http://schemas.microsoft.com/office/drawing/2014/main" id="{2C832BD9-A4F2-83E7-0255-44B06853483B}"/>
              </a:ext>
            </a:extLst>
          </p:cNvPr>
          <p:cNvSpPr>
            <a:spLocks noGrp="1"/>
          </p:cNvSpPr>
          <p:nvPr>
            <p:ph idx="1"/>
          </p:nvPr>
        </p:nvSpPr>
        <p:spPr>
          <a:xfrm>
            <a:off x="647273" y="965772"/>
            <a:ext cx="10900880" cy="5211191"/>
          </a:xfrm>
        </p:spPr>
        <p:txBody>
          <a:bodyPr/>
          <a:lstStyle/>
          <a:p>
            <a:pPr marL="0" marR="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(9)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Question</a:t>
            </a:r>
            <a:r>
              <a:rPr lang="en-US" dirty="0">
                <a:effectLst/>
                <a:latin typeface="Calibri" panose="020F0502020204030204" pitchFamily="34" charset="0"/>
                <a:ea typeface="Times New Roman" panose="02020603050405020304" pitchFamily="18" charset="0"/>
                <a:cs typeface="Times New Roman" panose="02020603050405020304" pitchFamily="18" charset="0"/>
              </a:rPr>
              <a:t>:   Since we have had favored status as God’s chosen people and </a:t>
            </a:r>
            <a:r>
              <a:rPr lang="en-US" dirty="0">
                <a:latin typeface="Calibri" panose="020F0502020204030204" pitchFamily="34" charset="0"/>
                <a:ea typeface="Times New Roman" panose="02020603050405020304" pitchFamily="18" charset="0"/>
                <a:cs typeface="Times New Roman" panose="02020603050405020304" pitchFamily="18" charset="0"/>
              </a:rPr>
              <a:t>God’s promises were made through Abraham and we were entrusted with the oracles of God (3:2),</a:t>
            </a:r>
            <a:r>
              <a:rPr lang="en-US" dirty="0">
                <a:effectLst/>
                <a:latin typeface="Calibri" panose="020F0502020204030204" pitchFamily="34" charset="0"/>
                <a:ea typeface="Times New Roman" panose="02020603050405020304" pitchFamily="18" charset="0"/>
                <a:cs typeface="Times New Roman" panose="02020603050405020304" pitchFamily="18" charset="0"/>
              </a:rPr>
              <a:t> are we better than the Gentiles?  </a:t>
            </a:r>
            <a:endParaRPr lang="en-US"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i="1"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i="1" dirty="0">
                <a:effectLst/>
                <a:latin typeface="Calibri" panose="020F0502020204030204" pitchFamily="34" charset="0"/>
                <a:ea typeface="Times New Roman" panose="02020603050405020304" pitchFamily="18" charset="0"/>
                <a:cs typeface="Times New Roman" panose="02020603050405020304" pitchFamily="18" charset="0"/>
              </a:rPr>
              <a:t>Answer</a:t>
            </a:r>
            <a:r>
              <a:rPr lang="en-US" dirty="0">
                <a:effectLst/>
                <a:latin typeface="Calibri" panose="020F0502020204030204" pitchFamily="34" charset="0"/>
                <a:ea typeface="Times New Roman" panose="02020603050405020304" pitchFamily="18" charset="0"/>
                <a:cs typeface="Times New Roman" panose="02020603050405020304" pitchFamily="18" charset="0"/>
              </a:rPr>
              <a:t>:  Not at all.  Paul answers that their once favored status does not make the Jews better than the Gentiles because he has already made the case in chapters 1 and 2 that both Jews and G</a:t>
            </a:r>
            <a:r>
              <a:rPr lang="en-US" dirty="0">
                <a:latin typeface="Calibri" panose="020F0502020204030204" pitchFamily="34" charset="0"/>
                <a:ea typeface="Times New Roman" panose="02020603050405020304" pitchFamily="18" charset="0"/>
                <a:cs typeface="Times New Roman" panose="02020603050405020304" pitchFamily="18" charset="0"/>
              </a:rPr>
              <a:t>entile</a:t>
            </a:r>
            <a:r>
              <a:rPr lang="en-US" dirty="0">
                <a:effectLst/>
                <a:latin typeface="Calibri" panose="020F0502020204030204" pitchFamily="34" charset="0"/>
                <a:ea typeface="Times New Roman" panose="02020603050405020304" pitchFamily="18" charset="0"/>
                <a:cs typeface="Times New Roman" panose="02020603050405020304" pitchFamily="18" charset="0"/>
              </a:rPr>
              <a:t>s are under sin.</a:t>
            </a:r>
          </a:p>
          <a:p>
            <a:pPr marL="0" marR="0" indent="0">
              <a:spcBef>
                <a:spcPts val="0"/>
              </a:spcBef>
              <a:spcAft>
                <a:spcPts val="0"/>
              </a:spcAft>
              <a:buNone/>
            </a:pP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(10-18) Paul quotes a variety of Old Testament scriptures (mainly from Psalms) to document the sinfulness of the Jews.</a:t>
            </a:r>
          </a:p>
          <a:p>
            <a:pPr marL="0" marR="0" indent="0">
              <a:spcBef>
                <a:spcPts val="0"/>
              </a:spcBef>
              <a:spcAft>
                <a:spcPts val="0"/>
              </a:spcAft>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06286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45119-AC6D-A77F-72A5-4EBF4B23A28B}"/>
              </a:ext>
            </a:extLst>
          </p:cNvPr>
          <p:cNvSpPr>
            <a:spLocks noGrp="1"/>
          </p:cNvSpPr>
          <p:nvPr>
            <p:ph type="title"/>
          </p:nvPr>
        </p:nvSpPr>
        <p:spPr>
          <a:xfrm>
            <a:off x="838200" y="365126"/>
            <a:ext cx="10515600" cy="641742"/>
          </a:xfrm>
        </p:spPr>
        <p:txBody>
          <a:bodyPr>
            <a:normAutofit/>
          </a:bodyPr>
          <a:lstStyle/>
          <a:p>
            <a:pPr algn="ctr"/>
            <a:r>
              <a:rPr lang="en-US" sz="3200" dirty="0"/>
              <a:t>Romans 3</a:t>
            </a:r>
          </a:p>
        </p:txBody>
      </p:sp>
      <p:sp>
        <p:nvSpPr>
          <p:cNvPr id="3" name="Content Placeholder 2">
            <a:extLst>
              <a:ext uri="{FF2B5EF4-FFF2-40B4-BE49-F238E27FC236}">
                <a16:creationId xmlns:a16="http://schemas.microsoft.com/office/drawing/2014/main" id="{70CC176C-A33E-7B1E-D31C-1A431B0626B3}"/>
              </a:ext>
            </a:extLst>
          </p:cNvPr>
          <p:cNvSpPr>
            <a:spLocks noGrp="1"/>
          </p:cNvSpPr>
          <p:nvPr>
            <p:ph idx="1"/>
          </p:nvPr>
        </p:nvSpPr>
        <p:spPr>
          <a:xfrm>
            <a:off x="482885" y="1006868"/>
            <a:ext cx="11250203" cy="5486006"/>
          </a:xfrm>
        </p:spPr>
        <p:txBody>
          <a:bodyPr>
            <a:normAutofit lnSpcReduction="10000"/>
          </a:bodyPr>
          <a:lstStyle/>
          <a:p>
            <a:pPr marL="0" indent="0">
              <a:buNone/>
            </a:pPr>
            <a:r>
              <a:rPr lang="en-US" dirty="0"/>
              <a:t>(19-20) Those under law violate it and can offer no rebuttal (mouths closed).  The law defines sin and nobody keeps it perfectly.</a:t>
            </a:r>
          </a:p>
          <a:p>
            <a:pPr marL="0" indent="0">
              <a:buNone/>
            </a:pPr>
            <a:endParaRPr lang="en-US" dirty="0"/>
          </a:p>
          <a:p>
            <a:pPr marL="0" indent="0">
              <a:buNone/>
            </a:pPr>
            <a:r>
              <a:rPr lang="en-US" dirty="0"/>
              <a:t>(21-23) </a:t>
            </a:r>
            <a:r>
              <a:rPr lang="en-US" dirty="0">
                <a:effectLst/>
                <a:latin typeface="Calibri" panose="020F0502020204030204" pitchFamily="34" charset="0"/>
                <a:ea typeface="Times New Roman" panose="02020603050405020304" pitchFamily="18" charset="0"/>
                <a:cs typeface="Times New Roman" panose="02020603050405020304" pitchFamily="18" charset="0"/>
              </a:rPr>
              <a:t>God made it possible for all sinfu</a:t>
            </a:r>
            <a:r>
              <a:rPr lang="en-US" dirty="0">
                <a:latin typeface="Calibri" panose="020F0502020204030204" pitchFamily="34" charset="0"/>
                <a:ea typeface="Times New Roman" panose="02020603050405020304" pitchFamily="18" charset="0"/>
                <a:cs typeface="Times New Roman" panose="02020603050405020304" pitchFamily="18" charset="0"/>
              </a:rPr>
              <a:t>l </a:t>
            </a:r>
            <a:r>
              <a:rPr lang="en-US" dirty="0">
                <a:effectLst/>
                <a:latin typeface="Calibri" panose="020F0502020204030204" pitchFamily="34" charset="0"/>
                <a:ea typeface="Times New Roman" panose="02020603050405020304" pitchFamily="18" charset="0"/>
                <a:cs typeface="Times New Roman" panose="02020603050405020304" pitchFamily="18" charset="0"/>
              </a:rPr>
              <a:t>men (Jews and Gentiles) to be judged righteous, apart from having to perfectly obey the Law, through faith in Jesus. The coming Messiah was prophesied by the Law and the Prophets.</a:t>
            </a:r>
          </a:p>
          <a:p>
            <a:pPr marL="0" indent="0">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dirty="0">
                <a:latin typeface="Calibri" panose="020F0502020204030204" pitchFamily="34" charset="0"/>
                <a:ea typeface="Times New Roman" panose="02020603050405020304" pitchFamily="18" charset="0"/>
                <a:cs typeface="Times New Roman" panose="02020603050405020304" pitchFamily="18" charset="0"/>
              </a:rPr>
              <a:t>(24-26) Justification for believing sinners is a gift (unearned) from God. Jesus redeemed believers by paying a price to free slaves of sin.  Jesus’ blood was the propitiatory sacrifice needed to restore man’s relationship with God that was broken by sin. Under the O. T., sins were remembered (Hebrews 10:1-3), but not forgiven until Jesus’ death on the cross (Heb. 9:15).  God is just by punishing evil men; while justifying believers in Christ.</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44830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1BF9D-F478-C5EC-15CA-CF7A8E1256A8}"/>
              </a:ext>
            </a:extLst>
          </p:cNvPr>
          <p:cNvSpPr>
            <a:spLocks noGrp="1"/>
          </p:cNvSpPr>
          <p:nvPr>
            <p:ph type="title"/>
          </p:nvPr>
        </p:nvSpPr>
        <p:spPr>
          <a:xfrm>
            <a:off x="838200" y="365125"/>
            <a:ext cx="10515600" cy="580097"/>
          </a:xfrm>
        </p:spPr>
        <p:txBody>
          <a:bodyPr>
            <a:normAutofit/>
          </a:bodyPr>
          <a:lstStyle/>
          <a:p>
            <a:pPr algn="ctr"/>
            <a:r>
              <a:rPr lang="en-US" sz="3200" dirty="0"/>
              <a:t>Romans 3</a:t>
            </a:r>
          </a:p>
        </p:txBody>
      </p:sp>
      <p:sp>
        <p:nvSpPr>
          <p:cNvPr id="3" name="Content Placeholder 2">
            <a:extLst>
              <a:ext uri="{FF2B5EF4-FFF2-40B4-BE49-F238E27FC236}">
                <a16:creationId xmlns:a16="http://schemas.microsoft.com/office/drawing/2014/main" id="{BE22144A-4745-8F95-2C1F-C616A6E216C6}"/>
              </a:ext>
            </a:extLst>
          </p:cNvPr>
          <p:cNvSpPr>
            <a:spLocks noGrp="1"/>
          </p:cNvSpPr>
          <p:nvPr>
            <p:ph idx="1"/>
          </p:nvPr>
        </p:nvSpPr>
        <p:spPr>
          <a:xfrm>
            <a:off x="657546" y="945222"/>
            <a:ext cx="10952252" cy="5465852"/>
          </a:xfrm>
        </p:spPr>
        <p:txBody>
          <a:bodyPr/>
          <a:lstStyle/>
          <a:p>
            <a:pPr marL="0" indent="0">
              <a:buNone/>
            </a:pPr>
            <a:r>
              <a:rPr lang="en-US" dirty="0"/>
              <a:t>(27-30) </a:t>
            </a:r>
            <a:r>
              <a:rPr lang="en-US" dirty="0">
                <a:effectLst/>
                <a:latin typeface="Calibri" panose="020F0502020204030204" pitchFamily="34" charset="0"/>
                <a:ea typeface="Times New Roman" panose="02020603050405020304" pitchFamily="18" charset="0"/>
                <a:cs typeface="Times New Roman" panose="02020603050405020304" pitchFamily="18" charset="0"/>
              </a:rPr>
              <a:t>Man is justified by faith (through grace) and does not earn salvation (by works or by perfect obedience to law). The law of justification by faith applies to all men (Gentiles as well as Jews).</a:t>
            </a:r>
          </a:p>
          <a:p>
            <a:pPr marL="0" indent="0">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(31)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Question</a:t>
            </a:r>
            <a:r>
              <a:rPr lang="en-US" dirty="0">
                <a:effectLst/>
                <a:latin typeface="Calibri" panose="020F0502020204030204" pitchFamily="34" charset="0"/>
                <a:ea typeface="Times New Roman" panose="02020603050405020304" pitchFamily="18" charset="0"/>
                <a:cs typeface="Times New Roman" panose="02020603050405020304" pitchFamily="18" charset="0"/>
              </a:rPr>
              <a:t>:  Does this mean the Law is </a:t>
            </a:r>
            <a:r>
              <a:rPr lang="en-US" dirty="0">
                <a:latin typeface="Calibri" panose="020F0502020204030204" pitchFamily="34" charset="0"/>
                <a:ea typeface="Times New Roman" panose="02020603050405020304" pitchFamily="18" charset="0"/>
                <a:cs typeface="Times New Roman" panose="02020603050405020304" pitchFamily="18" charset="0"/>
              </a:rPr>
              <a:t>nullified </a:t>
            </a:r>
            <a:r>
              <a:rPr lang="en-US" dirty="0">
                <a:effectLst/>
                <a:latin typeface="Calibri" panose="020F0502020204030204" pitchFamily="34" charset="0"/>
                <a:ea typeface="Times New Roman" panose="02020603050405020304" pitchFamily="18" charset="0"/>
                <a:cs typeface="Times New Roman" panose="02020603050405020304" pitchFamily="18" charset="0"/>
              </a:rPr>
              <a:t>because man is saved through faith?</a:t>
            </a:r>
          </a:p>
          <a:p>
            <a:pPr marL="0" marR="0" indent="0">
              <a:spcBef>
                <a:spcPts val="0"/>
              </a:spcBef>
              <a:spcAft>
                <a:spcPts val="0"/>
              </a:spcAft>
              <a:buNone/>
            </a:pPr>
            <a:r>
              <a:rPr lang="en-US" i="1" dirty="0">
                <a:effectLst/>
                <a:latin typeface="Calibri" panose="020F0502020204030204" pitchFamily="34" charset="0"/>
                <a:ea typeface="Times New Roman" panose="02020603050405020304" pitchFamily="18" charset="0"/>
                <a:cs typeface="Times New Roman" panose="02020603050405020304" pitchFamily="18" charset="0"/>
              </a:rPr>
              <a:t>Answer</a:t>
            </a:r>
            <a:r>
              <a:rPr lang="en-US" dirty="0">
                <a:effectLst/>
                <a:latin typeface="Calibri" panose="020F0502020204030204" pitchFamily="34" charset="0"/>
                <a:ea typeface="Times New Roman" panose="02020603050405020304" pitchFamily="18" charset="0"/>
                <a:cs typeface="Times New Roman" panose="02020603050405020304" pitchFamily="18" charset="0"/>
              </a:rPr>
              <a:t>:  No.  It means just the opposite.  The Old Testament Law was important because it served its purpose of leading men to Christ so that men could be justified by faith (Galatians 3:24).  The fulfillment of the Law was the death of Christ (the Messiah), which made forgiveness possible for all of those who lived under the Old Law (Hebrews 9:15). So, the Law is not nullified; it is established.</a:t>
            </a:r>
          </a:p>
          <a:p>
            <a:pPr marL="0" indent="0">
              <a:buNone/>
            </a:pPr>
            <a:endParaRPr lang="en-US" dirty="0"/>
          </a:p>
        </p:txBody>
      </p:sp>
    </p:spTree>
    <p:extLst>
      <p:ext uri="{BB962C8B-B14F-4D97-AF65-F5344CB8AC3E}">
        <p14:creationId xmlns:p14="http://schemas.microsoft.com/office/powerpoint/2010/main" val="969472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1D3E2-2BE5-3FAC-67BE-B4F7FA43A937}"/>
              </a:ext>
            </a:extLst>
          </p:cNvPr>
          <p:cNvSpPr>
            <a:spLocks noGrp="1"/>
          </p:cNvSpPr>
          <p:nvPr>
            <p:ph type="title"/>
          </p:nvPr>
        </p:nvSpPr>
        <p:spPr>
          <a:xfrm>
            <a:off x="838200" y="365125"/>
            <a:ext cx="10515600" cy="569823"/>
          </a:xfrm>
        </p:spPr>
        <p:txBody>
          <a:bodyPr>
            <a:normAutofit/>
          </a:bodyPr>
          <a:lstStyle/>
          <a:p>
            <a:pPr algn="ctr"/>
            <a:r>
              <a:rPr lang="en-US" sz="3200" dirty="0"/>
              <a:t>Romans 4</a:t>
            </a:r>
          </a:p>
        </p:txBody>
      </p:sp>
      <p:sp>
        <p:nvSpPr>
          <p:cNvPr id="3" name="Content Placeholder 2">
            <a:extLst>
              <a:ext uri="{FF2B5EF4-FFF2-40B4-BE49-F238E27FC236}">
                <a16:creationId xmlns:a16="http://schemas.microsoft.com/office/drawing/2014/main" id="{BB10359D-381C-AEBA-FFD4-3B122180E16C}"/>
              </a:ext>
            </a:extLst>
          </p:cNvPr>
          <p:cNvSpPr>
            <a:spLocks noGrp="1"/>
          </p:cNvSpPr>
          <p:nvPr>
            <p:ph idx="1"/>
          </p:nvPr>
        </p:nvSpPr>
        <p:spPr>
          <a:xfrm>
            <a:off x="452063" y="1068512"/>
            <a:ext cx="11332395" cy="5424363"/>
          </a:xfrm>
        </p:spPr>
        <p:txBody>
          <a:bodyPr>
            <a:normAutofit/>
          </a:bodyPr>
          <a:lstStyle/>
          <a:p>
            <a:pPr marL="0" indent="0">
              <a:buNone/>
            </a:pPr>
            <a:r>
              <a:rPr lang="en-US" dirty="0"/>
              <a:t>(1-4) Paul considers the case of Abraham, the father of Judaism.  If Abraham were justified by works, he could brag that he kept the Old Law perfectly and earned justification.  Paul quotes from the Old Testament, saying that it was Abraham’s faith that caused him to be judged as righteous (Genesis 15:6).</a:t>
            </a:r>
          </a:p>
          <a:p>
            <a:pPr marL="0" indent="0">
              <a:buNone/>
            </a:pPr>
            <a:endParaRPr lang="en-US" dirty="0"/>
          </a:p>
          <a:p>
            <a:pPr marL="0" indent="0">
              <a:buNone/>
            </a:pPr>
            <a:endParaRPr lang="en-US" dirty="0"/>
          </a:p>
          <a:p>
            <a:pPr marL="0" indent="0">
              <a:buNone/>
            </a:pPr>
            <a:r>
              <a:rPr lang="en-US" dirty="0"/>
              <a:t>(5-8) Paul contrasts the futility of trying to keep the works of the Old Law perfectly (3:23) with the ungodly man whose faith in Christ is reckoned as righteousness.  The sinner who is judged to be righteous will demonstrate the obedience of faith (1:5, 17).  David does not absolve man from any responsibility; he</a:t>
            </a:r>
            <a:r>
              <a:rPr lang="en-US" dirty="0">
                <a:effectLst/>
                <a:latin typeface="Calibri" panose="020F0502020204030204" pitchFamily="34" charset="0"/>
                <a:ea typeface="Times New Roman" panose="02020603050405020304" pitchFamily="18" charset="0"/>
                <a:cs typeface="Times New Roman" panose="02020603050405020304" pitchFamily="18" charset="0"/>
              </a:rPr>
              <a:t> speaks prophetically of salvation by grace through faith in Christ. </a:t>
            </a:r>
          </a:p>
          <a:p>
            <a:pPr marL="0" indent="0">
              <a:buNone/>
            </a:pPr>
            <a:endParaRPr lang="en-US" dirty="0"/>
          </a:p>
        </p:txBody>
      </p:sp>
    </p:spTree>
    <p:extLst>
      <p:ext uri="{BB962C8B-B14F-4D97-AF65-F5344CB8AC3E}">
        <p14:creationId xmlns:p14="http://schemas.microsoft.com/office/powerpoint/2010/main" val="4257222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EEC03-C948-D8F5-B074-7F38A4F1009D}"/>
              </a:ext>
            </a:extLst>
          </p:cNvPr>
          <p:cNvSpPr>
            <a:spLocks noGrp="1"/>
          </p:cNvSpPr>
          <p:nvPr>
            <p:ph type="title"/>
          </p:nvPr>
        </p:nvSpPr>
        <p:spPr>
          <a:xfrm>
            <a:off x="838200" y="365125"/>
            <a:ext cx="10515600" cy="652017"/>
          </a:xfrm>
        </p:spPr>
        <p:txBody>
          <a:bodyPr>
            <a:normAutofit/>
          </a:bodyPr>
          <a:lstStyle/>
          <a:p>
            <a:pPr algn="ctr"/>
            <a:r>
              <a:rPr lang="en-US" sz="3200" dirty="0"/>
              <a:t>Romans 4</a:t>
            </a:r>
          </a:p>
        </p:txBody>
      </p:sp>
      <p:sp>
        <p:nvSpPr>
          <p:cNvPr id="3" name="Content Placeholder 2">
            <a:extLst>
              <a:ext uri="{FF2B5EF4-FFF2-40B4-BE49-F238E27FC236}">
                <a16:creationId xmlns:a16="http://schemas.microsoft.com/office/drawing/2014/main" id="{C7441405-F6C8-1187-CF99-4ED704537A9D}"/>
              </a:ext>
            </a:extLst>
          </p:cNvPr>
          <p:cNvSpPr>
            <a:spLocks noGrp="1"/>
          </p:cNvSpPr>
          <p:nvPr>
            <p:ph idx="1"/>
          </p:nvPr>
        </p:nvSpPr>
        <p:spPr>
          <a:xfrm>
            <a:off x="503434" y="1017142"/>
            <a:ext cx="11116638" cy="5159821"/>
          </a:xfrm>
        </p:spPr>
        <p:txBody>
          <a:bodyPr>
            <a:normAutofit/>
          </a:bodyPr>
          <a:lstStyle/>
          <a:p>
            <a:pPr marL="0" indent="0">
              <a:buNone/>
            </a:pPr>
            <a:r>
              <a:rPr lang="en-US" dirty="0">
                <a:latin typeface="Calibri" panose="020F0502020204030204" pitchFamily="34" charset="0"/>
                <a:cs typeface="Times New Roman" panose="02020603050405020304" pitchFamily="18" charset="0"/>
              </a:rPr>
              <a:t>(9-12) </a:t>
            </a:r>
            <a:r>
              <a:rPr lang="en-US" dirty="0">
                <a:effectLst/>
                <a:latin typeface="Calibri" panose="020F0502020204030204" pitchFamily="34" charset="0"/>
                <a:ea typeface="Times New Roman" panose="02020603050405020304" pitchFamily="18" charset="0"/>
                <a:cs typeface="Times New Roman" panose="02020603050405020304" pitchFamily="18" charset="0"/>
              </a:rPr>
              <a:t>Was this blessing of unearned salvation only for the Jews (the circumcised) or was it also for the Gentiles (the uncircumcised)? Abraham’s faith was reckoned to him as righteousness (Genesis 15:6) before he was circumcised (Genesis 17:26). So, Abraham is the father to Gentiles who have faith, but also to Jews who follow in the steps of the faith.</a:t>
            </a:r>
          </a:p>
          <a:p>
            <a:pPr marL="0" indent="0">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dirty="0">
                <a:latin typeface="Calibri" panose="020F0502020204030204" pitchFamily="34" charset="0"/>
                <a:ea typeface="Times New Roman" panose="02020603050405020304" pitchFamily="18" charset="0"/>
                <a:cs typeface="Times New Roman" panose="02020603050405020304" pitchFamily="18" charset="0"/>
              </a:rPr>
              <a:t>(13-15) The promise that Abraham would be the father of many nations (Genesis 17:5) was not through the Old Law because it had not yet been given. The promise through Abraham through the righteousness of his faith.  If righteousness can be attained by keeping the Old Law, then the promise of salvation is nullified because nobody kept the law perfectly.  Law defined sin and man was able to know that he was guilty.</a:t>
            </a:r>
          </a:p>
          <a:p>
            <a:pPr marL="0" indent="0">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57644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4E9B4-B55F-A71A-53D2-2DE843362089}"/>
              </a:ext>
            </a:extLst>
          </p:cNvPr>
          <p:cNvSpPr>
            <a:spLocks noGrp="1"/>
          </p:cNvSpPr>
          <p:nvPr>
            <p:ph type="title"/>
          </p:nvPr>
        </p:nvSpPr>
        <p:spPr>
          <a:xfrm>
            <a:off x="838200" y="365125"/>
            <a:ext cx="10515600" cy="539001"/>
          </a:xfrm>
        </p:spPr>
        <p:txBody>
          <a:bodyPr>
            <a:normAutofit/>
          </a:bodyPr>
          <a:lstStyle/>
          <a:p>
            <a:pPr algn="ctr"/>
            <a:r>
              <a:rPr lang="en-US" sz="3200" dirty="0"/>
              <a:t>Romans 4</a:t>
            </a:r>
          </a:p>
        </p:txBody>
      </p:sp>
      <p:sp>
        <p:nvSpPr>
          <p:cNvPr id="3" name="Content Placeholder 2">
            <a:extLst>
              <a:ext uri="{FF2B5EF4-FFF2-40B4-BE49-F238E27FC236}">
                <a16:creationId xmlns:a16="http://schemas.microsoft.com/office/drawing/2014/main" id="{0D289906-34DB-C8FB-1892-6409821A240B}"/>
              </a:ext>
            </a:extLst>
          </p:cNvPr>
          <p:cNvSpPr>
            <a:spLocks noGrp="1"/>
          </p:cNvSpPr>
          <p:nvPr>
            <p:ph idx="1"/>
          </p:nvPr>
        </p:nvSpPr>
        <p:spPr>
          <a:xfrm>
            <a:off x="523983" y="904126"/>
            <a:ext cx="11157734" cy="5272837"/>
          </a:xfrm>
        </p:spPr>
        <p:txBody>
          <a:bodyPr/>
          <a:lstStyle/>
          <a:p>
            <a:pPr marL="0" indent="0">
              <a:buNone/>
            </a:pPr>
            <a:r>
              <a:rPr lang="en-US" dirty="0"/>
              <a:t>(16-22) Through faith Abraham is the father of all believers (Gentiles and Jews). Abraham had strong unwavering faith in God who gives life to the dead (apparently referring to his and Sarah’s “dead” bodies – 4:19). Despite his advanced age, Abraham never lost faith that God would make him the father of many nations as he had promised. His faith made him righteous.</a:t>
            </a:r>
          </a:p>
          <a:p>
            <a:pPr marL="0" indent="0">
              <a:buNone/>
            </a:pPr>
            <a:endParaRPr lang="en-US" dirty="0"/>
          </a:p>
          <a:p>
            <a:pPr marL="0" indent="0">
              <a:buNone/>
            </a:pPr>
            <a:r>
              <a:rPr lang="en-US" dirty="0"/>
              <a:t>(23-25) </a:t>
            </a:r>
            <a:r>
              <a:rPr lang="en-US" dirty="0">
                <a:effectLst/>
                <a:latin typeface="Calibri" panose="020F0502020204030204" pitchFamily="34" charset="0"/>
                <a:ea typeface="Times New Roman" panose="02020603050405020304" pitchFamily="18" charset="0"/>
                <a:cs typeface="Times New Roman" panose="02020603050405020304" pitchFamily="18" charset="0"/>
              </a:rPr>
              <a:t>God’s reckoning of faith as righteousness did not apply only to Abraham for his faith in God’s promise; but, it also applies to us for our faith in believing that God raised Jesus from the dead. Though we did nothing to deserve it or earn it </a:t>
            </a:r>
            <a:r>
              <a:rPr lang="en-US">
                <a:effectLst/>
                <a:latin typeface="Calibri" panose="020F0502020204030204" pitchFamily="34" charset="0"/>
                <a:ea typeface="Times New Roman" panose="02020603050405020304" pitchFamily="18" charset="0"/>
                <a:cs typeface="Times New Roman" panose="02020603050405020304" pitchFamily="18" charset="0"/>
              </a:rPr>
              <a:t>(grace), </a:t>
            </a:r>
            <a:r>
              <a:rPr lang="en-US" dirty="0">
                <a:effectLst/>
                <a:latin typeface="Calibri" panose="020F0502020204030204" pitchFamily="34" charset="0"/>
                <a:ea typeface="Times New Roman" panose="02020603050405020304" pitchFamily="18" charset="0"/>
                <a:cs typeface="Times New Roman" panose="02020603050405020304" pitchFamily="18" charset="0"/>
              </a:rPr>
              <a:t>Jesus not only atoned for our sin through His death, but He also completed our justification through His resurrection by overcoming death on our behalf. </a:t>
            </a:r>
          </a:p>
          <a:p>
            <a:pPr marL="0" indent="0">
              <a:buNone/>
            </a:pPr>
            <a:endParaRPr lang="en-US" dirty="0"/>
          </a:p>
        </p:txBody>
      </p:sp>
    </p:spTree>
    <p:extLst>
      <p:ext uri="{BB962C8B-B14F-4D97-AF65-F5344CB8AC3E}">
        <p14:creationId xmlns:p14="http://schemas.microsoft.com/office/powerpoint/2010/main" val="3624814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C1A1C-33A6-24D5-694A-F3807CF531DA}"/>
              </a:ext>
            </a:extLst>
          </p:cNvPr>
          <p:cNvSpPr>
            <a:spLocks noGrp="1"/>
          </p:cNvSpPr>
          <p:nvPr>
            <p:ph type="title"/>
          </p:nvPr>
        </p:nvSpPr>
        <p:spPr>
          <a:xfrm>
            <a:off x="838200" y="365126"/>
            <a:ext cx="10515600" cy="621194"/>
          </a:xfrm>
        </p:spPr>
        <p:txBody>
          <a:bodyPr>
            <a:normAutofit/>
          </a:bodyPr>
          <a:lstStyle/>
          <a:p>
            <a:pPr algn="ctr"/>
            <a:r>
              <a:rPr lang="en-US" sz="3200" dirty="0"/>
              <a:t>Romans 5</a:t>
            </a:r>
          </a:p>
        </p:txBody>
      </p:sp>
      <p:sp>
        <p:nvSpPr>
          <p:cNvPr id="3" name="Content Placeholder 2">
            <a:extLst>
              <a:ext uri="{FF2B5EF4-FFF2-40B4-BE49-F238E27FC236}">
                <a16:creationId xmlns:a16="http://schemas.microsoft.com/office/drawing/2014/main" id="{F5EEC903-2B66-EF93-43B9-C18AE48546F5}"/>
              </a:ext>
            </a:extLst>
          </p:cNvPr>
          <p:cNvSpPr>
            <a:spLocks noGrp="1"/>
          </p:cNvSpPr>
          <p:nvPr>
            <p:ph idx="1"/>
          </p:nvPr>
        </p:nvSpPr>
        <p:spPr>
          <a:xfrm>
            <a:off x="565079" y="986320"/>
            <a:ext cx="11168009" cy="5589141"/>
          </a:xfrm>
        </p:spPr>
        <p:txBody>
          <a:bodyPr>
            <a:normAutofit lnSpcReduction="10000"/>
          </a:bodyPr>
          <a:lstStyle/>
          <a:p>
            <a:pPr marL="0" indent="0">
              <a:buNone/>
            </a:pPr>
            <a:r>
              <a:rPr lang="en-US" dirty="0"/>
              <a:t>(1-2) We have been justified by faith in Jesus who atoned (paid the price) to restore our peace with God (propitiation) into grace (unmerited favor).</a:t>
            </a:r>
          </a:p>
          <a:p>
            <a:pPr marL="0" indent="0">
              <a:buNone/>
            </a:pPr>
            <a:r>
              <a:rPr lang="en-US" dirty="0"/>
              <a:t>(3-4) We exult in tribulation that results in perseverance that results in proven character that results in hope of the glory of God (4:2).</a:t>
            </a:r>
          </a:p>
          <a:p>
            <a:pPr marL="0" indent="0">
              <a:buNone/>
            </a:pPr>
            <a:r>
              <a:rPr lang="en-US" dirty="0"/>
              <a:t>(5) Hope does not disappoint. The love of God has been poured out within our hearts (minds) by revelation of the gospel through the Holy Spirit.</a:t>
            </a:r>
          </a:p>
          <a:p>
            <a:pPr marL="0" indent="0">
              <a:buNone/>
            </a:pPr>
            <a:r>
              <a:rPr lang="en-US" dirty="0"/>
              <a:t>(6-11) Christ died for us when we were helpless (6), ungodly (6), sinners (8), and enemies (10).  Because of His death, we are justified by His blood (9), saved from the wrath of God through Him (9), reconciled to God (10), saved by His life (10) and can exult in God through Jesus (11).</a:t>
            </a:r>
          </a:p>
          <a:p>
            <a:pPr marL="0" indent="0">
              <a:buNone/>
            </a:pPr>
            <a:r>
              <a:rPr lang="en-US" dirty="0"/>
              <a:t>(7-8) According to Vine’s Dictionary of New Testament Words, “Righteous” probably applies to a man who is thought to follow the law (not necessarily judged righteous by God). “Good” probably describes a man who abides by the law, but also does good things for others.  Christ died for sinners.</a:t>
            </a:r>
          </a:p>
        </p:txBody>
      </p:sp>
    </p:spTree>
    <p:extLst>
      <p:ext uri="{BB962C8B-B14F-4D97-AF65-F5344CB8AC3E}">
        <p14:creationId xmlns:p14="http://schemas.microsoft.com/office/powerpoint/2010/main" val="3944868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5C06B-A277-DAFB-41CE-ACC7A4CCAD11}"/>
              </a:ext>
            </a:extLst>
          </p:cNvPr>
          <p:cNvSpPr>
            <a:spLocks noGrp="1"/>
          </p:cNvSpPr>
          <p:nvPr>
            <p:ph type="title"/>
          </p:nvPr>
        </p:nvSpPr>
        <p:spPr>
          <a:xfrm>
            <a:off x="838200" y="365126"/>
            <a:ext cx="10515600" cy="641742"/>
          </a:xfrm>
        </p:spPr>
        <p:txBody>
          <a:bodyPr>
            <a:normAutofit/>
          </a:bodyPr>
          <a:lstStyle/>
          <a:p>
            <a:pPr algn="ctr"/>
            <a:r>
              <a:rPr lang="en-US" sz="3200" dirty="0"/>
              <a:t>Romans 5</a:t>
            </a:r>
          </a:p>
        </p:txBody>
      </p:sp>
      <p:sp>
        <p:nvSpPr>
          <p:cNvPr id="3" name="Content Placeholder 2">
            <a:extLst>
              <a:ext uri="{FF2B5EF4-FFF2-40B4-BE49-F238E27FC236}">
                <a16:creationId xmlns:a16="http://schemas.microsoft.com/office/drawing/2014/main" id="{B8816207-E100-ECF5-AC45-0CE8E5ABE0AA}"/>
              </a:ext>
            </a:extLst>
          </p:cNvPr>
          <p:cNvSpPr>
            <a:spLocks noGrp="1"/>
          </p:cNvSpPr>
          <p:nvPr>
            <p:ph idx="1"/>
          </p:nvPr>
        </p:nvSpPr>
        <p:spPr>
          <a:xfrm>
            <a:off x="750013" y="1006868"/>
            <a:ext cx="10787865" cy="5170095"/>
          </a:xfrm>
        </p:spPr>
        <p:txBody>
          <a:bodyPr/>
          <a:lstStyle/>
          <a:p>
            <a:pPr marL="0" indent="0">
              <a:buNone/>
            </a:pPr>
            <a:r>
              <a:rPr lang="en-US" dirty="0"/>
              <a:t>(12-21) There is much disagreement as to how to interpret these verses. At issue is the type of death to which Paul refers. Three options:</a:t>
            </a:r>
          </a:p>
          <a:p>
            <a:pPr marL="0" indent="0">
              <a:buNone/>
            </a:pPr>
            <a:r>
              <a:rPr lang="en-US" b="1" dirty="0"/>
              <a:t>Physical death </a:t>
            </a:r>
            <a:r>
              <a:rPr lang="en-US" dirty="0"/>
              <a:t>– If true, why would Paul make the point in 5:14 that death reigned from Adam until Moses if people who lived after Moses continued to die physical?</a:t>
            </a:r>
          </a:p>
          <a:p>
            <a:pPr marL="0" indent="0">
              <a:buNone/>
            </a:pPr>
            <a:r>
              <a:rPr lang="en-US" b="1" dirty="0"/>
              <a:t>Spiritual death inherited from Adam</a:t>
            </a:r>
            <a:r>
              <a:rPr lang="en-US" dirty="0"/>
              <a:t> – If true, this is the doctrine of original depravity and man is born with the guilt of Adam’s sin.  It would mean that Romans 5:19 teaches that man is passively born a sinner and is also passively saved.  It absolves man from all responsibility for sin and for obedience to God.  It contradicts Romans 3:23 (all have sinned) as well as scriptures that teach that man is responsible for obedience to God (Romans 1:5; Mark 16:16; Acts 2:38; Acts 22:16).</a:t>
            </a:r>
            <a:endParaRPr lang="en-US" b="1" dirty="0"/>
          </a:p>
        </p:txBody>
      </p:sp>
    </p:spTree>
    <p:extLst>
      <p:ext uri="{BB962C8B-B14F-4D97-AF65-F5344CB8AC3E}">
        <p14:creationId xmlns:p14="http://schemas.microsoft.com/office/powerpoint/2010/main" val="99917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AF98B-EA16-B1AA-3500-5023E03228C4}"/>
              </a:ext>
            </a:extLst>
          </p:cNvPr>
          <p:cNvSpPr>
            <a:spLocks noGrp="1"/>
          </p:cNvSpPr>
          <p:nvPr>
            <p:ph type="title"/>
          </p:nvPr>
        </p:nvSpPr>
        <p:spPr>
          <a:xfrm>
            <a:off x="838200" y="365125"/>
            <a:ext cx="10515600" cy="729385"/>
          </a:xfrm>
        </p:spPr>
        <p:txBody>
          <a:bodyPr>
            <a:normAutofit/>
          </a:bodyPr>
          <a:lstStyle/>
          <a:p>
            <a:pPr algn="ctr"/>
            <a:r>
              <a:rPr lang="en-US" sz="3200" dirty="0"/>
              <a:t>Romans 1:19-28</a:t>
            </a:r>
          </a:p>
        </p:txBody>
      </p:sp>
      <p:sp>
        <p:nvSpPr>
          <p:cNvPr id="3" name="Content Placeholder 2">
            <a:extLst>
              <a:ext uri="{FF2B5EF4-FFF2-40B4-BE49-F238E27FC236}">
                <a16:creationId xmlns:a16="http://schemas.microsoft.com/office/drawing/2014/main" id="{995CA8A8-D7A8-7A65-BAA6-EA341974BD27}"/>
              </a:ext>
            </a:extLst>
          </p:cNvPr>
          <p:cNvSpPr>
            <a:spLocks noGrp="1"/>
          </p:cNvSpPr>
          <p:nvPr>
            <p:ph idx="1"/>
          </p:nvPr>
        </p:nvSpPr>
        <p:spPr>
          <a:xfrm>
            <a:off x="870527" y="1094510"/>
            <a:ext cx="10515600" cy="4943981"/>
          </a:xfrm>
        </p:spPr>
        <p:txBody>
          <a:bodyPr>
            <a:normAutofit lnSpcReduction="10000"/>
          </a:bodyPr>
          <a:lstStyle/>
          <a:p>
            <a:pPr marL="0" indent="0">
              <a:buNone/>
            </a:pPr>
            <a:r>
              <a:rPr lang="en-US" sz="2400" dirty="0"/>
              <a:t>19-20 The existence of creation is compelling evidence of an eternal &amp; divine God.</a:t>
            </a:r>
          </a:p>
          <a:p>
            <a:pPr marL="0" indent="0">
              <a:buNone/>
            </a:pPr>
            <a:r>
              <a:rPr lang="en-US" sz="2400" dirty="0"/>
              <a:t>21 Seeing the evidence of creation, unrighteous men rejected God as the Creator.</a:t>
            </a:r>
          </a:p>
          <a:p>
            <a:pPr marL="0" indent="0">
              <a:buNone/>
            </a:pPr>
            <a:r>
              <a:rPr lang="en-US" sz="2400" dirty="0"/>
              <a:t>22 Professing to be wise, they became fools.</a:t>
            </a:r>
          </a:p>
          <a:p>
            <a:pPr marL="0" indent="0">
              <a:buNone/>
            </a:pPr>
            <a:r>
              <a:rPr lang="en-US" sz="2400" dirty="0"/>
              <a:t>23, 25 Rejecting God, they worshipped idols of creatures created by God.</a:t>
            </a:r>
          </a:p>
          <a:p>
            <a:pPr marL="0" indent="0">
              <a:buNone/>
            </a:pPr>
            <a:r>
              <a:rPr lang="en-US" sz="2400" dirty="0"/>
              <a:t>26 Women exchanged the natural function for the unnatural (“contrary to nature”).</a:t>
            </a:r>
          </a:p>
          <a:p>
            <a:pPr marL="0" indent="0">
              <a:buNone/>
            </a:pPr>
            <a:r>
              <a:rPr lang="en-US" sz="2400" dirty="0"/>
              <a:t>27 Men forsook women &amp; turned to men, committing indecent acts (“of shame”).</a:t>
            </a:r>
          </a:p>
          <a:p>
            <a:pPr marL="0" indent="0">
              <a:buNone/>
            </a:pPr>
            <a:endParaRPr lang="en-US" sz="2400" dirty="0"/>
          </a:p>
          <a:p>
            <a:pPr marL="0" indent="0">
              <a:buNone/>
            </a:pPr>
            <a:r>
              <a:rPr lang="en-US" sz="2400" dirty="0"/>
              <a:t>God gave them over:</a:t>
            </a:r>
          </a:p>
          <a:p>
            <a:pPr marL="0" indent="0">
              <a:buNone/>
            </a:pPr>
            <a:r>
              <a:rPr lang="en-US" sz="2400" dirty="0"/>
              <a:t>     in the lusts of their hearts to impurity and dishonor (24)</a:t>
            </a:r>
          </a:p>
          <a:p>
            <a:pPr marL="0" indent="0">
              <a:buNone/>
            </a:pPr>
            <a:r>
              <a:rPr lang="en-US" sz="2400" dirty="0"/>
              <a:t>     to degrading passions that are “against nature” (26)</a:t>
            </a:r>
          </a:p>
          <a:p>
            <a:pPr marL="0" indent="0">
              <a:buNone/>
            </a:pPr>
            <a:r>
              <a:rPr lang="en-US" sz="2400" dirty="0"/>
              <a:t>     to a </a:t>
            </a:r>
            <a:r>
              <a:rPr lang="en-US" sz="2400"/>
              <a:t>depraved mind, </a:t>
            </a:r>
            <a:r>
              <a:rPr lang="en-US" sz="2400" dirty="0"/>
              <a:t>to do those things which are not proper (28).</a:t>
            </a:r>
          </a:p>
        </p:txBody>
      </p:sp>
    </p:spTree>
    <p:extLst>
      <p:ext uri="{BB962C8B-B14F-4D97-AF65-F5344CB8AC3E}">
        <p14:creationId xmlns:p14="http://schemas.microsoft.com/office/powerpoint/2010/main" val="2937736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ADD7-18A3-AC49-9333-03924153BE81}"/>
              </a:ext>
            </a:extLst>
          </p:cNvPr>
          <p:cNvSpPr>
            <a:spLocks noGrp="1"/>
          </p:cNvSpPr>
          <p:nvPr>
            <p:ph type="title"/>
          </p:nvPr>
        </p:nvSpPr>
        <p:spPr>
          <a:xfrm>
            <a:off x="838200" y="365125"/>
            <a:ext cx="10515600" cy="559549"/>
          </a:xfrm>
        </p:spPr>
        <p:txBody>
          <a:bodyPr>
            <a:normAutofit/>
          </a:bodyPr>
          <a:lstStyle/>
          <a:p>
            <a:pPr algn="ctr"/>
            <a:r>
              <a:rPr lang="en-US" sz="3200" dirty="0"/>
              <a:t>Romans 5</a:t>
            </a:r>
          </a:p>
        </p:txBody>
      </p:sp>
      <p:sp>
        <p:nvSpPr>
          <p:cNvPr id="3" name="Content Placeholder 2">
            <a:extLst>
              <a:ext uri="{FF2B5EF4-FFF2-40B4-BE49-F238E27FC236}">
                <a16:creationId xmlns:a16="http://schemas.microsoft.com/office/drawing/2014/main" id="{CC106577-462C-8E0C-EB4E-D19115B0A840}"/>
              </a:ext>
            </a:extLst>
          </p:cNvPr>
          <p:cNvSpPr>
            <a:spLocks noGrp="1"/>
          </p:cNvSpPr>
          <p:nvPr>
            <p:ph idx="1"/>
          </p:nvPr>
        </p:nvSpPr>
        <p:spPr>
          <a:xfrm>
            <a:off x="838200" y="924674"/>
            <a:ext cx="10515600" cy="5252289"/>
          </a:xfrm>
        </p:spPr>
        <p:txBody>
          <a:bodyPr/>
          <a:lstStyle/>
          <a:p>
            <a:pPr marL="0" indent="0">
              <a:buNone/>
            </a:pPr>
            <a:r>
              <a:rPr lang="en-US" b="1" dirty="0"/>
              <a:t>Spiritual death that is the result of each </a:t>
            </a:r>
            <a:r>
              <a:rPr lang="en-US" b="1"/>
              <a:t>man’s sin</a:t>
            </a:r>
            <a:r>
              <a:rPr lang="en-US"/>
              <a:t> -</a:t>
            </a:r>
            <a:endParaRPr lang="en-US" b="1" dirty="0"/>
          </a:p>
        </p:txBody>
      </p:sp>
    </p:spTree>
    <p:extLst>
      <p:ext uri="{BB962C8B-B14F-4D97-AF65-F5344CB8AC3E}">
        <p14:creationId xmlns:p14="http://schemas.microsoft.com/office/powerpoint/2010/main" val="2869259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A1884-F354-9F49-4CBC-3667848C6E7A}"/>
              </a:ext>
            </a:extLst>
          </p:cNvPr>
          <p:cNvSpPr>
            <a:spLocks noGrp="1"/>
          </p:cNvSpPr>
          <p:nvPr>
            <p:ph type="title"/>
          </p:nvPr>
        </p:nvSpPr>
        <p:spPr>
          <a:xfrm>
            <a:off x="838200" y="365125"/>
            <a:ext cx="10515600" cy="506143"/>
          </a:xfrm>
        </p:spPr>
        <p:txBody>
          <a:bodyPr>
            <a:normAutofit fontScale="90000"/>
          </a:bodyPr>
          <a:lstStyle/>
          <a:p>
            <a:pPr algn="ctr"/>
            <a:r>
              <a:rPr lang="en-US" sz="3200" dirty="0"/>
              <a:t>Things which are not proper (Romans 1:29-31)</a:t>
            </a:r>
          </a:p>
        </p:txBody>
      </p:sp>
      <p:sp>
        <p:nvSpPr>
          <p:cNvPr id="3" name="Content Placeholder 2">
            <a:extLst>
              <a:ext uri="{FF2B5EF4-FFF2-40B4-BE49-F238E27FC236}">
                <a16:creationId xmlns:a16="http://schemas.microsoft.com/office/drawing/2014/main" id="{B0C1A6D7-0B10-4B0D-B3BA-E4DDE2804EB7}"/>
              </a:ext>
            </a:extLst>
          </p:cNvPr>
          <p:cNvSpPr>
            <a:spLocks noGrp="1"/>
          </p:cNvSpPr>
          <p:nvPr>
            <p:ph idx="1"/>
          </p:nvPr>
        </p:nvSpPr>
        <p:spPr>
          <a:xfrm>
            <a:off x="432759" y="974783"/>
            <a:ext cx="11316418" cy="5710689"/>
          </a:xfrm>
        </p:spPr>
        <p:txBody>
          <a:bodyPr>
            <a:normAutofit/>
          </a:bodyPr>
          <a:lstStyle/>
          <a:p>
            <a:r>
              <a:rPr lang="en-US" sz="2400" dirty="0"/>
              <a:t>General Characteristics: Unrighteousness, wickedness, haters of God, inventors of evil.</a:t>
            </a:r>
          </a:p>
          <a:p>
            <a:r>
              <a:rPr lang="en-US" sz="2400" dirty="0"/>
              <a:t>Characteristics of pride and selfishness: insolent, arrogant, boastful, untrustworthy.</a:t>
            </a:r>
          </a:p>
          <a:p>
            <a:r>
              <a:rPr lang="en-US" sz="2400" dirty="0"/>
              <a:t>Characteristics that cause harm to others:  greed, malice, envy, unmerciful, murder, strife, deceit, gossip, slander.</a:t>
            </a:r>
          </a:p>
          <a:p>
            <a:r>
              <a:rPr lang="en-US" sz="2400" dirty="0"/>
              <a:t>Unloving – Literal Greek: “without natural affection” (e.g., husband/wife, parent/child).</a:t>
            </a:r>
          </a:p>
          <a:p>
            <a:r>
              <a:rPr lang="en-US" sz="2400" dirty="0"/>
              <a:t>Without understanding – of the moral implications of his behavior when he rejects God.</a:t>
            </a:r>
          </a:p>
          <a:p>
            <a:r>
              <a:rPr lang="en-US" sz="2400" dirty="0"/>
              <a:t>Disobedient to parents – possibly refers to malicious refusal to honor aging parents.</a:t>
            </a:r>
          </a:p>
          <a:p>
            <a:pPr marL="0" indent="0">
              <a:buNone/>
            </a:pPr>
            <a:endParaRPr lang="en-US" sz="2400" dirty="0"/>
          </a:p>
          <a:p>
            <a:pPr marL="0" indent="0">
              <a:buNone/>
            </a:pPr>
            <a:r>
              <a:rPr lang="en-US" sz="2400" dirty="0"/>
              <a:t>Who can say that the Bible is not relevant today?</a:t>
            </a:r>
          </a:p>
          <a:p>
            <a:pPr marL="0" indent="0">
              <a:buNone/>
            </a:pPr>
            <a:endParaRPr lang="en-US" sz="2400" dirty="0"/>
          </a:p>
        </p:txBody>
      </p:sp>
    </p:spTree>
    <p:extLst>
      <p:ext uri="{BB962C8B-B14F-4D97-AF65-F5344CB8AC3E}">
        <p14:creationId xmlns:p14="http://schemas.microsoft.com/office/powerpoint/2010/main" val="2495798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8917B-56B6-440E-4871-3E11A892967E}"/>
              </a:ext>
            </a:extLst>
          </p:cNvPr>
          <p:cNvSpPr>
            <a:spLocks noGrp="1"/>
          </p:cNvSpPr>
          <p:nvPr>
            <p:ph type="title"/>
          </p:nvPr>
        </p:nvSpPr>
        <p:spPr/>
        <p:txBody>
          <a:bodyPr>
            <a:normAutofit/>
          </a:bodyPr>
          <a:lstStyle/>
          <a:p>
            <a:pPr algn="ctr"/>
            <a:r>
              <a:rPr lang="en-US" sz="3600" dirty="0"/>
              <a:t>Romans 1:32</a:t>
            </a:r>
          </a:p>
        </p:txBody>
      </p:sp>
      <p:sp>
        <p:nvSpPr>
          <p:cNvPr id="3" name="Content Placeholder 2">
            <a:extLst>
              <a:ext uri="{FF2B5EF4-FFF2-40B4-BE49-F238E27FC236}">
                <a16:creationId xmlns:a16="http://schemas.microsoft.com/office/drawing/2014/main" id="{AA3EF13C-8578-890B-788E-D38D73C92E70}"/>
              </a:ext>
            </a:extLst>
          </p:cNvPr>
          <p:cNvSpPr>
            <a:spLocks noGrp="1"/>
          </p:cNvSpPr>
          <p:nvPr>
            <p:ph idx="1"/>
          </p:nvPr>
        </p:nvSpPr>
        <p:spPr/>
        <p:txBody>
          <a:bodyPr/>
          <a:lstStyle/>
          <a:p>
            <a:endParaRPr lang="en-US" dirty="0"/>
          </a:p>
        </p:txBody>
      </p:sp>
      <p:sp>
        <p:nvSpPr>
          <p:cNvPr id="5" name="TextBox 4">
            <a:extLst>
              <a:ext uri="{FF2B5EF4-FFF2-40B4-BE49-F238E27FC236}">
                <a16:creationId xmlns:a16="http://schemas.microsoft.com/office/drawing/2014/main" id="{1FA136F9-4585-7029-D8AF-D2F361A13E68}"/>
              </a:ext>
            </a:extLst>
          </p:cNvPr>
          <p:cNvSpPr txBox="1"/>
          <p:nvPr/>
        </p:nvSpPr>
        <p:spPr>
          <a:xfrm>
            <a:off x="1509623" y="1825625"/>
            <a:ext cx="9066362" cy="3539430"/>
          </a:xfrm>
          <a:prstGeom prst="rect">
            <a:avLst/>
          </a:prstGeom>
          <a:noFill/>
        </p:spPr>
        <p:txBody>
          <a:bodyPr wrap="square">
            <a:spAutoFit/>
          </a:bodyPr>
          <a:lstStyle/>
          <a:p>
            <a:pPr marL="0" indent="0">
              <a:buNone/>
            </a:pPr>
            <a:r>
              <a:rPr lang="en-US" sz="2800" dirty="0"/>
              <a:t>Although they know the ordinance of God – </a:t>
            </a:r>
          </a:p>
          <a:p>
            <a:pPr marL="0" indent="0">
              <a:buNone/>
            </a:pPr>
            <a:r>
              <a:rPr lang="en-US" sz="2800" dirty="0"/>
              <a:t>“Having known the righteous judgement of God” </a:t>
            </a:r>
          </a:p>
          <a:p>
            <a:pPr marL="0" indent="0">
              <a:buNone/>
            </a:pPr>
            <a:r>
              <a:rPr lang="en-US" sz="2800"/>
              <a:t>	(</a:t>
            </a:r>
            <a:r>
              <a:rPr lang="en-US" sz="2800" dirty="0"/>
              <a:t>Literal translation)</a:t>
            </a:r>
          </a:p>
          <a:p>
            <a:pPr marL="0" indent="0">
              <a:buNone/>
            </a:pPr>
            <a:r>
              <a:rPr lang="en-US" sz="2800" dirty="0"/>
              <a:t> </a:t>
            </a:r>
          </a:p>
          <a:p>
            <a:pPr marL="0" indent="0">
              <a:buNone/>
            </a:pPr>
            <a:r>
              <a:rPr lang="en-US" sz="2800" dirty="0"/>
              <a:t>Possibly indicates that an evil man knows in his heart that what he is doing is wrong and is worthy of spiritual death; yet, it has no impact on his behavior. He not only rejects God; but approves of others who also reject God.</a:t>
            </a:r>
          </a:p>
        </p:txBody>
      </p:sp>
    </p:spTree>
    <p:extLst>
      <p:ext uri="{BB962C8B-B14F-4D97-AF65-F5344CB8AC3E}">
        <p14:creationId xmlns:p14="http://schemas.microsoft.com/office/powerpoint/2010/main" val="385409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4ABE-DC2A-087C-8EC2-E6A42C5C954B}"/>
              </a:ext>
            </a:extLst>
          </p:cNvPr>
          <p:cNvSpPr>
            <a:spLocks noGrp="1"/>
          </p:cNvSpPr>
          <p:nvPr>
            <p:ph type="title"/>
          </p:nvPr>
        </p:nvSpPr>
        <p:spPr>
          <a:xfrm>
            <a:off x="838200" y="365126"/>
            <a:ext cx="10515600" cy="695924"/>
          </a:xfrm>
        </p:spPr>
        <p:txBody>
          <a:bodyPr>
            <a:normAutofit/>
          </a:bodyPr>
          <a:lstStyle/>
          <a:p>
            <a:pPr algn="ctr"/>
            <a:r>
              <a:rPr lang="en-US" sz="3200" dirty="0"/>
              <a:t>Romans 2</a:t>
            </a:r>
          </a:p>
        </p:txBody>
      </p:sp>
      <p:sp>
        <p:nvSpPr>
          <p:cNvPr id="3" name="Content Placeholder 2">
            <a:extLst>
              <a:ext uri="{FF2B5EF4-FFF2-40B4-BE49-F238E27FC236}">
                <a16:creationId xmlns:a16="http://schemas.microsoft.com/office/drawing/2014/main" id="{1A552418-0957-F95C-B56F-C937915AE6B3}"/>
              </a:ext>
            </a:extLst>
          </p:cNvPr>
          <p:cNvSpPr>
            <a:spLocks noGrp="1"/>
          </p:cNvSpPr>
          <p:nvPr>
            <p:ph idx="1"/>
          </p:nvPr>
        </p:nvSpPr>
        <p:spPr>
          <a:xfrm>
            <a:off x="665672" y="1061049"/>
            <a:ext cx="10816086" cy="5503653"/>
          </a:xfrm>
        </p:spPr>
        <p:txBody>
          <a:bodyPr>
            <a:normAutofit lnSpcReduction="10000"/>
          </a:bodyPr>
          <a:lstStyle/>
          <a:p>
            <a:r>
              <a:rPr lang="en-US" sz="2400" dirty="0"/>
              <a:t>2:1-3 Paul appears to be specifically addressing the hypocrisy of Jewish Christians who self-righteously condemned the sins of the Gentiles while practicing the same.</a:t>
            </a:r>
          </a:p>
          <a:p>
            <a:r>
              <a:rPr lang="en-US" sz="2400" dirty="0"/>
              <a:t>2:4-8 The purpose of God’s patience is to allow sinful men to repent.  On Judgement Day God will render to every man according to his deeds.</a:t>
            </a:r>
          </a:p>
          <a:p>
            <a:r>
              <a:rPr lang="en-US" sz="2400" dirty="0"/>
              <a:t>2:9-11 Refers to the inclusiveness (Jews/Greeks) &amp; impartiality of God’s judgement.</a:t>
            </a:r>
          </a:p>
          <a:p>
            <a:r>
              <a:rPr lang="en-US" sz="2400" dirty="0"/>
              <a:t>2:12-13 The article “the” before “law” is not in the original Greek text.  Paul refers to law in general, but the context indicates that he has in mind the Mosaic Law.         All who have sinned without law refers to Gentiles.                                                           All who have sinned under law refers to Jews.</a:t>
            </a:r>
          </a:p>
          <a:p>
            <a:r>
              <a:rPr lang="en-US" sz="2400" dirty="0"/>
              <a:t>2:14-16 In verse 14, the first and third times “law” is mentioned, the article “the” is 	not in the original Greek text.                                                                                             Instinctively – literal translation is “by nature.”                                                       Gentiles instinctively (by nature) knew to follow God’s moral law long before the     Mosaic Law was delivered. Thus, the Gentiles were “a law to themselves” (2:14).  </a:t>
            </a:r>
          </a:p>
          <a:p>
            <a:pPr marL="0" indent="0">
              <a:buNone/>
            </a:pPr>
            <a:r>
              <a:rPr lang="en-US" sz="2400" dirty="0"/>
              <a:t>   Since Pentecost all will be judged by their response to the gospel.</a:t>
            </a:r>
          </a:p>
        </p:txBody>
      </p:sp>
    </p:spTree>
    <p:extLst>
      <p:ext uri="{BB962C8B-B14F-4D97-AF65-F5344CB8AC3E}">
        <p14:creationId xmlns:p14="http://schemas.microsoft.com/office/powerpoint/2010/main" val="3051754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FFBB3-427C-0EF2-28F4-20989E3753EA}"/>
              </a:ext>
            </a:extLst>
          </p:cNvPr>
          <p:cNvSpPr>
            <a:spLocks noGrp="1"/>
          </p:cNvSpPr>
          <p:nvPr>
            <p:ph type="title"/>
          </p:nvPr>
        </p:nvSpPr>
        <p:spPr>
          <a:xfrm>
            <a:off x="838200" y="365126"/>
            <a:ext cx="10515600" cy="644166"/>
          </a:xfrm>
        </p:spPr>
        <p:txBody>
          <a:bodyPr>
            <a:normAutofit/>
          </a:bodyPr>
          <a:lstStyle/>
          <a:p>
            <a:pPr algn="ctr"/>
            <a:r>
              <a:rPr lang="en-US" sz="3200" dirty="0"/>
              <a:t>Romans 2</a:t>
            </a:r>
          </a:p>
        </p:txBody>
      </p:sp>
      <p:sp>
        <p:nvSpPr>
          <p:cNvPr id="3" name="Content Placeholder 2">
            <a:extLst>
              <a:ext uri="{FF2B5EF4-FFF2-40B4-BE49-F238E27FC236}">
                <a16:creationId xmlns:a16="http://schemas.microsoft.com/office/drawing/2014/main" id="{38280D3A-6D24-54B2-475E-72FF186A44EB}"/>
              </a:ext>
            </a:extLst>
          </p:cNvPr>
          <p:cNvSpPr>
            <a:spLocks noGrp="1"/>
          </p:cNvSpPr>
          <p:nvPr>
            <p:ph idx="1"/>
          </p:nvPr>
        </p:nvSpPr>
        <p:spPr>
          <a:xfrm>
            <a:off x="586595" y="1009292"/>
            <a:ext cx="11067691" cy="5167671"/>
          </a:xfrm>
        </p:spPr>
        <p:txBody>
          <a:bodyPr/>
          <a:lstStyle/>
          <a:p>
            <a:pPr marL="0" indent="0">
              <a:buNone/>
            </a:pPr>
            <a:r>
              <a:rPr lang="en-US" dirty="0"/>
              <a:t>2:17-20 Paul lists characteristics that the Jews confidently claimed:                    	Bear the name “Jew.” (17).                                                                       	Rely upon the Law (though they did not follow it). (17)                     	Boast in God – Proud to have been God’s chosen people. (17)         	Know God’s will. (18)                                                                             	Recognize essential moral principles as instructed by the Law. (18)  	“Confident” guide to the blind (i.e., Gentiles). (19)                                	A light to those in darkness (i.e., Gentiles). (19)                                	Corrector of the foolish. (20)                                                             	Teacher of the immature (literally “infants”). (20)                          	Recognized the Law as the embodiment of knowledge and truth. (20)</a:t>
            </a:r>
          </a:p>
        </p:txBody>
      </p:sp>
    </p:spTree>
    <p:extLst>
      <p:ext uri="{BB962C8B-B14F-4D97-AF65-F5344CB8AC3E}">
        <p14:creationId xmlns:p14="http://schemas.microsoft.com/office/powerpoint/2010/main" val="3207814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D82F3-48F4-C555-86A0-01842C1E8FC0}"/>
              </a:ext>
            </a:extLst>
          </p:cNvPr>
          <p:cNvSpPr>
            <a:spLocks noGrp="1"/>
          </p:cNvSpPr>
          <p:nvPr>
            <p:ph type="title"/>
          </p:nvPr>
        </p:nvSpPr>
        <p:spPr>
          <a:xfrm>
            <a:off x="838200" y="365126"/>
            <a:ext cx="10515600" cy="618286"/>
          </a:xfrm>
        </p:spPr>
        <p:txBody>
          <a:bodyPr>
            <a:normAutofit/>
          </a:bodyPr>
          <a:lstStyle/>
          <a:p>
            <a:pPr algn="ctr"/>
            <a:r>
              <a:rPr lang="en-US" sz="3200" dirty="0"/>
              <a:t>Romans 2</a:t>
            </a:r>
          </a:p>
        </p:txBody>
      </p:sp>
      <p:sp>
        <p:nvSpPr>
          <p:cNvPr id="3" name="Content Placeholder 2">
            <a:extLst>
              <a:ext uri="{FF2B5EF4-FFF2-40B4-BE49-F238E27FC236}">
                <a16:creationId xmlns:a16="http://schemas.microsoft.com/office/drawing/2014/main" id="{0C06D4AD-241C-7B0C-9AEB-4CBCA8721B22}"/>
              </a:ext>
            </a:extLst>
          </p:cNvPr>
          <p:cNvSpPr>
            <a:spLocks noGrp="1"/>
          </p:cNvSpPr>
          <p:nvPr>
            <p:ph idx="1"/>
          </p:nvPr>
        </p:nvSpPr>
        <p:spPr>
          <a:xfrm>
            <a:off x="527648" y="1095554"/>
            <a:ext cx="11161143" cy="4772585"/>
          </a:xfrm>
        </p:spPr>
        <p:txBody>
          <a:bodyPr>
            <a:normAutofit/>
          </a:bodyPr>
          <a:lstStyle/>
          <a:p>
            <a:pPr marL="0" indent="0">
              <a:buNone/>
            </a:pPr>
            <a:r>
              <a:rPr lang="en-US" dirty="0"/>
              <a:t>2:21-24 Paul gives examples of their hypocrisy:                                                                                        	You teach others, but you do not teach yourself. (21)                                                                                	You preach “do not steal” while you steal. (21)                                                              	You preach “do not commit adultery” while you commit adultery. (22)                  </a:t>
            </a:r>
            <a:r>
              <a:rPr lang="en-US" sz="2400" dirty="0"/>
              <a:t>	</a:t>
            </a:r>
            <a:r>
              <a:rPr lang="en-US" dirty="0"/>
              <a:t>You claim to abhor idols while you “rob temples.”  Literal translation 			is “commit sacrilege.” (22) Exact meaning is unknown.          </a:t>
            </a:r>
            <a:r>
              <a:rPr lang="en-US" sz="2400" dirty="0"/>
              <a:t>	</a:t>
            </a:r>
            <a:r>
              <a:rPr lang="en-US" dirty="0"/>
              <a:t>You boast in the Law while you break the Law. (23)</a:t>
            </a:r>
          </a:p>
          <a:p>
            <a:pPr marL="0" indent="0">
              <a:buNone/>
            </a:pPr>
            <a:r>
              <a:rPr lang="en-US" dirty="0"/>
              <a:t>The result of their hypocrisy was that the name of God was blasphemed 	among the Gentiles. (24)</a:t>
            </a:r>
          </a:p>
          <a:p>
            <a:pPr marL="0" indent="0">
              <a:buNone/>
            </a:pPr>
            <a:r>
              <a:rPr lang="en-US" dirty="0"/>
              <a:t>Application for Christians today?</a:t>
            </a:r>
          </a:p>
        </p:txBody>
      </p:sp>
    </p:spTree>
    <p:extLst>
      <p:ext uri="{BB962C8B-B14F-4D97-AF65-F5344CB8AC3E}">
        <p14:creationId xmlns:p14="http://schemas.microsoft.com/office/powerpoint/2010/main" val="3197319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897A9-3416-6957-ED7E-F2717E11F93F}"/>
              </a:ext>
            </a:extLst>
          </p:cNvPr>
          <p:cNvSpPr>
            <a:spLocks noGrp="1"/>
          </p:cNvSpPr>
          <p:nvPr>
            <p:ph type="title"/>
          </p:nvPr>
        </p:nvSpPr>
        <p:spPr>
          <a:xfrm>
            <a:off x="838200" y="365125"/>
            <a:ext cx="10515600" cy="670045"/>
          </a:xfrm>
        </p:spPr>
        <p:txBody>
          <a:bodyPr>
            <a:normAutofit/>
          </a:bodyPr>
          <a:lstStyle/>
          <a:p>
            <a:pPr algn="ctr"/>
            <a:r>
              <a:rPr lang="en-US" sz="3200" dirty="0"/>
              <a:t>Romans 2</a:t>
            </a:r>
          </a:p>
        </p:txBody>
      </p:sp>
      <p:sp>
        <p:nvSpPr>
          <p:cNvPr id="3" name="Content Placeholder 2">
            <a:extLst>
              <a:ext uri="{FF2B5EF4-FFF2-40B4-BE49-F238E27FC236}">
                <a16:creationId xmlns:a16="http://schemas.microsoft.com/office/drawing/2014/main" id="{1AAB480A-68FD-62AF-5711-B42F1E876900}"/>
              </a:ext>
            </a:extLst>
          </p:cNvPr>
          <p:cNvSpPr>
            <a:spLocks noGrp="1"/>
          </p:cNvSpPr>
          <p:nvPr>
            <p:ph idx="1"/>
          </p:nvPr>
        </p:nvSpPr>
        <p:spPr>
          <a:xfrm>
            <a:off x="665671" y="1035169"/>
            <a:ext cx="11049001" cy="5581291"/>
          </a:xfrm>
        </p:spPr>
        <p:txBody>
          <a:bodyPr>
            <a:normAutofit lnSpcReduction="10000"/>
          </a:bodyPr>
          <a:lstStyle/>
          <a:p>
            <a:pPr marL="0" indent="0">
              <a:buNone/>
            </a:pPr>
            <a:r>
              <a:rPr lang="en-US" dirty="0"/>
              <a:t>2:25-27 </a:t>
            </a:r>
          </a:p>
          <a:p>
            <a:pPr marL="0" indent="0">
              <a:buNone/>
            </a:pPr>
            <a:r>
              <a:rPr lang="en-US" dirty="0"/>
              <a:t>Circumcision was a sign of the Jews’ covenant with God (Genesis 17:11).          Those who obey the Law (Gentiles) will judge (convict) those who do not.</a:t>
            </a:r>
          </a:p>
          <a:p>
            <a:pPr marL="0" indent="0">
              <a:buNone/>
            </a:pPr>
            <a:endParaRPr lang="en-US" dirty="0"/>
          </a:p>
          <a:p>
            <a:pPr marL="0" indent="0">
              <a:buNone/>
            </a:pPr>
            <a:r>
              <a:rPr lang="en-US" dirty="0"/>
              <a:t>2:28-29</a:t>
            </a:r>
          </a:p>
          <a:p>
            <a:pPr marL="0" indent="0">
              <a:buNone/>
            </a:pPr>
            <a:r>
              <a:rPr lang="en-US" dirty="0"/>
              <a:t>In Christ, emphasis changes from physical circumcision (through the letter of the Law – 2:27) to spiritual circumcision of the heart.</a:t>
            </a:r>
          </a:p>
          <a:p>
            <a:pPr marL="0" indent="0">
              <a:buNone/>
            </a:pPr>
            <a:r>
              <a:rPr lang="en-US" dirty="0"/>
              <a:t>“By the Spirit, not by the letter”- Literal translation: “in spirit, not in letter.”  NASB and NKJV translators assumed “spirit” referred to the Holy Spirit.       KJV, ASV and literal translations do not capitalize “spirit.”                             The context suggests that “spirit” refers to man’s inner spirit (the part of 	man that makes moral choices, i.e., the heart).                                      The original Greek New Testament was written in all “capital” letters.</a:t>
            </a:r>
          </a:p>
        </p:txBody>
      </p:sp>
    </p:spTree>
    <p:extLst>
      <p:ext uri="{BB962C8B-B14F-4D97-AF65-F5344CB8AC3E}">
        <p14:creationId xmlns:p14="http://schemas.microsoft.com/office/powerpoint/2010/main" val="264142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597BF-4239-3BA7-D0E0-3C15CAA71949}"/>
              </a:ext>
            </a:extLst>
          </p:cNvPr>
          <p:cNvSpPr>
            <a:spLocks noGrp="1"/>
          </p:cNvSpPr>
          <p:nvPr>
            <p:ph type="title"/>
          </p:nvPr>
        </p:nvSpPr>
        <p:spPr>
          <a:xfrm>
            <a:off x="838200" y="365126"/>
            <a:ext cx="10515600" cy="734210"/>
          </a:xfrm>
        </p:spPr>
        <p:txBody>
          <a:bodyPr>
            <a:normAutofit/>
          </a:bodyPr>
          <a:lstStyle/>
          <a:p>
            <a:pPr algn="ctr"/>
            <a:r>
              <a:rPr lang="en-US" sz="3200" dirty="0"/>
              <a:t>Romans 3</a:t>
            </a:r>
          </a:p>
        </p:txBody>
      </p:sp>
      <p:sp>
        <p:nvSpPr>
          <p:cNvPr id="3" name="Content Placeholder 2">
            <a:extLst>
              <a:ext uri="{FF2B5EF4-FFF2-40B4-BE49-F238E27FC236}">
                <a16:creationId xmlns:a16="http://schemas.microsoft.com/office/drawing/2014/main" id="{3F2A5D94-9E8D-1D17-EE35-DFA43C8A74CB}"/>
              </a:ext>
            </a:extLst>
          </p:cNvPr>
          <p:cNvSpPr>
            <a:spLocks noGrp="1"/>
          </p:cNvSpPr>
          <p:nvPr>
            <p:ph idx="1"/>
          </p:nvPr>
        </p:nvSpPr>
        <p:spPr>
          <a:xfrm>
            <a:off x="678093" y="1099336"/>
            <a:ext cx="10911155" cy="5250093"/>
          </a:xfrm>
        </p:spPr>
        <p:txBody>
          <a:bodyPr>
            <a:normAutofit/>
          </a:bodyPr>
          <a:lstStyle/>
          <a:p>
            <a:pPr marL="0" indent="0">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(1-18) Paul poses and answers a series of 5 questions as if in dialogue with the Jews.  He poses and answers a sixth question in Romans 3:31.</a:t>
            </a:r>
          </a:p>
          <a:p>
            <a:pPr marL="0" indent="0">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(1)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Question</a:t>
            </a:r>
            <a:r>
              <a:rPr lang="en-US" dirty="0">
                <a:effectLst/>
                <a:latin typeface="Calibri" panose="020F0502020204030204" pitchFamily="34" charset="0"/>
                <a:ea typeface="Times New Roman" panose="02020603050405020304" pitchFamily="18" charset="0"/>
                <a:cs typeface="Times New Roman" panose="02020603050405020304" pitchFamily="18" charset="0"/>
              </a:rPr>
              <a:t>:  What advantage is there to being a circumcised Jew?</a:t>
            </a:r>
          </a:p>
          <a:p>
            <a:pPr marL="0" indent="0">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Answer</a:t>
            </a:r>
            <a:r>
              <a:rPr lang="en-US" dirty="0">
                <a:effectLst/>
                <a:latin typeface="Calibri" panose="020F0502020204030204" pitchFamily="34" charset="0"/>
                <a:ea typeface="Times New Roman" panose="02020603050405020304" pitchFamily="18" charset="0"/>
                <a:cs typeface="Times New Roman" panose="02020603050405020304" pitchFamily="18" charset="0"/>
              </a:rPr>
              <a:t>:  The Jews had a great advantage.  They had the Old Testament Law, the scriptures and the promise of the coming of the Messiah (9:4).</a:t>
            </a:r>
          </a:p>
          <a:p>
            <a:pPr marL="0" indent="0">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(3)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Question</a:t>
            </a:r>
            <a:r>
              <a:rPr lang="en-US" dirty="0">
                <a:effectLst/>
                <a:latin typeface="Calibri" panose="020F0502020204030204" pitchFamily="34" charset="0"/>
                <a:ea typeface="Times New Roman" panose="02020603050405020304" pitchFamily="18" charset="0"/>
                <a:cs typeface="Times New Roman" panose="02020603050405020304" pitchFamily="18" charset="0"/>
              </a:rPr>
              <a:t>:  If some Jews rejected the Messiah, does that nullify God’s faithfulness </a:t>
            </a:r>
            <a:r>
              <a:rPr lang="en-US" dirty="0">
                <a:latin typeface="Calibri" panose="020F0502020204030204" pitchFamily="34" charset="0"/>
                <a:ea typeface="Times New Roman" panose="02020603050405020304" pitchFamily="18" charset="0"/>
                <a:cs typeface="Times New Roman" panose="02020603050405020304" pitchFamily="18" charset="0"/>
              </a:rPr>
              <a:t>to follow through on His </a:t>
            </a:r>
            <a:r>
              <a:rPr lang="en-US" dirty="0">
                <a:effectLst/>
                <a:latin typeface="Calibri" panose="020F0502020204030204" pitchFamily="34" charset="0"/>
                <a:ea typeface="Times New Roman" panose="02020603050405020304" pitchFamily="18" charset="0"/>
                <a:cs typeface="Times New Roman" panose="02020603050405020304" pitchFamily="18" charset="0"/>
              </a:rPr>
              <a:t>plan (salvation for all nations through Abraham’s seed)?</a:t>
            </a:r>
          </a:p>
          <a:p>
            <a:pPr marL="0" indent="0">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(4)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Answer</a:t>
            </a:r>
            <a:r>
              <a:rPr lang="en-US" dirty="0">
                <a:effectLst/>
                <a:latin typeface="Calibri" panose="020F0502020204030204" pitchFamily="34" charset="0"/>
                <a:ea typeface="Times New Roman" panose="02020603050405020304" pitchFamily="18" charset="0"/>
                <a:cs typeface="Times New Roman" panose="02020603050405020304" pitchFamily="18" charset="0"/>
              </a:rPr>
              <a:t>:  No, even if all men were liars, God accomplishes His plan.</a:t>
            </a:r>
          </a:p>
          <a:p>
            <a:pPr marL="0" indent="0">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68306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TotalTime>
  <Words>2658</Words>
  <Application>Microsoft Office PowerPoint</Application>
  <PresentationFormat>Widescreen</PresentationFormat>
  <Paragraphs>112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Romans</vt:lpstr>
      <vt:lpstr>Romans 1:19-28</vt:lpstr>
      <vt:lpstr>Things which are not proper (Romans 1:29-31)</vt:lpstr>
      <vt:lpstr>Romans 1:32</vt:lpstr>
      <vt:lpstr>Romans 2</vt:lpstr>
      <vt:lpstr>Romans 2</vt:lpstr>
      <vt:lpstr>Romans 2</vt:lpstr>
      <vt:lpstr>Romans 2</vt:lpstr>
      <vt:lpstr>Romans 3</vt:lpstr>
      <vt:lpstr>Romans 3</vt:lpstr>
      <vt:lpstr>Romans 3</vt:lpstr>
      <vt:lpstr>Romans 3</vt:lpstr>
      <vt:lpstr>Romans 3</vt:lpstr>
      <vt:lpstr>Romans 3</vt:lpstr>
      <vt:lpstr>Romans 4</vt:lpstr>
      <vt:lpstr>Romans 4</vt:lpstr>
      <vt:lpstr>Romans 4</vt:lpstr>
      <vt:lpstr>Romans 5</vt:lpstr>
      <vt:lpstr>Romans 5</vt:lpstr>
      <vt:lpstr>Romans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dc:title>
  <dc:creator>Robert Simpson</dc:creator>
  <cp:lastModifiedBy>Robert Simpson</cp:lastModifiedBy>
  <cp:revision>14</cp:revision>
  <cp:lastPrinted>2024-01-24T23:23:49Z</cp:lastPrinted>
  <dcterms:created xsi:type="dcterms:W3CDTF">2024-01-16T21:41:07Z</dcterms:created>
  <dcterms:modified xsi:type="dcterms:W3CDTF">2024-02-07T21:22:48Z</dcterms:modified>
</cp:coreProperties>
</file>