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7" r:id="rId3"/>
    <p:sldId id="279" r:id="rId4"/>
    <p:sldId id="282" r:id="rId5"/>
    <p:sldId id="276" r:id="rId6"/>
    <p:sldId id="286" r:id="rId7"/>
    <p:sldId id="283" r:id="rId8"/>
    <p:sldId id="287" r:id="rId9"/>
    <p:sldId id="284" r:id="rId10"/>
    <p:sldId id="285" r:id="rId11"/>
    <p:sldId id="288" r:id="rId12"/>
    <p:sldId id="289" r:id="rId13"/>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281" autoAdjust="0"/>
  </p:normalViewPr>
  <p:slideViewPr>
    <p:cSldViewPr snapToGrid="0">
      <p:cViewPr varScale="1">
        <p:scale>
          <a:sx n="70" d="100"/>
          <a:sy n="70" d="100"/>
        </p:scale>
        <p:origin x="1176"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75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31553FE-2F00-49BC-BDD6-1258BC3025C0}" type="datetimeFigureOut">
              <a:rPr lang="en-US" smtClean="0"/>
              <a:t>3/10/2024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EDE2C962-CC7B-4989-9993-4CF1D683C45D}" type="slidenum">
              <a:rPr lang="en-US" smtClean="0"/>
              <a:t>‹#›</a:t>
            </a:fld>
            <a:endParaRPr lang="en-US" dirty="0"/>
          </a:p>
        </p:txBody>
      </p:sp>
    </p:spTree>
    <p:extLst>
      <p:ext uri="{BB962C8B-B14F-4D97-AF65-F5344CB8AC3E}">
        <p14:creationId xmlns:p14="http://schemas.microsoft.com/office/powerpoint/2010/main" val="1931792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1</a:t>
            </a:fld>
            <a:endParaRPr lang="en-US" dirty="0"/>
          </a:p>
        </p:txBody>
      </p:sp>
    </p:spTree>
    <p:extLst>
      <p:ext uri="{BB962C8B-B14F-4D97-AF65-F5344CB8AC3E}">
        <p14:creationId xmlns:p14="http://schemas.microsoft.com/office/powerpoint/2010/main" val="3323441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does he describe the restored prosperity?</a:t>
            </a:r>
          </a:p>
          <a:p>
            <a:pPr marL="171450" indent="-171450">
              <a:buFont typeface="Arial" panose="020B0604020202020204" pitchFamily="34" charset="0"/>
              <a:buChar char="•"/>
            </a:pPr>
            <a:r>
              <a:rPr lang="en-US" dirty="0"/>
              <a:t>Their cities will be rebuilt, and the people will return.</a:t>
            </a:r>
          </a:p>
          <a:p>
            <a:pPr marL="171450" indent="-171450">
              <a:buFont typeface="Arial" panose="020B0604020202020204" pitchFamily="34" charset="0"/>
              <a:buChar char="•"/>
            </a:pPr>
            <a:r>
              <a:rPr lang="en-US" dirty="0"/>
              <a:t>However, Israel will not be permanently established.</a:t>
            </a:r>
          </a:p>
          <a:p>
            <a:pPr marL="171450" indent="-171450">
              <a:buFont typeface="Arial" panose="020B0604020202020204" pitchFamily="34" charset="0"/>
              <a:buChar char="•"/>
            </a:pPr>
            <a:r>
              <a:rPr lang="en-US" dirty="0"/>
              <a:t>This is accomplished through Christ.</a:t>
            </a:r>
          </a:p>
        </p:txBody>
      </p:sp>
      <p:sp>
        <p:nvSpPr>
          <p:cNvPr id="4" name="Slide Number Placeholder 3"/>
          <p:cNvSpPr>
            <a:spLocks noGrp="1"/>
          </p:cNvSpPr>
          <p:nvPr>
            <p:ph type="sldNum" sz="quarter" idx="5"/>
          </p:nvPr>
        </p:nvSpPr>
        <p:spPr/>
        <p:txBody>
          <a:bodyPr/>
          <a:lstStyle/>
          <a:p>
            <a:fld id="{EDE2C962-CC7B-4989-9993-4CF1D683C45D}" type="slidenum">
              <a:rPr lang="en-US" smtClean="0"/>
              <a:t>11</a:t>
            </a:fld>
            <a:endParaRPr lang="en-US" dirty="0"/>
          </a:p>
        </p:txBody>
      </p:sp>
    </p:spTree>
    <p:extLst>
      <p:ext uri="{BB962C8B-B14F-4D97-AF65-F5344CB8AC3E}">
        <p14:creationId xmlns:p14="http://schemas.microsoft.com/office/powerpoint/2010/main" val="3505974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12</a:t>
            </a:fld>
            <a:endParaRPr lang="en-US" dirty="0"/>
          </a:p>
        </p:txBody>
      </p:sp>
    </p:spTree>
    <p:extLst>
      <p:ext uri="{BB962C8B-B14F-4D97-AF65-F5344CB8AC3E}">
        <p14:creationId xmlns:p14="http://schemas.microsoft.com/office/powerpoint/2010/main" val="3918051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3</a:t>
            </a:fld>
            <a:endParaRPr lang="en-US" dirty="0"/>
          </a:p>
        </p:txBody>
      </p:sp>
    </p:spTree>
    <p:extLst>
      <p:ext uri="{BB962C8B-B14F-4D97-AF65-F5344CB8AC3E}">
        <p14:creationId xmlns:p14="http://schemas.microsoft.com/office/powerpoint/2010/main" val="1283888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Once again, their Idolatry is shown to be the crux of their problem and will be their downfall.</a:t>
            </a:r>
          </a:p>
          <a:p>
            <a:pPr marL="171450" indent="-171450">
              <a:buFont typeface="Arial" panose="020B0604020202020204" pitchFamily="34" charset="0"/>
              <a:buChar char="•"/>
            </a:pPr>
            <a:r>
              <a:rPr lang="en-US" dirty="0"/>
              <a:t>Similar language to 5:19, at some point there is no way out.</a:t>
            </a:r>
          </a:p>
        </p:txBody>
      </p:sp>
      <p:sp>
        <p:nvSpPr>
          <p:cNvPr id="4" name="Slide Number Placeholder 3"/>
          <p:cNvSpPr>
            <a:spLocks noGrp="1"/>
          </p:cNvSpPr>
          <p:nvPr>
            <p:ph type="sldNum" sz="quarter" idx="5"/>
          </p:nvPr>
        </p:nvSpPr>
        <p:spPr/>
        <p:txBody>
          <a:bodyPr/>
          <a:lstStyle/>
          <a:p>
            <a:fld id="{EDE2C962-CC7B-4989-9993-4CF1D683C45D}" type="slidenum">
              <a:rPr lang="en-US" smtClean="0"/>
              <a:t>4</a:t>
            </a:fld>
            <a:endParaRPr lang="en-US" dirty="0"/>
          </a:p>
        </p:txBody>
      </p:sp>
    </p:spTree>
    <p:extLst>
      <p:ext uri="{BB962C8B-B14F-4D97-AF65-F5344CB8AC3E}">
        <p14:creationId xmlns:p14="http://schemas.microsoft.com/office/powerpoint/2010/main" val="3290064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5</a:t>
            </a:fld>
            <a:endParaRPr lang="en-US" dirty="0"/>
          </a:p>
        </p:txBody>
      </p:sp>
    </p:spTree>
    <p:extLst>
      <p:ext uri="{BB962C8B-B14F-4D97-AF65-F5344CB8AC3E}">
        <p14:creationId xmlns:p14="http://schemas.microsoft.com/office/powerpoint/2010/main" val="2080026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God’s sovereign authority over creation is a major theme in Amos.</a:t>
            </a:r>
          </a:p>
        </p:txBody>
      </p:sp>
      <p:sp>
        <p:nvSpPr>
          <p:cNvPr id="4" name="Slide Number Placeholder 3"/>
          <p:cNvSpPr>
            <a:spLocks noGrp="1"/>
          </p:cNvSpPr>
          <p:nvPr>
            <p:ph type="sldNum" sz="quarter" idx="5"/>
          </p:nvPr>
        </p:nvSpPr>
        <p:spPr/>
        <p:txBody>
          <a:bodyPr/>
          <a:lstStyle/>
          <a:p>
            <a:fld id="{EDE2C962-CC7B-4989-9993-4CF1D683C45D}" type="slidenum">
              <a:rPr lang="en-US" smtClean="0"/>
              <a:t>6</a:t>
            </a:fld>
            <a:endParaRPr lang="en-US" dirty="0"/>
          </a:p>
        </p:txBody>
      </p:sp>
    </p:spTree>
    <p:extLst>
      <p:ext uri="{BB962C8B-B14F-4D97-AF65-F5344CB8AC3E}">
        <p14:creationId xmlns:p14="http://schemas.microsoft.com/office/powerpoint/2010/main" val="89066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7</a:t>
            </a:fld>
            <a:endParaRPr lang="en-US" dirty="0"/>
          </a:p>
        </p:txBody>
      </p:sp>
    </p:spTree>
    <p:extLst>
      <p:ext uri="{BB962C8B-B14F-4D97-AF65-F5344CB8AC3E}">
        <p14:creationId xmlns:p14="http://schemas.microsoft.com/office/powerpoint/2010/main" val="62193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Ethiopia is a far-off heathen nation!</a:t>
            </a:r>
          </a:p>
          <a:p>
            <a:pPr marL="171450" indent="-171450">
              <a:buFont typeface="Arial" panose="020B0604020202020204" pitchFamily="34" charset="0"/>
              <a:buChar char="•"/>
            </a:pPr>
            <a:r>
              <a:rPr lang="en-US" dirty="0"/>
              <a:t>Because of their sin they are no different than any other nation.</a:t>
            </a:r>
          </a:p>
        </p:txBody>
      </p:sp>
      <p:sp>
        <p:nvSpPr>
          <p:cNvPr id="4" name="Slide Number Placeholder 3"/>
          <p:cNvSpPr>
            <a:spLocks noGrp="1"/>
          </p:cNvSpPr>
          <p:nvPr>
            <p:ph type="sldNum" sz="quarter" idx="5"/>
          </p:nvPr>
        </p:nvSpPr>
        <p:spPr/>
        <p:txBody>
          <a:bodyPr/>
          <a:lstStyle/>
          <a:p>
            <a:fld id="{EDE2C962-CC7B-4989-9993-4CF1D683C45D}" type="slidenum">
              <a:rPr lang="en-US" smtClean="0"/>
              <a:t>8</a:t>
            </a:fld>
            <a:endParaRPr lang="en-US" dirty="0"/>
          </a:p>
        </p:txBody>
      </p:sp>
    </p:spTree>
    <p:extLst>
      <p:ext uri="{BB962C8B-B14F-4D97-AF65-F5344CB8AC3E}">
        <p14:creationId xmlns:p14="http://schemas.microsoft.com/office/powerpoint/2010/main" val="2817547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9</a:t>
            </a:fld>
            <a:endParaRPr lang="en-US" dirty="0"/>
          </a:p>
        </p:txBody>
      </p:sp>
    </p:spTree>
    <p:extLst>
      <p:ext uri="{BB962C8B-B14F-4D97-AF65-F5344CB8AC3E}">
        <p14:creationId xmlns:p14="http://schemas.microsoft.com/office/powerpoint/2010/main" val="2985338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DE2C962-CC7B-4989-9993-4CF1D683C45D}" type="slidenum">
              <a:rPr lang="en-US" smtClean="0"/>
              <a:t>10</a:t>
            </a:fld>
            <a:endParaRPr lang="en-US" dirty="0"/>
          </a:p>
        </p:txBody>
      </p:sp>
    </p:spTree>
    <p:extLst>
      <p:ext uri="{BB962C8B-B14F-4D97-AF65-F5344CB8AC3E}">
        <p14:creationId xmlns:p14="http://schemas.microsoft.com/office/powerpoint/2010/main" val="118698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3/10/2024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3/10/2024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3/10/2024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3/10/2024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3/10/2024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94F91-E208-75A3-1600-E3514958D10F}"/>
              </a:ext>
            </a:extLst>
          </p:cNvPr>
          <p:cNvSpPr>
            <a:spLocks noGrp="1"/>
          </p:cNvSpPr>
          <p:nvPr>
            <p:ph type="ctrTitle"/>
          </p:nvPr>
        </p:nvSpPr>
        <p:spPr/>
        <p:txBody>
          <a:bodyPr/>
          <a:lstStyle/>
          <a:p>
            <a:r>
              <a:rPr lang="en-US" dirty="0"/>
              <a:t>Minor Prophets</a:t>
            </a:r>
          </a:p>
        </p:txBody>
      </p:sp>
      <p:sp>
        <p:nvSpPr>
          <p:cNvPr id="3" name="Subtitle 2">
            <a:extLst>
              <a:ext uri="{FF2B5EF4-FFF2-40B4-BE49-F238E27FC236}">
                <a16:creationId xmlns:a16="http://schemas.microsoft.com/office/drawing/2014/main" id="{22599DD7-9E1B-AABF-9D92-058161C98860}"/>
              </a:ext>
            </a:extLst>
          </p:cNvPr>
          <p:cNvSpPr>
            <a:spLocks noGrp="1"/>
          </p:cNvSpPr>
          <p:nvPr>
            <p:ph type="subTitle" idx="1"/>
          </p:nvPr>
        </p:nvSpPr>
        <p:spPr/>
        <p:txBody>
          <a:bodyPr/>
          <a:lstStyle/>
          <a:p>
            <a:r>
              <a:rPr lang="en-US" dirty="0"/>
              <a:t>Amos, hosea, Obadiah and joel</a:t>
            </a:r>
          </a:p>
        </p:txBody>
      </p:sp>
    </p:spTree>
    <p:extLst>
      <p:ext uri="{BB962C8B-B14F-4D97-AF65-F5344CB8AC3E}">
        <p14:creationId xmlns:p14="http://schemas.microsoft.com/office/powerpoint/2010/main" val="1076520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Restored Prosperity</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3216265"/>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9:13-15</a:t>
            </a:r>
            <a:endParaRPr lang="en-US" sz="2400" dirty="0"/>
          </a:p>
          <a:p>
            <a:pPr algn="l"/>
            <a:r>
              <a:rPr lang="en-US" sz="2400" b="1" i="0" baseline="30000" dirty="0">
                <a:solidFill>
                  <a:srgbClr val="000000"/>
                </a:solidFill>
                <a:effectLst/>
                <a:latin typeface="system-ui"/>
              </a:rPr>
              <a:t>13 </a:t>
            </a:r>
            <a:r>
              <a:rPr lang="en-US" sz="2400" b="0" i="0" dirty="0">
                <a:solidFill>
                  <a:srgbClr val="000000"/>
                </a:solidFill>
                <a:effectLst/>
                <a:latin typeface="system-ui"/>
              </a:rPr>
              <a:t>“Behold, days are coming,” declares the </a:t>
            </a:r>
            <a:r>
              <a:rPr lang="en-US" sz="2400" b="0" i="0" cap="small" dirty="0">
                <a:solidFill>
                  <a:srgbClr val="000000"/>
                </a:solidFill>
                <a:effectLst/>
                <a:latin typeface="system-ui"/>
              </a:rPr>
              <a:t>Lord</a:t>
            </a:r>
            <a:r>
              <a:rPr lang="en-US" sz="2400" b="0" i="0" dirty="0">
                <a:solidFill>
                  <a:srgbClr val="000000"/>
                </a:solidFill>
                <a:effectLst/>
                <a:latin typeface="system-ui"/>
              </a:rPr>
              <a:t>, “When the plowman will overtake the reaper and the treader of grapes him who sows seed; when the mountains will drip sweet wine and all the hills will be dissolved.  </a:t>
            </a:r>
            <a:r>
              <a:rPr lang="en-US" sz="2400" b="1" i="0" baseline="30000" dirty="0">
                <a:solidFill>
                  <a:srgbClr val="000000"/>
                </a:solidFill>
                <a:effectLst/>
                <a:latin typeface="system-ui"/>
              </a:rPr>
              <a:t>14 </a:t>
            </a:r>
            <a:r>
              <a:rPr lang="en-US" sz="2400" b="0" i="0" dirty="0">
                <a:solidFill>
                  <a:srgbClr val="000000"/>
                </a:solidFill>
                <a:effectLst/>
                <a:latin typeface="system-ui"/>
              </a:rPr>
              <a:t>“Also I will restore the captivity of My people Israel, and they will rebuild the ruined cities and live </a:t>
            </a:r>
            <a:r>
              <a:rPr lang="en-US" sz="2400" b="0" i="1" dirty="0">
                <a:solidFill>
                  <a:srgbClr val="000000"/>
                </a:solidFill>
                <a:effectLst/>
                <a:latin typeface="system-ui"/>
              </a:rPr>
              <a:t>in them</a:t>
            </a:r>
            <a:r>
              <a:rPr lang="en-US" sz="2400" b="0" i="0" dirty="0">
                <a:solidFill>
                  <a:srgbClr val="000000"/>
                </a:solidFill>
                <a:effectLst/>
                <a:latin typeface="system-ui"/>
              </a:rPr>
              <a:t>; they will also plant vineyards and drink their wine, and make gardens and eat their fruit.</a:t>
            </a:r>
            <a:br>
              <a:rPr lang="en-US" sz="2400" dirty="0"/>
            </a:br>
            <a:r>
              <a:rPr lang="en-US" sz="2400" b="1" i="0" baseline="30000" dirty="0">
                <a:solidFill>
                  <a:srgbClr val="000000"/>
                </a:solidFill>
                <a:effectLst/>
                <a:latin typeface="system-ui"/>
              </a:rPr>
              <a:t>15 </a:t>
            </a:r>
            <a:r>
              <a:rPr lang="en-US" sz="2400" b="0" i="0" dirty="0">
                <a:solidFill>
                  <a:srgbClr val="000000"/>
                </a:solidFill>
                <a:effectLst/>
                <a:latin typeface="system-ui"/>
              </a:rPr>
              <a:t>“I will also plant them on their land, and they will not again be rooted out from their land which I have given them,” says the </a:t>
            </a:r>
            <a:r>
              <a:rPr lang="en-US" sz="2400" b="0" i="0" cap="small" dirty="0">
                <a:solidFill>
                  <a:srgbClr val="000000"/>
                </a:solidFill>
                <a:effectLst/>
                <a:latin typeface="system-ui"/>
              </a:rPr>
              <a:t>Lord</a:t>
            </a:r>
            <a:r>
              <a:rPr lang="en-US" sz="2400" b="0" i="0" dirty="0">
                <a:solidFill>
                  <a:srgbClr val="000000"/>
                </a:solidFill>
                <a:effectLst/>
                <a:latin typeface="system-ui"/>
              </a:rPr>
              <a:t> your God.</a:t>
            </a:r>
          </a:p>
        </p:txBody>
      </p:sp>
    </p:spTree>
    <p:extLst>
      <p:ext uri="{BB962C8B-B14F-4D97-AF65-F5344CB8AC3E}">
        <p14:creationId xmlns:p14="http://schemas.microsoft.com/office/powerpoint/2010/main" val="34483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God wants to treat you as special</a:t>
            </a:r>
          </a:p>
        </p:txBody>
      </p:sp>
      <p:sp>
        <p:nvSpPr>
          <p:cNvPr id="3" name="Content Placeholder 2">
            <a:extLst>
              <a:ext uri="{FF2B5EF4-FFF2-40B4-BE49-F238E27FC236}">
                <a16:creationId xmlns:a16="http://schemas.microsoft.com/office/drawing/2014/main" id="{7BCCE0DC-593C-866F-BECE-DC24E65923F1}"/>
              </a:ext>
            </a:extLst>
          </p:cNvPr>
          <p:cNvSpPr txBox="1">
            <a:spLocks/>
          </p:cNvSpPr>
          <p:nvPr/>
        </p:nvSpPr>
        <p:spPr>
          <a:xfrm>
            <a:off x="579911" y="1850065"/>
            <a:ext cx="10770781" cy="440187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The days are coming when the harvest will be so great that:</a:t>
            </a:r>
          </a:p>
          <a:p>
            <a:pPr lvl="1">
              <a:buFont typeface="Arial" panose="020B0604020202020204" pitchFamily="34" charset="0"/>
              <a:buChar char="•"/>
            </a:pPr>
            <a:r>
              <a:rPr lang="en-US" sz="2200" dirty="0"/>
              <a:t>They will still be harvesting when it is time to plow again.</a:t>
            </a:r>
          </a:p>
          <a:p>
            <a:pPr lvl="1">
              <a:buFont typeface="Arial" panose="020B0604020202020204" pitchFamily="34" charset="0"/>
              <a:buChar char="•"/>
            </a:pPr>
            <a:r>
              <a:rPr lang="en-US" sz="2200" dirty="0"/>
              <a:t>They will still be treading grapes when it is time to plant again.</a:t>
            </a:r>
          </a:p>
          <a:p>
            <a:pPr>
              <a:buFont typeface="Arial" panose="020B0604020202020204" pitchFamily="34" charset="0"/>
              <a:buChar char="•"/>
            </a:pPr>
            <a:r>
              <a:rPr lang="en-US" sz="2400" dirty="0"/>
              <a:t>His people will come out of captivity</a:t>
            </a:r>
          </a:p>
          <a:p>
            <a:pPr lvl="1">
              <a:buFont typeface="Arial" panose="020B0604020202020204" pitchFamily="34" charset="0"/>
              <a:buChar char="•"/>
            </a:pPr>
            <a:r>
              <a:rPr lang="en-US" sz="2200" dirty="0"/>
              <a:t>Ezra and Nehemiah and the return from captivity</a:t>
            </a:r>
          </a:p>
          <a:p>
            <a:pPr lvl="1">
              <a:buFont typeface="Arial" panose="020B0604020202020204" pitchFamily="34" charset="0"/>
              <a:buChar char="•"/>
            </a:pPr>
            <a:r>
              <a:rPr lang="en-US" sz="2200" dirty="0"/>
              <a:t>Ultimately this is Messianic in nature</a:t>
            </a:r>
          </a:p>
          <a:p>
            <a:pPr lvl="1">
              <a:buFont typeface="Arial" panose="020B0604020202020204" pitchFamily="34" charset="0"/>
              <a:buChar char="•"/>
            </a:pPr>
            <a:r>
              <a:rPr lang="en-US" sz="2200" dirty="0"/>
              <a:t>Christ has come and established His Kingdom</a:t>
            </a:r>
          </a:p>
          <a:p>
            <a:pPr lvl="1">
              <a:buFont typeface="Arial" panose="020B0604020202020204" pitchFamily="34" charset="0"/>
              <a:buChar char="•"/>
            </a:pPr>
            <a:r>
              <a:rPr lang="en-US" sz="2200" dirty="0"/>
              <a:t>He has gone to prepare a place that will last forever.</a:t>
            </a:r>
          </a:p>
          <a:p>
            <a:pPr>
              <a:buFont typeface="Arial" panose="020B0604020202020204" pitchFamily="34" charset="0"/>
              <a:buChar char="•"/>
            </a:pPr>
            <a:r>
              <a:rPr lang="en-US" sz="2400" dirty="0"/>
              <a:t>Amos ends on a very positive and </a:t>
            </a:r>
            <a:r>
              <a:rPr lang="en-US" sz="2400"/>
              <a:t>promising note!</a:t>
            </a:r>
            <a:endParaRPr lang="en-US" sz="2400" dirty="0"/>
          </a:p>
          <a:p>
            <a:pPr marL="0" indent="0">
              <a:buNone/>
            </a:pPr>
            <a:endParaRPr lang="en-US" sz="2400" dirty="0"/>
          </a:p>
        </p:txBody>
      </p:sp>
    </p:spTree>
    <p:extLst>
      <p:ext uri="{BB962C8B-B14F-4D97-AF65-F5344CB8AC3E}">
        <p14:creationId xmlns:p14="http://schemas.microsoft.com/office/powerpoint/2010/main" val="427909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Final Thoughts from Amos</a:t>
            </a:r>
          </a:p>
        </p:txBody>
      </p:sp>
      <p:sp>
        <p:nvSpPr>
          <p:cNvPr id="3" name="Content Placeholder 2">
            <a:extLst>
              <a:ext uri="{FF2B5EF4-FFF2-40B4-BE49-F238E27FC236}">
                <a16:creationId xmlns:a16="http://schemas.microsoft.com/office/drawing/2014/main" id="{7BCCE0DC-593C-866F-BECE-DC24E65923F1}"/>
              </a:ext>
            </a:extLst>
          </p:cNvPr>
          <p:cNvSpPr txBox="1">
            <a:spLocks/>
          </p:cNvSpPr>
          <p:nvPr/>
        </p:nvSpPr>
        <p:spPr>
          <a:xfrm>
            <a:off x="579911" y="1850065"/>
            <a:ext cx="10770781" cy="440187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Reminder that God works in and through all nations.</a:t>
            </a:r>
          </a:p>
          <a:p>
            <a:pPr>
              <a:buFont typeface="Arial" panose="020B0604020202020204" pitchFamily="34" charset="0"/>
              <a:buChar char="•"/>
            </a:pPr>
            <a:r>
              <a:rPr lang="en-US" sz="2400" dirty="0"/>
              <a:t>He wants humble people that love Him and each other.</a:t>
            </a:r>
          </a:p>
          <a:p>
            <a:pPr>
              <a:buFont typeface="Arial" panose="020B0604020202020204" pitchFamily="34" charset="0"/>
              <a:buChar char="•"/>
            </a:pPr>
            <a:r>
              <a:rPr lang="en-US" sz="2400" dirty="0"/>
              <a:t>Seeking Him and His Word are key to a proper relationship with Him.</a:t>
            </a:r>
          </a:p>
          <a:p>
            <a:pPr>
              <a:buFont typeface="Arial" panose="020B0604020202020204" pitchFamily="34" charset="0"/>
              <a:buChar char="•"/>
            </a:pPr>
            <a:r>
              <a:rPr lang="en-US" sz="2400" dirty="0"/>
              <a:t>Idolatry is destructive and deceptive.</a:t>
            </a:r>
          </a:p>
          <a:p>
            <a:pPr>
              <a:buFont typeface="Arial" panose="020B0604020202020204" pitchFamily="34" charset="0"/>
              <a:buChar char="•"/>
            </a:pPr>
            <a:r>
              <a:rPr lang="en-US" sz="2400" dirty="0"/>
              <a:t>God wants to bless His people and He wants that blessing to be permanent.</a:t>
            </a:r>
          </a:p>
          <a:p>
            <a:pPr marL="0" indent="0">
              <a:buNone/>
            </a:pPr>
            <a:endParaRPr lang="en-US" sz="2400" dirty="0"/>
          </a:p>
        </p:txBody>
      </p:sp>
    </p:spTree>
    <p:extLst>
      <p:ext uri="{BB962C8B-B14F-4D97-AF65-F5344CB8AC3E}">
        <p14:creationId xmlns:p14="http://schemas.microsoft.com/office/powerpoint/2010/main" val="299267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Chapter 9</a:t>
            </a:r>
          </a:p>
        </p:txBody>
      </p:sp>
      <p:sp>
        <p:nvSpPr>
          <p:cNvPr id="15" name="Content Placeholder 2">
            <a:extLst>
              <a:ext uri="{FF2B5EF4-FFF2-40B4-BE49-F238E27FC236}">
                <a16:creationId xmlns:a16="http://schemas.microsoft.com/office/drawing/2014/main" id="{8505EAB5-85D4-0C5D-0447-ACDEA33CAD38}"/>
              </a:ext>
            </a:extLst>
          </p:cNvPr>
          <p:cNvSpPr txBox="1">
            <a:spLocks/>
          </p:cNvSpPr>
          <p:nvPr/>
        </p:nvSpPr>
        <p:spPr>
          <a:xfrm>
            <a:off x="606055" y="1839433"/>
            <a:ext cx="10770781" cy="436998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There is no where to hide.</a:t>
            </a:r>
          </a:p>
          <a:p>
            <a:pPr>
              <a:buFont typeface="Arial" panose="020B0604020202020204" pitchFamily="34" charset="0"/>
              <a:buChar char="•"/>
            </a:pPr>
            <a:r>
              <a:rPr lang="en-US" sz="2400" dirty="0"/>
              <a:t>Israel is no different than any other nation.</a:t>
            </a:r>
          </a:p>
          <a:p>
            <a:pPr>
              <a:buFont typeface="Arial" panose="020B0604020202020204" pitchFamily="34" charset="0"/>
              <a:buChar char="•"/>
            </a:pPr>
            <a:r>
              <a:rPr lang="en-US" sz="2400" dirty="0"/>
              <a:t>God will destroy the sinful, but not totally destroy the house of Jacob.</a:t>
            </a:r>
          </a:p>
          <a:p>
            <a:pPr>
              <a:buFont typeface="Arial" panose="020B0604020202020204" pitchFamily="34" charset="0"/>
              <a:buChar char="•"/>
            </a:pPr>
            <a:r>
              <a:rPr lang="en-US" sz="2400" dirty="0"/>
              <a:t>God will raise up the house of David.</a:t>
            </a:r>
          </a:p>
          <a:p>
            <a:pPr>
              <a:buFont typeface="Arial" panose="020B0604020202020204" pitchFamily="34" charset="0"/>
              <a:buChar char="•"/>
            </a:pPr>
            <a:r>
              <a:rPr lang="en-US" sz="2400" dirty="0"/>
              <a:t>And restore the prosperity of His people.</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688017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No Place to Hide</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4324261"/>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9:1-4</a:t>
            </a:r>
            <a:endParaRPr lang="en-US" sz="2400" dirty="0"/>
          </a:p>
          <a:p>
            <a:pPr algn="l"/>
            <a:r>
              <a:rPr lang="en-US" sz="2400" b="0" i="0" dirty="0">
                <a:solidFill>
                  <a:srgbClr val="000000"/>
                </a:solidFill>
                <a:effectLst/>
                <a:latin typeface="system-ui"/>
              </a:rPr>
              <a:t>I saw the Lord standing beside the altar, and He said, “Smite the capitals so that the thresholds will shake, and break them on the heads of them all! Then I will slay the rest of them with the sword; They will not have a fugitive who will flee, or a refugee who will escape.  </a:t>
            </a:r>
            <a:r>
              <a:rPr lang="en-US" sz="2400" b="1" i="0" baseline="30000" dirty="0">
                <a:solidFill>
                  <a:srgbClr val="000000"/>
                </a:solidFill>
                <a:effectLst/>
                <a:latin typeface="system-ui"/>
              </a:rPr>
              <a:t>2 </a:t>
            </a:r>
            <a:r>
              <a:rPr lang="en-US" sz="2400" b="0" i="0" dirty="0">
                <a:solidFill>
                  <a:srgbClr val="000000"/>
                </a:solidFill>
                <a:effectLst/>
                <a:latin typeface="system-ui"/>
              </a:rPr>
              <a:t>“Though they dig into </a:t>
            </a:r>
            <a:r>
              <a:rPr lang="en-US" sz="2400" b="0" i="0" dirty="0" err="1">
                <a:solidFill>
                  <a:srgbClr val="000000"/>
                </a:solidFill>
                <a:effectLst/>
                <a:latin typeface="system-ui"/>
              </a:rPr>
              <a:t>Sheol</a:t>
            </a:r>
            <a:r>
              <a:rPr lang="en-US" sz="2400" b="0" i="0" dirty="0">
                <a:solidFill>
                  <a:srgbClr val="000000"/>
                </a:solidFill>
                <a:effectLst/>
                <a:latin typeface="system-ui"/>
              </a:rPr>
              <a:t>, from there will My hand take them; and though they ascend to heaven, from there will I bring them down.  </a:t>
            </a:r>
            <a:r>
              <a:rPr lang="en-US" sz="2400" b="1" i="0" baseline="30000" dirty="0">
                <a:solidFill>
                  <a:srgbClr val="000000"/>
                </a:solidFill>
                <a:effectLst/>
                <a:latin typeface="system-ui"/>
              </a:rPr>
              <a:t>3 </a:t>
            </a:r>
            <a:r>
              <a:rPr lang="en-US" sz="2400" b="0" i="0" dirty="0">
                <a:solidFill>
                  <a:srgbClr val="000000"/>
                </a:solidFill>
                <a:effectLst/>
                <a:latin typeface="system-ui"/>
              </a:rPr>
              <a:t>“Though they hide on the summit of Carmel, I will search them out and take them from there; and though they conceal themselves from My sight on the floor of the sea, from there I will command the serpent and it will bite them.  </a:t>
            </a:r>
            <a:r>
              <a:rPr lang="en-US" sz="2400" b="1" i="0" baseline="30000" dirty="0">
                <a:solidFill>
                  <a:srgbClr val="000000"/>
                </a:solidFill>
                <a:effectLst/>
                <a:latin typeface="system-ui"/>
              </a:rPr>
              <a:t>4 </a:t>
            </a:r>
            <a:r>
              <a:rPr lang="en-US" sz="2400" b="0" i="0" dirty="0">
                <a:solidFill>
                  <a:srgbClr val="000000"/>
                </a:solidFill>
                <a:effectLst/>
                <a:latin typeface="system-ui"/>
              </a:rPr>
              <a:t>“And though they go into captivity before their enemies, from there I will command the sword that it slay them, and I will set My eyes against them for evil and not for good.”</a:t>
            </a:r>
          </a:p>
        </p:txBody>
      </p:sp>
    </p:spTree>
    <p:extLst>
      <p:ext uri="{BB962C8B-B14F-4D97-AF65-F5344CB8AC3E}">
        <p14:creationId xmlns:p14="http://schemas.microsoft.com/office/powerpoint/2010/main" val="1059375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No Place to Hide</a:t>
            </a:r>
          </a:p>
        </p:txBody>
      </p:sp>
      <p:sp>
        <p:nvSpPr>
          <p:cNvPr id="4" name="Content Placeholder 2">
            <a:extLst>
              <a:ext uri="{FF2B5EF4-FFF2-40B4-BE49-F238E27FC236}">
                <a16:creationId xmlns:a16="http://schemas.microsoft.com/office/drawing/2014/main" id="{7BCCE0DC-593C-866F-BECE-DC24E65923F1}"/>
              </a:ext>
            </a:extLst>
          </p:cNvPr>
          <p:cNvSpPr txBox="1">
            <a:spLocks/>
          </p:cNvSpPr>
          <p:nvPr/>
        </p:nvSpPr>
        <p:spPr>
          <a:xfrm>
            <a:off x="741089" y="1974000"/>
            <a:ext cx="10770781" cy="401212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Destruction of the Altar.  Which Altar, Bethel or Jerusalem?</a:t>
            </a:r>
          </a:p>
          <a:p>
            <a:pPr lvl="1">
              <a:buFont typeface="Arial" panose="020B0604020202020204" pitchFamily="34" charset="0"/>
              <a:buChar char="•"/>
            </a:pPr>
            <a:r>
              <a:rPr lang="en-US" sz="2200" dirty="0"/>
              <a:t>Capital and Threshold</a:t>
            </a:r>
          </a:p>
          <a:p>
            <a:pPr lvl="1">
              <a:buFont typeface="Arial" panose="020B0604020202020204" pitchFamily="34" charset="0"/>
              <a:buChar char="•"/>
            </a:pPr>
            <a:r>
              <a:rPr lang="en-US" sz="2200" dirty="0"/>
              <a:t>Top to Bottom</a:t>
            </a:r>
          </a:p>
          <a:p>
            <a:pPr lvl="1">
              <a:buFont typeface="Arial" panose="020B0604020202020204" pitchFamily="34" charset="0"/>
              <a:buChar char="•"/>
            </a:pPr>
            <a:r>
              <a:rPr lang="en-US" sz="2200" dirty="0"/>
              <a:t>Their false religion will collapse upon them.</a:t>
            </a:r>
          </a:p>
          <a:p>
            <a:pPr>
              <a:buFont typeface="Arial" panose="020B0604020202020204" pitchFamily="34" charset="0"/>
              <a:buChar char="•"/>
            </a:pPr>
            <a:r>
              <a:rPr lang="en-US" sz="2400" dirty="0"/>
              <a:t>Once this happens there is no place to go</a:t>
            </a:r>
          </a:p>
          <a:p>
            <a:pPr lvl="1">
              <a:buFont typeface="Arial" panose="020B0604020202020204" pitchFamily="34" charset="0"/>
              <a:buChar char="•"/>
            </a:pPr>
            <a:r>
              <a:rPr lang="en-US" sz="2200" dirty="0"/>
              <a:t>From the depths of </a:t>
            </a:r>
            <a:r>
              <a:rPr lang="en-US" sz="2200" dirty="0" err="1"/>
              <a:t>Sheol</a:t>
            </a:r>
            <a:r>
              <a:rPr lang="en-US" sz="2200" dirty="0"/>
              <a:t> to the Heavens above</a:t>
            </a:r>
          </a:p>
          <a:p>
            <a:pPr lvl="1">
              <a:buFont typeface="Arial" panose="020B0604020202020204" pitchFamily="34" charset="0"/>
              <a:buChar char="•"/>
            </a:pPr>
            <a:r>
              <a:rPr lang="en-US" sz="2200" dirty="0"/>
              <a:t>From the heights of Carmel to the depths of the ocean</a:t>
            </a:r>
          </a:p>
          <a:p>
            <a:pPr lvl="1">
              <a:buFont typeface="Arial" panose="020B0604020202020204" pitchFamily="34" charset="0"/>
              <a:buChar char="•"/>
            </a:pPr>
            <a:r>
              <a:rPr lang="en-US" sz="2200" dirty="0"/>
              <a:t>Even in captivity!</a:t>
            </a:r>
          </a:p>
          <a:p>
            <a:pPr lvl="1">
              <a:buFont typeface="Arial" panose="020B0604020202020204" pitchFamily="34" charset="0"/>
              <a:buChar char="•"/>
            </a:pPr>
            <a:endParaRPr lang="en-US" sz="2200" dirty="0"/>
          </a:p>
        </p:txBody>
      </p:sp>
    </p:spTree>
    <p:extLst>
      <p:ext uri="{BB962C8B-B14F-4D97-AF65-F5344CB8AC3E}">
        <p14:creationId xmlns:p14="http://schemas.microsoft.com/office/powerpoint/2010/main" val="277461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God is in Charge</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2477601"/>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9:5-6</a:t>
            </a:r>
            <a:endParaRPr lang="en-US" sz="2400" dirty="0"/>
          </a:p>
          <a:p>
            <a:pPr algn="l"/>
            <a:r>
              <a:rPr lang="en-US" sz="2400" b="1" i="0" baseline="30000" dirty="0">
                <a:solidFill>
                  <a:srgbClr val="000000"/>
                </a:solidFill>
                <a:effectLst/>
                <a:latin typeface="system-ui"/>
              </a:rPr>
              <a:t>5 </a:t>
            </a:r>
            <a:r>
              <a:rPr lang="en-US" sz="2400" b="0" i="0" dirty="0">
                <a:solidFill>
                  <a:srgbClr val="000000"/>
                </a:solidFill>
                <a:effectLst/>
                <a:latin typeface="system-ui"/>
              </a:rPr>
              <a:t>The Lord </a:t>
            </a:r>
            <a:r>
              <a:rPr lang="en-US" sz="2400" b="0" i="0" cap="small" dirty="0">
                <a:solidFill>
                  <a:srgbClr val="000000"/>
                </a:solidFill>
                <a:effectLst/>
                <a:latin typeface="system-ui"/>
              </a:rPr>
              <a:t>God</a:t>
            </a:r>
            <a:r>
              <a:rPr lang="en-US" sz="2400" b="0" i="0" dirty="0">
                <a:solidFill>
                  <a:srgbClr val="000000"/>
                </a:solidFill>
                <a:effectLst/>
                <a:latin typeface="system-ui"/>
              </a:rPr>
              <a:t> of hosts, the One who touches the land so that it melts,</a:t>
            </a:r>
            <a:br>
              <a:rPr lang="en-US" sz="2400" dirty="0"/>
            </a:br>
            <a:r>
              <a:rPr lang="en-US" sz="2400" b="0" i="0" dirty="0">
                <a:solidFill>
                  <a:srgbClr val="000000"/>
                </a:solidFill>
                <a:effectLst/>
                <a:latin typeface="system-ui"/>
              </a:rPr>
              <a:t>And all those who dwell in it mourn, and all of it rises up like the Nile</a:t>
            </a:r>
            <a:br>
              <a:rPr lang="en-US" sz="2400" dirty="0"/>
            </a:br>
            <a:r>
              <a:rPr lang="en-US" sz="2400" b="0" i="0" dirty="0">
                <a:solidFill>
                  <a:srgbClr val="000000"/>
                </a:solidFill>
                <a:effectLst/>
                <a:latin typeface="system-ui"/>
              </a:rPr>
              <a:t>And subsides like the Nile of Egypt;  </a:t>
            </a:r>
            <a:r>
              <a:rPr lang="en-US" sz="2400" b="1" i="0" baseline="30000" dirty="0">
                <a:solidFill>
                  <a:srgbClr val="000000"/>
                </a:solidFill>
                <a:effectLst/>
                <a:latin typeface="system-ui"/>
              </a:rPr>
              <a:t>6 </a:t>
            </a:r>
            <a:r>
              <a:rPr lang="en-US" sz="2400" b="0" i="0" dirty="0">
                <a:solidFill>
                  <a:srgbClr val="000000"/>
                </a:solidFill>
                <a:effectLst/>
                <a:latin typeface="system-ui"/>
              </a:rPr>
              <a:t>The One who builds His upper chambers in the heavens and has founded His vaulted dome over the earth, He who calls for the waters of the sea and pours them out on the face of the earth, The </a:t>
            </a:r>
            <a:r>
              <a:rPr lang="en-US" sz="2400" b="0" i="0" cap="small" dirty="0">
                <a:solidFill>
                  <a:srgbClr val="000000"/>
                </a:solidFill>
                <a:effectLst/>
                <a:latin typeface="system-ui"/>
              </a:rPr>
              <a:t>Lord</a:t>
            </a:r>
            <a:r>
              <a:rPr lang="en-US" sz="2400" b="0" i="0" dirty="0">
                <a:solidFill>
                  <a:srgbClr val="000000"/>
                </a:solidFill>
                <a:effectLst/>
                <a:latin typeface="system-ui"/>
              </a:rPr>
              <a:t> is His name.</a:t>
            </a:r>
          </a:p>
        </p:txBody>
      </p:sp>
    </p:spTree>
    <p:extLst>
      <p:ext uri="{BB962C8B-B14F-4D97-AF65-F5344CB8AC3E}">
        <p14:creationId xmlns:p14="http://schemas.microsoft.com/office/powerpoint/2010/main" val="377880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God is in Charge</a:t>
            </a:r>
          </a:p>
        </p:txBody>
      </p:sp>
      <p:sp>
        <p:nvSpPr>
          <p:cNvPr id="3" name="Content Placeholder 2">
            <a:extLst>
              <a:ext uri="{FF2B5EF4-FFF2-40B4-BE49-F238E27FC236}">
                <a16:creationId xmlns:a16="http://schemas.microsoft.com/office/drawing/2014/main" id="{7BCCE0DC-593C-866F-BECE-DC24E65923F1}"/>
              </a:ext>
            </a:extLst>
          </p:cNvPr>
          <p:cNvSpPr txBox="1">
            <a:spLocks/>
          </p:cNvSpPr>
          <p:nvPr/>
        </p:nvSpPr>
        <p:spPr>
          <a:xfrm>
            <a:off x="579911" y="1850065"/>
            <a:ext cx="10770781" cy="440187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The Lord God Almighty, He is in control</a:t>
            </a:r>
          </a:p>
          <a:p>
            <a:pPr lvl="1">
              <a:buFont typeface="Arial" panose="020B0604020202020204" pitchFamily="34" charset="0"/>
              <a:buChar char="•"/>
            </a:pPr>
            <a:r>
              <a:rPr lang="en-US" sz="2200" dirty="0"/>
              <a:t>His touch melts the land.</a:t>
            </a:r>
          </a:p>
          <a:p>
            <a:pPr lvl="1">
              <a:buFont typeface="Arial" panose="020B0604020202020204" pitchFamily="34" charset="0"/>
              <a:buChar char="•"/>
            </a:pPr>
            <a:r>
              <a:rPr lang="en-US" sz="2200" dirty="0"/>
              <a:t>It rises up and subsides like water.</a:t>
            </a:r>
          </a:p>
          <a:p>
            <a:pPr>
              <a:buFont typeface="Arial" panose="020B0604020202020204" pitchFamily="34" charset="0"/>
              <a:buChar char="•"/>
            </a:pPr>
            <a:r>
              <a:rPr lang="en-US" sz="2400" dirty="0"/>
              <a:t>He reins above all</a:t>
            </a:r>
          </a:p>
          <a:p>
            <a:pPr lvl="1">
              <a:buFont typeface="Arial" panose="020B0604020202020204" pitchFamily="34" charset="0"/>
              <a:buChar char="•"/>
            </a:pPr>
            <a:r>
              <a:rPr lang="en-US" sz="2200" dirty="0"/>
              <a:t>He can lift the waters of the ocean</a:t>
            </a:r>
          </a:p>
          <a:p>
            <a:pPr lvl="1">
              <a:buFont typeface="Arial" panose="020B0604020202020204" pitchFamily="34" charset="0"/>
              <a:buChar char="•"/>
            </a:pPr>
            <a:r>
              <a:rPr lang="en-US" sz="2200" dirty="0"/>
              <a:t>And drop them on the land</a:t>
            </a:r>
          </a:p>
          <a:p>
            <a:pPr>
              <a:buFont typeface="Arial" panose="020B0604020202020204" pitchFamily="34" charset="0"/>
              <a:buChar char="•"/>
            </a:pPr>
            <a:r>
              <a:rPr lang="en-US" sz="2400" dirty="0"/>
              <a:t>Another reference to power of God over His creation.</a:t>
            </a:r>
          </a:p>
          <a:p>
            <a:pPr>
              <a:buFont typeface="Arial" panose="020B0604020202020204" pitchFamily="34" charset="0"/>
              <a:buChar char="•"/>
            </a:pPr>
            <a:r>
              <a:rPr lang="en-US" sz="2400" dirty="0"/>
              <a:t>Another reference to Egypt</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302894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You are no longer special</a:t>
            </a:r>
          </a:p>
        </p:txBody>
      </p:sp>
      <p:sp>
        <p:nvSpPr>
          <p:cNvPr id="3" name="TextBox 2">
            <a:extLst>
              <a:ext uri="{FF2B5EF4-FFF2-40B4-BE49-F238E27FC236}">
                <a16:creationId xmlns:a16="http://schemas.microsoft.com/office/drawing/2014/main" id="{119FC748-C718-ED92-EAC0-5CDA48B847EB}"/>
              </a:ext>
            </a:extLst>
          </p:cNvPr>
          <p:cNvSpPr txBox="1"/>
          <p:nvPr/>
        </p:nvSpPr>
        <p:spPr>
          <a:xfrm>
            <a:off x="579911" y="1843686"/>
            <a:ext cx="10786292" cy="3585597"/>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9:7-10</a:t>
            </a:r>
            <a:endParaRPr lang="en-US" sz="2400" dirty="0"/>
          </a:p>
          <a:p>
            <a:pPr algn="l"/>
            <a:r>
              <a:rPr lang="en-US" sz="2400" b="1" i="0" baseline="30000" dirty="0">
                <a:solidFill>
                  <a:srgbClr val="000000"/>
                </a:solidFill>
                <a:effectLst/>
                <a:latin typeface="system-ui"/>
              </a:rPr>
              <a:t>7 </a:t>
            </a:r>
            <a:r>
              <a:rPr lang="en-US" sz="2400" b="0" i="0" dirty="0">
                <a:solidFill>
                  <a:srgbClr val="000000"/>
                </a:solidFill>
                <a:effectLst/>
                <a:latin typeface="system-ui"/>
              </a:rPr>
              <a:t>“Are you not as the sons of Ethiopia to Me, O sons of Israel?” declares the </a:t>
            </a:r>
            <a:r>
              <a:rPr lang="en-US" sz="2400" b="0" i="0" cap="small" dirty="0">
                <a:solidFill>
                  <a:srgbClr val="000000"/>
                </a:solidFill>
                <a:effectLst/>
                <a:latin typeface="system-ui"/>
              </a:rPr>
              <a:t>Lord</a:t>
            </a:r>
            <a:r>
              <a:rPr lang="en-US" sz="2400" b="0" i="0" dirty="0">
                <a:solidFill>
                  <a:srgbClr val="000000"/>
                </a:solidFill>
                <a:effectLst/>
                <a:latin typeface="system-ui"/>
              </a:rPr>
              <a:t>.</a:t>
            </a:r>
            <a:br>
              <a:rPr lang="en-US" sz="2400" dirty="0"/>
            </a:br>
            <a:r>
              <a:rPr lang="en-US" sz="2400" b="0" i="0" dirty="0">
                <a:solidFill>
                  <a:srgbClr val="000000"/>
                </a:solidFill>
                <a:effectLst/>
                <a:latin typeface="system-ui"/>
              </a:rPr>
              <a:t>“Have I not brought up Israel from the land of Egypt, and the Philistines from </a:t>
            </a:r>
            <a:r>
              <a:rPr lang="en-US" sz="2400" b="0" i="0" dirty="0" err="1">
                <a:solidFill>
                  <a:srgbClr val="000000"/>
                </a:solidFill>
                <a:effectLst/>
                <a:latin typeface="system-ui"/>
              </a:rPr>
              <a:t>Caphtor</a:t>
            </a:r>
            <a:r>
              <a:rPr lang="en-US" sz="2400" b="0" i="0" dirty="0">
                <a:solidFill>
                  <a:srgbClr val="000000"/>
                </a:solidFill>
                <a:effectLst/>
                <a:latin typeface="system-ui"/>
              </a:rPr>
              <a:t> and the Arameans from Kir?  </a:t>
            </a:r>
            <a:r>
              <a:rPr lang="en-US" sz="2400" b="1" i="0" baseline="30000" dirty="0">
                <a:solidFill>
                  <a:srgbClr val="000000"/>
                </a:solidFill>
                <a:effectLst/>
                <a:latin typeface="system-ui"/>
              </a:rPr>
              <a:t>8 </a:t>
            </a:r>
            <a:r>
              <a:rPr lang="en-US" sz="2400" b="0" i="0" dirty="0">
                <a:solidFill>
                  <a:srgbClr val="000000"/>
                </a:solidFill>
                <a:effectLst/>
                <a:latin typeface="system-ui"/>
              </a:rPr>
              <a:t>“Behold, the eyes of the Lord </a:t>
            </a:r>
            <a:r>
              <a:rPr lang="en-US" sz="2400" b="0" i="0" cap="small" dirty="0">
                <a:solidFill>
                  <a:srgbClr val="000000"/>
                </a:solidFill>
                <a:effectLst/>
                <a:latin typeface="system-ui"/>
              </a:rPr>
              <a:t>God</a:t>
            </a:r>
            <a:r>
              <a:rPr lang="en-US" sz="2400" b="0" i="0" dirty="0">
                <a:solidFill>
                  <a:srgbClr val="000000"/>
                </a:solidFill>
                <a:effectLst/>
                <a:latin typeface="system-ui"/>
              </a:rPr>
              <a:t> are on the sinful kingdom, and I will destroy it from the face of the earth; nevertheless, I will not totally destroy the house of Jacob,” declares the </a:t>
            </a:r>
            <a:r>
              <a:rPr lang="en-US" sz="2400" b="0" i="0" cap="small" dirty="0">
                <a:solidFill>
                  <a:srgbClr val="000000"/>
                </a:solidFill>
                <a:effectLst/>
                <a:latin typeface="system-ui"/>
              </a:rPr>
              <a:t>Lord</a:t>
            </a:r>
            <a:r>
              <a:rPr lang="en-US" sz="2400" b="0" i="0" dirty="0">
                <a:solidFill>
                  <a:srgbClr val="000000"/>
                </a:solidFill>
                <a:effectLst/>
                <a:latin typeface="system-ui"/>
              </a:rPr>
              <a:t>. </a:t>
            </a:r>
            <a:r>
              <a:rPr lang="en-US" sz="2400" b="1" i="0" baseline="30000" dirty="0">
                <a:solidFill>
                  <a:srgbClr val="000000"/>
                </a:solidFill>
                <a:effectLst/>
                <a:latin typeface="system-ui"/>
              </a:rPr>
              <a:t>9 </a:t>
            </a:r>
            <a:r>
              <a:rPr lang="en-US" sz="2400" b="0" i="0" dirty="0">
                <a:solidFill>
                  <a:srgbClr val="000000"/>
                </a:solidFill>
                <a:effectLst/>
                <a:latin typeface="system-ui"/>
              </a:rPr>
              <a:t>“For behold, I am commanding, and I will shake the house of Israel among all nations as </a:t>
            </a:r>
            <a:r>
              <a:rPr lang="en-US" sz="2400" b="0" i="1" dirty="0">
                <a:solidFill>
                  <a:srgbClr val="000000"/>
                </a:solidFill>
                <a:effectLst/>
                <a:latin typeface="system-ui"/>
              </a:rPr>
              <a:t>grain</a:t>
            </a:r>
            <a:r>
              <a:rPr lang="en-US" sz="2400" b="0" i="0" dirty="0">
                <a:solidFill>
                  <a:srgbClr val="000000"/>
                </a:solidFill>
                <a:effectLst/>
                <a:latin typeface="system-ui"/>
              </a:rPr>
              <a:t> is shaken in a sieve, but not a kernel will fall to the ground.  </a:t>
            </a:r>
            <a:r>
              <a:rPr lang="en-US" sz="2400" b="1" i="0" baseline="30000" dirty="0">
                <a:solidFill>
                  <a:srgbClr val="000000"/>
                </a:solidFill>
                <a:effectLst/>
                <a:latin typeface="system-ui"/>
              </a:rPr>
              <a:t>10 </a:t>
            </a:r>
            <a:r>
              <a:rPr lang="en-US" sz="2400" b="0" i="0" dirty="0">
                <a:solidFill>
                  <a:srgbClr val="000000"/>
                </a:solidFill>
                <a:effectLst/>
                <a:latin typeface="system-ui"/>
              </a:rPr>
              <a:t>“All the sinners of My people will die by the sword, those who say, ‘The calamity will not overtake or confront us.’</a:t>
            </a:r>
          </a:p>
        </p:txBody>
      </p:sp>
    </p:spTree>
    <p:extLst>
      <p:ext uri="{BB962C8B-B14F-4D97-AF65-F5344CB8AC3E}">
        <p14:creationId xmlns:p14="http://schemas.microsoft.com/office/powerpoint/2010/main" val="4211098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You are no longer special</a:t>
            </a:r>
          </a:p>
        </p:txBody>
      </p:sp>
      <p:sp>
        <p:nvSpPr>
          <p:cNvPr id="3" name="Content Placeholder 2">
            <a:extLst>
              <a:ext uri="{FF2B5EF4-FFF2-40B4-BE49-F238E27FC236}">
                <a16:creationId xmlns:a16="http://schemas.microsoft.com/office/drawing/2014/main" id="{7BCCE0DC-593C-866F-BECE-DC24E65923F1}"/>
              </a:ext>
            </a:extLst>
          </p:cNvPr>
          <p:cNvSpPr txBox="1">
            <a:spLocks/>
          </p:cNvSpPr>
          <p:nvPr/>
        </p:nvSpPr>
        <p:spPr>
          <a:xfrm>
            <a:off x="579911" y="1850065"/>
            <a:ext cx="10770781" cy="440187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Israel is no different than far off Ethiopia!</a:t>
            </a:r>
          </a:p>
          <a:p>
            <a:pPr>
              <a:buFont typeface="Arial" panose="020B0604020202020204" pitchFamily="34" charset="0"/>
              <a:buChar char="•"/>
            </a:pPr>
            <a:r>
              <a:rPr lang="en-US" sz="2400" dirty="0"/>
              <a:t>They are not different than other nations.</a:t>
            </a:r>
          </a:p>
          <a:p>
            <a:pPr lvl="1">
              <a:buFont typeface="Arial" panose="020B0604020202020204" pitchFamily="34" charset="0"/>
              <a:buChar char="•"/>
            </a:pPr>
            <a:r>
              <a:rPr lang="en-US" sz="2200" dirty="0"/>
              <a:t>I brought you out of Egypt</a:t>
            </a:r>
          </a:p>
          <a:p>
            <a:pPr lvl="1">
              <a:buFont typeface="Arial" panose="020B0604020202020204" pitchFamily="34" charset="0"/>
              <a:buChar char="•"/>
            </a:pPr>
            <a:r>
              <a:rPr lang="en-US" sz="2200" dirty="0"/>
              <a:t>I also brought up the Philistines and the Arameans</a:t>
            </a:r>
          </a:p>
          <a:p>
            <a:pPr>
              <a:buFont typeface="Arial" panose="020B0604020202020204" pitchFamily="34" charset="0"/>
              <a:buChar char="•"/>
            </a:pPr>
            <a:r>
              <a:rPr lang="en-US" sz="2400" dirty="0"/>
              <a:t>God sees the sinfulness of the kingdom and because of this sin they will be destroyed, but He will not completely destroy them.</a:t>
            </a:r>
          </a:p>
          <a:p>
            <a:pPr>
              <a:buFont typeface="Arial" panose="020B0604020202020204" pitchFamily="34" charset="0"/>
              <a:buChar char="•"/>
            </a:pPr>
            <a:r>
              <a:rPr lang="en-US" sz="2400" dirty="0"/>
              <a:t>He specifically points out the folks denying the coming calamity.</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92706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6F71-149A-C4A2-8E81-C28592B96096}"/>
              </a:ext>
            </a:extLst>
          </p:cNvPr>
          <p:cNvSpPr>
            <a:spLocks noGrp="1"/>
          </p:cNvSpPr>
          <p:nvPr>
            <p:ph type="title"/>
          </p:nvPr>
        </p:nvSpPr>
        <p:spPr/>
        <p:txBody>
          <a:bodyPr/>
          <a:lstStyle/>
          <a:p>
            <a:r>
              <a:rPr lang="en-US" dirty="0"/>
              <a:t>Good things are coming!</a:t>
            </a:r>
          </a:p>
        </p:txBody>
      </p:sp>
      <p:sp>
        <p:nvSpPr>
          <p:cNvPr id="3" name="TextBox 2">
            <a:extLst>
              <a:ext uri="{FF2B5EF4-FFF2-40B4-BE49-F238E27FC236}">
                <a16:creationId xmlns:a16="http://schemas.microsoft.com/office/drawing/2014/main" id="{119FC748-C718-ED92-EAC0-5CDA48B847EB}"/>
              </a:ext>
            </a:extLst>
          </p:cNvPr>
          <p:cNvSpPr txBox="1"/>
          <p:nvPr/>
        </p:nvSpPr>
        <p:spPr>
          <a:xfrm>
            <a:off x="564400" y="1820867"/>
            <a:ext cx="10786292" cy="2108269"/>
          </a:xfrm>
          <a:prstGeom prst="rect">
            <a:avLst/>
          </a:prstGeom>
          <a:solidFill>
            <a:schemeClr val="bg2">
              <a:lumMod val="90000"/>
            </a:schemeClr>
          </a:solidFill>
          <a:ln>
            <a:solidFill>
              <a:schemeClr val="tx1"/>
            </a:solidFill>
          </a:ln>
          <a:scene3d>
            <a:camera prst="orthographicFront"/>
            <a:lightRig rig="threePt" dir="t"/>
          </a:scene3d>
          <a:sp3d>
            <a:bevelT w="152400" h="50800" prst="softRound"/>
            <a:bevelB prst="angle"/>
          </a:sp3d>
        </p:spPr>
        <p:txBody>
          <a:bodyPr wrap="square" tIns="91440" bIns="91440" rtlCol="0">
            <a:spAutoFit/>
          </a:bodyPr>
          <a:lstStyle/>
          <a:p>
            <a:pPr>
              <a:spcAft>
                <a:spcPts val="600"/>
              </a:spcAft>
            </a:pPr>
            <a:r>
              <a:rPr lang="en-US" sz="2400" b="1" dirty="0"/>
              <a:t>Amos 9:11-12</a:t>
            </a:r>
            <a:endParaRPr lang="en-US" sz="2400" dirty="0"/>
          </a:p>
          <a:p>
            <a:pPr algn="l"/>
            <a:r>
              <a:rPr lang="en-US" sz="2400" b="1" i="0" baseline="30000" dirty="0">
                <a:solidFill>
                  <a:srgbClr val="000000"/>
                </a:solidFill>
                <a:effectLst/>
                <a:latin typeface="system-ui"/>
              </a:rPr>
              <a:t>11 </a:t>
            </a:r>
            <a:r>
              <a:rPr lang="en-US" sz="2400" b="0" i="0" dirty="0">
                <a:solidFill>
                  <a:srgbClr val="000000"/>
                </a:solidFill>
                <a:effectLst/>
                <a:latin typeface="system-ui"/>
              </a:rPr>
              <a:t>“In that day I will raise up the fallen booth of David, and wall up its breaches;</a:t>
            </a:r>
            <a:br>
              <a:rPr lang="en-US" sz="2400" dirty="0"/>
            </a:br>
            <a:r>
              <a:rPr lang="en-US" sz="2400" b="0" i="0" dirty="0">
                <a:solidFill>
                  <a:srgbClr val="000000"/>
                </a:solidFill>
                <a:effectLst/>
                <a:latin typeface="system-ui"/>
              </a:rPr>
              <a:t>I will also raise up its ruins and rebuild it as in the days of old; </a:t>
            </a:r>
            <a:r>
              <a:rPr lang="en-US" sz="2400" b="1" i="0" baseline="30000" dirty="0">
                <a:solidFill>
                  <a:srgbClr val="000000"/>
                </a:solidFill>
                <a:effectLst/>
                <a:latin typeface="system-ui"/>
              </a:rPr>
              <a:t>12 </a:t>
            </a:r>
            <a:r>
              <a:rPr lang="en-US" sz="2400" b="0" i="0" dirty="0">
                <a:solidFill>
                  <a:srgbClr val="000000"/>
                </a:solidFill>
                <a:effectLst/>
                <a:latin typeface="system-ui"/>
              </a:rPr>
              <a:t>That they may possess the remnant of Edom and all the nations who are called by My name,”</a:t>
            </a:r>
            <a:br>
              <a:rPr lang="en-US" sz="2400" dirty="0"/>
            </a:br>
            <a:r>
              <a:rPr lang="en-US" sz="2400" b="0" i="0" dirty="0">
                <a:solidFill>
                  <a:srgbClr val="000000"/>
                </a:solidFill>
                <a:effectLst/>
                <a:latin typeface="system-ui"/>
              </a:rPr>
              <a:t>Declares the </a:t>
            </a:r>
            <a:r>
              <a:rPr lang="en-US" sz="2400" b="0" i="0" cap="small" dirty="0">
                <a:solidFill>
                  <a:srgbClr val="000000"/>
                </a:solidFill>
                <a:effectLst/>
                <a:latin typeface="system-ui"/>
              </a:rPr>
              <a:t>Lord</a:t>
            </a:r>
            <a:r>
              <a:rPr lang="en-US" sz="2400" b="0" i="0" dirty="0">
                <a:solidFill>
                  <a:srgbClr val="000000"/>
                </a:solidFill>
                <a:effectLst/>
                <a:latin typeface="system-ui"/>
              </a:rPr>
              <a:t> who does this.</a:t>
            </a:r>
          </a:p>
        </p:txBody>
      </p:sp>
      <p:sp>
        <p:nvSpPr>
          <p:cNvPr id="4" name="Content Placeholder 2">
            <a:extLst>
              <a:ext uri="{FF2B5EF4-FFF2-40B4-BE49-F238E27FC236}">
                <a16:creationId xmlns:a16="http://schemas.microsoft.com/office/drawing/2014/main" id="{7BCCE0DC-593C-866F-BECE-DC24E65923F1}"/>
              </a:ext>
            </a:extLst>
          </p:cNvPr>
          <p:cNvSpPr txBox="1">
            <a:spLocks/>
          </p:cNvSpPr>
          <p:nvPr/>
        </p:nvSpPr>
        <p:spPr>
          <a:xfrm>
            <a:off x="579911" y="4012643"/>
            <a:ext cx="10770781" cy="223930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400" dirty="0"/>
              <a:t>Messianic prophecy – Acts 15:16-17</a:t>
            </a:r>
          </a:p>
          <a:p>
            <a:pPr>
              <a:buFont typeface="Arial" panose="020B0604020202020204" pitchFamily="34" charset="0"/>
              <a:buChar char="•"/>
            </a:pPr>
            <a:r>
              <a:rPr lang="en-US" sz="2400" dirty="0"/>
              <a:t>God’s people will no longer just be the nation of Israel.</a:t>
            </a:r>
          </a:p>
        </p:txBody>
      </p:sp>
    </p:spTree>
    <p:extLst>
      <p:ext uri="{BB962C8B-B14F-4D97-AF65-F5344CB8AC3E}">
        <p14:creationId xmlns:p14="http://schemas.microsoft.com/office/powerpoint/2010/main" val="79198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8175</TotalTime>
  <Words>1193</Words>
  <Application>Microsoft Office PowerPoint</Application>
  <PresentationFormat>Widescreen</PresentationFormat>
  <Paragraphs>86</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system-ui</vt:lpstr>
      <vt:lpstr>Retrospect</vt:lpstr>
      <vt:lpstr>Minor Prophets</vt:lpstr>
      <vt:lpstr>Chapter 9</vt:lpstr>
      <vt:lpstr>No Place to Hide</vt:lpstr>
      <vt:lpstr>No Place to Hide</vt:lpstr>
      <vt:lpstr>God is in Charge</vt:lpstr>
      <vt:lpstr>God is in Charge</vt:lpstr>
      <vt:lpstr>You are no longer special</vt:lpstr>
      <vt:lpstr>You are no longer special</vt:lpstr>
      <vt:lpstr>Good things are coming!</vt:lpstr>
      <vt:lpstr>Restored Prosperity</vt:lpstr>
      <vt:lpstr>God wants to treat you as special</vt:lpstr>
      <vt:lpstr>Final Thoughts from Amos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 Prophets</dc:title>
  <dc:creator>Hahn, Andrew C</dc:creator>
  <cp:lastModifiedBy>AU Church</cp:lastModifiedBy>
  <cp:revision>86</cp:revision>
  <cp:lastPrinted>2024-01-07T04:45:50Z</cp:lastPrinted>
  <dcterms:created xsi:type="dcterms:W3CDTF">2024-01-06T11:47:52Z</dcterms:created>
  <dcterms:modified xsi:type="dcterms:W3CDTF">2024-03-10T14:20:57Z</dcterms:modified>
</cp:coreProperties>
</file>